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3" r:id="rId3"/>
    <p:sldId id="296" r:id="rId4"/>
    <p:sldId id="295" r:id="rId5"/>
    <p:sldId id="274" r:id="rId6"/>
    <p:sldId id="266" r:id="rId7"/>
    <p:sldId id="264" r:id="rId8"/>
    <p:sldId id="260" r:id="rId9"/>
    <p:sldId id="269" r:id="rId10"/>
    <p:sldId id="270" r:id="rId11"/>
    <p:sldId id="268" r:id="rId12"/>
    <p:sldId id="261" r:id="rId13"/>
    <p:sldId id="263" r:id="rId14"/>
    <p:sldId id="272" r:id="rId15"/>
    <p:sldId id="271" r:id="rId16"/>
    <p:sldId id="291" r:id="rId17"/>
    <p:sldId id="275" r:id="rId18"/>
    <p:sldId id="276" r:id="rId19"/>
    <p:sldId id="277" r:id="rId20"/>
    <p:sldId id="278" r:id="rId21"/>
    <p:sldId id="279" r:id="rId22"/>
    <p:sldId id="280" r:id="rId23"/>
    <p:sldId id="292" r:id="rId24"/>
    <p:sldId id="293" r:id="rId25"/>
    <p:sldId id="294" r:id="rId26"/>
    <p:sldId id="281" r:id="rId27"/>
    <p:sldId id="282" r:id="rId28"/>
    <p:sldId id="283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2007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DAC2D2-2D72-4DB9-AAE1-BAAF39025743}" type="slidenum">
              <a:rPr lang="en-CA" sz="1200">
                <a:latin typeface="Tahoma" pitchFamily="34" charset="0"/>
              </a:rPr>
              <a:pPr eaLnBrk="1" hangingPunct="1"/>
              <a:t>6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60318-759A-4F34-A8D1-8717DAB94411}" type="slidenum">
              <a:rPr lang="en-CA" sz="1200">
                <a:latin typeface="Tahoma" pitchFamily="34" charset="0"/>
              </a:rPr>
              <a:pPr eaLnBrk="1" hangingPunct="1"/>
              <a:t>25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8CA0CD-8E59-4A1B-AD09-A5A023B81FC2}" type="slidenum">
              <a:rPr lang="en-CA" sz="1200">
                <a:latin typeface="Tahoma" pitchFamily="34" charset="0"/>
              </a:rPr>
              <a:pPr eaLnBrk="1" hangingPunct="1"/>
              <a:t>10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B99158-EE07-4272-95A9-0E0FC7458EE6}" type="slidenum">
              <a:rPr lang="en-CA" sz="1200">
                <a:latin typeface="Tahoma" pitchFamily="34" charset="0"/>
              </a:rPr>
              <a:pPr eaLnBrk="1" hangingPunct="1"/>
              <a:t>14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4C3DCE-D543-40F1-9CF0-DEC67B20348A}" type="slidenum">
              <a:rPr lang="en-CA" sz="1200">
                <a:latin typeface="Tahoma" pitchFamily="34" charset="0"/>
              </a:rPr>
              <a:pPr eaLnBrk="1" hangingPunct="1"/>
              <a:t>15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and Producer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locality: change</a:t>
            </a:r>
            <a:r>
              <a:rPr lang="en-US" baseline="0" dirty="0" smtClean="0"/>
              <a:t> of abstraction will result the caller also be changed. No substitutability: you cannot substitute an abstraction with another. For example, you cannot substitute multiplication with addition.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47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AE2FC2-9192-4EC1-B2F7-D5DE091F6AF2}" type="slidenum">
              <a:rPr lang="en-CA" sz="1200">
                <a:latin typeface="Tahoma" pitchFamily="34" charset="0"/>
              </a:rPr>
              <a:pPr eaLnBrk="1" hangingPunct="1"/>
              <a:t>23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D4F61C-44CA-4D07-AC57-E790ACAA7336}" type="slidenum">
              <a:rPr lang="en-CA" sz="1200">
                <a:latin typeface="Tahoma" pitchFamily="34" charset="0"/>
              </a:rPr>
              <a:pPr eaLnBrk="1" hangingPunct="1"/>
              <a:t>24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9BB7-180D-4BB3-8F26-672FE30ED6F3}" type="datetime1">
              <a:rPr lang="en-US" smtClean="0"/>
              <a:t>5/22/2012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1E24-4DAF-4290-AE74-BA24933CBDD1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D4B9-E9BA-43F4-A275-708CD7E1BBF3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9E54-C4B9-4138-925B-75D1B64686C8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8EE4-E58B-4E47-B467-25AF2F7514AD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35-B723-4057-8983-AF0EB52A75AC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9B-F7F0-4BBF-A8DB-BC925E380484}" type="datetime1">
              <a:rPr lang="en-US" smtClean="0"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3E33-6A06-4E60-B1F5-68F220791AE0}" type="datetime1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1A7F-ECAA-417D-AA05-4E5D749BFCC1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388-F8F1-4BD6-9028-3BA92E916E35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AC2-CF54-4DB6-A70F-339D68241DAC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7714D7-54A0-4892-A636-874E03B661EB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C++ Basics and Procedural Abstraction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Flow of Control: </a:t>
            </a:r>
            <a:r>
              <a:rPr lang="en-US" sz="4400" dirty="0" smtClean="0"/>
              <a:t>Branch</a:t>
            </a:r>
            <a:br>
              <a:rPr lang="en-US" sz="4400" dirty="0" smtClean="0"/>
            </a:br>
            <a:r>
              <a:rPr lang="en-US" sz="2700" dirty="0" smtClean="0"/>
              <a:t>A </a:t>
            </a:r>
            <a:r>
              <a:rPr lang="en-US" sz="2700" dirty="0" err="1" smtClean="0"/>
              <a:t>Multiway</a:t>
            </a:r>
            <a:r>
              <a:rPr lang="en-US" sz="2700" dirty="0" smtClean="0"/>
              <a:t> if-else statement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(Boolean_Expression_1)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Statement_1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(Boolean_Expression_2)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Statement_2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…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Boolean_Expression_n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Statement _n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Statement_For_All_Other_Possibilities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Control: Branch</a:t>
            </a:r>
            <a:br>
              <a:rPr lang="en-US" dirty="0"/>
            </a:br>
            <a:r>
              <a:rPr lang="en-US" sz="2400" dirty="0" smtClean="0"/>
              <a:t>Switch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Controlling_Expression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Constant_1: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Statement_Sequence_1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Constant_2: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Statement_Sequence_2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. 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Constant_n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Statement_Sequence_n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Default_Statement_Sequence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7075" y="4963180"/>
            <a:ext cx="4379725" cy="523220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Good Practice: Include “default”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Flow of Control: Loop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While Loop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While loop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while(Boolean expression is true)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 to repeat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Do-while loop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Statements to repeat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while(Boolean expression is 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3200400"/>
            <a:ext cx="3541162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What’s the difference?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6176" y="4796135"/>
            <a:ext cx="3142848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Executed at least once!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2433935"/>
            <a:ext cx="33528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May never be executed!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848600" y="5334000"/>
            <a:ext cx="381000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8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Flow of Control: </a:t>
            </a:r>
            <a:r>
              <a:rPr lang="en-US" sz="4400" dirty="0" smtClean="0"/>
              <a:t>Loop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For Loop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for(</a:t>
            </a:r>
            <a:r>
              <a:rPr lang="en-US" dirty="0" err="1" smtClean="0">
                <a:cs typeface="Courier New" pitchFamily="49" charset="0"/>
              </a:rPr>
              <a:t>Initilization</a:t>
            </a:r>
            <a:r>
              <a:rPr lang="en-US" dirty="0" smtClean="0">
                <a:cs typeface="Courier New" pitchFamily="49" charset="0"/>
              </a:rPr>
              <a:t>; </a:t>
            </a:r>
            <a:r>
              <a:rPr lang="en-US" dirty="0" err="1" smtClean="0">
                <a:cs typeface="Courier New" pitchFamily="49" charset="0"/>
              </a:rPr>
              <a:t>Boolean_Expression</a:t>
            </a:r>
            <a:r>
              <a:rPr lang="en-US" dirty="0" smtClean="0">
                <a:cs typeface="Courier New" pitchFamily="49" charset="0"/>
              </a:rPr>
              <a:t>; </a:t>
            </a:r>
            <a:r>
              <a:rPr lang="en-US" dirty="0" err="1" smtClean="0">
                <a:cs typeface="Courier New" pitchFamily="49" charset="0"/>
              </a:rPr>
              <a:t>Update_Action</a:t>
            </a:r>
            <a:r>
              <a:rPr lang="en-US" dirty="0" smtClean="0"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Statements to Repeat;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cs typeface="Courier New" pitchFamily="49" charset="0"/>
              </a:rPr>
              <a:t>Example:</a:t>
            </a:r>
            <a:endParaRPr lang="en-US" dirty="0">
              <a:solidFill>
                <a:srgbClr val="0000FF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for(n = 0; n &lt; 10; n += 2)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n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Debugging 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Common Errors</a:t>
            </a:r>
            <a:endParaRPr lang="en-US" dirty="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Off-by-one errors in which the loop executes one too many or one too few times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sz="2800" dirty="0" smtClean="0"/>
              <a:t>Infinite loops usually result from a mistake in the Boolean expression that controls the loop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320040" lvl="1" indent="0">
              <a:buNone/>
            </a:pPr>
            <a:r>
              <a:rPr lang="en-US" sz="2600" dirty="0"/>
              <a:t>The following code is supposed to </a:t>
            </a:r>
            <a:r>
              <a:rPr lang="en-US" sz="2600" dirty="0" smtClean="0"/>
              <a:t>conclude with </a:t>
            </a:r>
            <a:r>
              <a:rPr lang="en-US" sz="2600" dirty="0"/>
              <a:t>the variable product containing the </a:t>
            </a:r>
            <a:r>
              <a:rPr lang="en-US" sz="2600" dirty="0" smtClean="0"/>
              <a:t>product of </a:t>
            </a:r>
            <a:r>
              <a:rPr lang="en-US" sz="2600" dirty="0"/>
              <a:t>the numbers 2 through 5</a:t>
            </a:r>
            <a:br>
              <a:rPr lang="en-US" sz="2600" dirty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 = 2, product = 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(next &lt;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next++;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product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product * next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76600" y="5791200"/>
            <a:ext cx="2813655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Anything wrong?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Testing Guidelines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Every loop should at least be tested using input to cause: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Zero iteration of the loop body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One iteration of the loop body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One less than the maximum number of iterations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The maximum number of iterations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black box analogy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black box refers to something that we know how </a:t>
            </a:r>
            <a:br>
              <a:rPr lang="en-US" dirty="0"/>
            </a:br>
            <a:r>
              <a:rPr lang="en-US" dirty="0"/>
              <a:t>to use, but the method of operation is unknown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person using a program needs to know what the</a:t>
            </a:r>
            <a:br>
              <a:rPr lang="en-US" dirty="0"/>
            </a:br>
            <a:r>
              <a:rPr lang="en-US" dirty="0"/>
              <a:t>program does, not how it does </a:t>
            </a:r>
            <a:r>
              <a:rPr lang="en-US" dirty="0" smtClean="0"/>
              <a:t>it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only those details that matter. </a:t>
            </a:r>
            <a:endParaRPr lang="en-US" dirty="0" smtClean="0"/>
          </a:p>
          <a:p>
            <a:pPr lvl="1"/>
            <a:r>
              <a:rPr lang="en-US" dirty="0" smtClean="0"/>
              <a:t>Eliminates unnecessary details </a:t>
            </a:r>
            <a:r>
              <a:rPr lang="en-US" dirty="0"/>
              <a:t>and reduces </a:t>
            </a:r>
            <a:r>
              <a:rPr lang="en-US" dirty="0" smtClean="0"/>
              <a:t>complexity.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Example: Multiplication algorithm</a:t>
            </a:r>
          </a:p>
          <a:p>
            <a:pPr lvl="1"/>
            <a:r>
              <a:rPr lang="en-US" sz="2600" dirty="0"/>
              <a:t>Many ways to do: table lookup, summing, etc. </a:t>
            </a:r>
          </a:p>
          <a:p>
            <a:pPr lvl="1"/>
            <a:r>
              <a:rPr lang="en-US" sz="2600" dirty="0"/>
              <a:t>Each looks quite different internally than the other, but they do the same thing.</a:t>
            </a:r>
          </a:p>
          <a:p>
            <a:pPr lvl="1"/>
            <a:r>
              <a:rPr lang="en-US" sz="2600" dirty="0"/>
              <a:t>In general, a user won’t care how it’s done, just that it multiplies.</a:t>
            </a:r>
          </a:p>
          <a:p>
            <a:endParaRPr lang="en-US" sz="3000" dirty="0"/>
          </a:p>
          <a:p>
            <a:r>
              <a:rPr lang="en-US" sz="3000" dirty="0"/>
              <a:t>There are two types of abstraction:</a:t>
            </a:r>
          </a:p>
          <a:p>
            <a:pPr lvl="1"/>
            <a:r>
              <a:rPr lang="en-US" sz="2600" dirty="0"/>
              <a:t>Procedural </a:t>
            </a:r>
          </a:p>
          <a:p>
            <a:pPr lvl="1"/>
            <a:r>
              <a:rPr lang="en-US" sz="2600" dirty="0"/>
              <a:t>Data</a:t>
            </a:r>
          </a:p>
        </p:txBody>
      </p:sp>
      <p:sp>
        <p:nvSpPr>
          <p:cNvPr id="4" name="Left Arrow 3"/>
          <p:cNvSpPr/>
          <p:nvPr/>
        </p:nvSpPr>
        <p:spPr>
          <a:xfrm>
            <a:off x="3048000" y="4876800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4800600"/>
            <a:ext cx="4044697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Focus of our next few lectures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Decomposing a program into </a:t>
            </a:r>
            <a:r>
              <a:rPr lang="en-US" b="1" dirty="0" smtClean="0"/>
              <a:t>functions</a:t>
            </a:r>
            <a:r>
              <a:rPr lang="en-US" dirty="0" smtClean="0"/>
              <a:t> is a way of providing “computational” abstractions.</a:t>
            </a:r>
          </a:p>
          <a:p>
            <a:endParaRPr lang="en-US" dirty="0" smtClean="0"/>
          </a:p>
          <a:p>
            <a:r>
              <a:rPr lang="en-US" dirty="0" smtClean="0"/>
              <a:t>Rather than simply being collections of commonly used code, functions provide a useful tool for implementing procedural abstraction within a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One uploaded on Sakai</a:t>
            </a:r>
          </a:p>
          <a:p>
            <a:r>
              <a:rPr lang="en-US" dirty="0" smtClean="0"/>
              <a:t>Due by 11:59pm, June 3</a:t>
            </a:r>
            <a:r>
              <a:rPr lang="en-US" baseline="30000" dirty="0" smtClean="0"/>
              <a:t>rd</a:t>
            </a:r>
            <a:r>
              <a:rPr lang="en-US" dirty="0" smtClean="0"/>
              <a:t>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any function, there is a person who </a:t>
            </a:r>
            <a:r>
              <a:rPr lang="en-US" b="1" dirty="0" smtClean="0"/>
              <a:t>implements</a:t>
            </a:r>
            <a:r>
              <a:rPr lang="en-US" dirty="0" smtClean="0"/>
              <a:t> the function (</a:t>
            </a:r>
            <a:r>
              <a:rPr lang="en-US" dirty="0" smtClean="0">
                <a:solidFill>
                  <a:srgbClr val="0000FF"/>
                </a:solidFill>
              </a:rPr>
              <a:t>the author</a:t>
            </a:r>
            <a:r>
              <a:rPr lang="en-US" dirty="0" smtClean="0"/>
              <a:t>) and a person who </a:t>
            </a:r>
            <a:r>
              <a:rPr lang="en-US" b="1" dirty="0" smtClean="0"/>
              <a:t>uses</a:t>
            </a:r>
            <a:r>
              <a:rPr lang="en-US" dirty="0" smtClean="0"/>
              <a:t> the function (</a:t>
            </a:r>
            <a:r>
              <a:rPr lang="en-US" dirty="0" smtClean="0">
                <a:solidFill>
                  <a:srgbClr val="FF0000"/>
                </a:solidFill>
              </a:rPr>
              <a:t>the client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author </a:t>
            </a:r>
            <a:r>
              <a:rPr lang="en-US" dirty="0" smtClean="0"/>
              <a:t>needs to think carefully about </a:t>
            </a:r>
            <a:r>
              <a:rPr lang="en-US" b="1" dirty="0" smtClean="0"/>
              <a:t>what</a:t>
            </a:r>
            <a:r>
              <a:rPr lang="en-US" dirty="0" smtClean="0"/>
              <a:t> the function is supposed to do, as well as </a:t>
            </a:r>
            <a:r>
              <a:rPr lang="en-US" b="1" dirty="0" smtClean="0"/>
              <a:t>how</a:t>
            </a:r>
            <a:r>
              <a:rPr lang="en-US" dirty="0" smtClean="0"/>
              <a:t> the function is going to do it.</a:t>
            </a:r>
          </a:p>
          <a:p>
            <a:r>
              <a:rPr lang="en-US" dirty="0" smtClean="0"/>
              <a:t>In contrast, </a:t>
            </a:r>
            <a:r>
              <a:rPr lang="en-US" dirty="0" smtClean="0">
                <a:solidFill>
                  <a:srgbClr val="FF0000"/>
                </a:solidFill>
              </a:rPr>
              <a:t>the client</a:t>
            </a:r>
            <a:r>
              <a:rPr lang="en-US" dirty="0" smtClean="0"/>
              <a:t> only needs to consider the </a:t>
            </a:r>
            <a:r>
              <a:rPr lang="en-US" b="1" dirty="0" smtClean="0"/>
              <a:t>what</a:t>
            </a:r>
            <a:r>
              <a:rPr lang="en-US" dirty="0" smtClean="0"/>
              <a:t>, not the </a:t>
            </a:r>
            <a:r>
              <a:rPr lang="en-US" b="1" dirty="0" smtClean="0"/>
              <a:t>how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smtClean="0"/>
              <a:t>Since </a:t>
            </a:r>
            <a:r>
              <a:rPr lang="en-US" b="1" dirty="0" smtClean="0"/>
              <a:t>how</a:t>
            </a:r>
            <a:r>
              <a:rPr lang="en-US" dirty="0" smtClean="0"/>
              <a:t> is much more complicated, this is a Big Win for </a:t>
            </a:r>
            <a:r>
              <a:rPr lang="en-US" dirty="0" smtClean="0">
                <a:solidFill>
                  <a:srgbClr val="FF0000"/>
                </a:solidFill>
              </a:rPr>
              <a:t>the client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 individual programming, you will often be the author and the client.  Sometimes it is to your advantage to “forget the details” and only concentrate on higher levels of functionality.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Procedural abstractions, done properly, have two important properties: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:  the implementation of an abstraction does not depend on any other abstraction implementation.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Substitutable</a:t>
            </a:r>
            <a:r>
              <a:rPr lang="en-US" dirty="0" smtClean="0"/>
              <a:t>:  you can replace one (correct) implementation of an abstraction with another (correct) one, and no callers of that abstraction will need to be modified.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Locality and substitutability only apply to </a:t>
            </a:r>
            <a:r>
              <a:rPr lang="en-US" b="1" dirty="0" smtClean="0"/>
              <a:t>implementations</a:t>
            </a:r>
            <a:r>
              <a:rPr lang="en-US" dirty="0" smtClean="0"/>
              <a:t> of abstractions, not the abstractions themselves.</a:t>
            </a:r>
          </a:p>
          <a:p>
            <a:r>
              <a:rPr lang="en-US" dirty="0" smtClean="0"/>
              <a:t>If you change the </a:t>
            </a:r>
            <a:r>
              <a:rPr lang="en-US" b="1" dirty="0" smtClean="0"/>
              <a:t>abstraction</a:t>
            </a:r>
            <a:r>
              <a:rPr lang="en-US" dirty="0" smtClean="0"/>
              <a:t> that is offered, the change is not local, nor is the new version substitutable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is CRITICALLY IMPORTANT to get the </a:t>
            </a:r>
            <a:r>
              <a:rPr lang="en-US" b="1" dirty="0" smtClean="0"/>
              <a:t>abstractions</a:t>
            </a:r>
            <a:r>
              <a:rPr lang="en-US" dirty="0" smtClean="0"/>
              <a:t> right before you start writing a bunch of code.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Unfortunately, abstraction limits the scope of change.</a:t>
            </a:r>
          </a:p>
          <a:p>
            <a:pPr lvl="1"/>
            <a:r>
              <a:rPr lang="en-US" dirty="0" smtClean="0"/>
              <a:t>If you need to change what a procedural abstraction does, it can involve many different changes in the program.</a:t>
            </a:r>
          </a:p>
          <a:p>
            <a:endParaRPr lang="en-US" dirty="0" smtClean="0"/>
          </a:p>
          <a:p>
            <a:r>
              <a:rPr lang="en-US" dirty="0" smtClean="0"/>
              <a:t>However, if a change can be limited to replacing the </a:t>
            </a:r>
            <a:r>
              <a:rPr lang="en-US" i="1" dirty="0" smtClean="0">
                <a:solidFill>
                  <a:srgbClr val="FF0000"/>
                </a:solidFill>
              </a:rPr>
              <a:t>implementation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an abstraction with a substitutable implementation, then you are guaranteed that no other part of the project needs to change.</a:t>
            </a:r>
          </a:p>
          <a:p>
            <a:pPr lvl="1"/>
            <a:r>
              <a:rPr lang="en-US" b="1" dirty="0" smtClean="0"/>
              <a:t>This is vital for projects that involve many programmers.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Procedural </a:t>
            </a:r>
            <a:r>
              <a:rPr lang="en-US" sz="4400" dirty="0" smtClean="0"/>
              <a:t>Abstraction</a:t>
            </a:r>
            <a:br>
              <a:rPr lang="en-US" sz="4400" dirty="0" smtClean="0"/>
            </a:br>
            <a:r>
              <a:rPr lang="en-US" sz="2700" dirty="0" smtClean="0"/>
              <a:t>Function Declarations </a:t>
            </a:r>
            <a:r>
              <a:rPr lang="en-US" sz="2700" dirty="0"/>
              <a:t>vs. </a:t>
            </a:r>
            <a:r>
              <a:rPr lang="en-US" sz="2700" dirty="0" smtClean="0"/>
              <a:t>Definitions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Function</a:t>
            </a:r>
            <a:r>
              <a:rPr lang="en-US" sz="2400" dirty="0" smtClean="0">
                <a:solidFill>
                  <a:srgbClr val="0000FF"/>
                </a:solidFill>
              </a:rPr>
              <a:t> declaration </a:t>
            </a:r>
            <a:r>
              <a:rPr lang="en-US" sz="2400" dirty="0" smtClean="0"/>
              <a:t>(or </a:t>
            </a:r>
            <a:r>
              <a:rPr lang="en-US" sz="2400" dirty="0" smtClean="0">
                <a:solidFill>
                  <a:srgbClr val="0000FF"/>
                </a:solidFill>
              </a:rPr>
              <a:t>function prototype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Shows how the function is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appear in the code before the function can be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Type_returned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Parameter_List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//Comment describing what function does</a:t>
            </a: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Function </a:t>
            </a:r>
            <a:r>
              <a:rPr lang="en-US" sz="2400" dirty="0" smtClean="0">
                <a:solidFill>
                  <a:srgbClr val="FF0000"/>
                </a:solidFill>
              </a:rPr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Describes how the function does its task.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appear before or after the function is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Syntax: 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Type_returned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Parameter_List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//function code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8077200" y="2819400"/>
            <a:ext cx="228600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3439498"/>
            <a:ext cx="5109091" cy="40011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b); //Comment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5695025"/>
            <a:ext cx="4339650" cy="1015663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b)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	return (a + b);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Declaration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Tells the return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Tells how many arguments are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Tells the types of the arguments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Tells the name of the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Tells the </a:t>
            </a:r>
            <a:r>
              <a:rPr lang="en-US" sz="2400" dirty="0" smtClean="0">
                <a:solidFill>
                  <a:srgbClr val="0000FF"/>
                </a:solidFill>
              </a:rPr>
              <a:t>formal parameter</a:t>
            </a:r>
            <a:r>
              <a:rPr lang="en-US" sz="2400" dirty="0" smtClean="0"/>
              <a:t>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Formal parameters</a:t>
            </a:r>
            <a:r>
              <a:rPr lang="en-US" sz="2400" dirty="0" smtClean="0"/>
              <a:t> are like placeholders for the </a:t>
            </a:r>
            <a:r>
              <a:rPr lang="en-US" sz="2400" dirty="0" smtClean="0">
                <a:solidFill>
                  <a:srgbClr val="00B050"/>
                </a:solidFill>
              </a:rPr>
              <a:t>actual</a:t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arguments</a:t>
            </a:r>
            <a:r>
              <a:rPr lang="en-US" sz="2400" dirty="0" smtClean="0"/>
              <a:t> used when the function is called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Formal parameter names can be any valid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double </a:t>
            </a:r>
            <a:r>
              <a:rPr lang="en-US" sz="2400" dirty="0" err="1" smtClean="0"/>
              <a:t>total_cost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number_par</a:t>
            </a:r>
            <a:r>
              <a:rPr lang="en-US" sz="2400" dirty="0" smtClean="0"/>
              <a:t>, double </a:t>
            </a:r>
            <a:r>
              <a:rPr lang="en-US" sz="2400" dirty="0" err="1" smtClean="0"/>
              <a:t>price_par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// Compute total cost including 5% sales tax on</a:t>
            </a:r>
            <a:br>
              <a:rPr lang="en-US" sz="2400" dirty="0" smtClean="0"/>
            </a:br>
            <a:r>
              <a:rPr lang="en-US" sz="2400" dirty="0" smtClean="0"/>
              <a:t>// </a:t>
            </a:r>
            <a:r>
              <a:rPr lang="en-US" sz="2400" dirty="0" err="1" smtClean="0"/>
              <a:t>number_par</a:t>
            </a:r>
            <a:r>
              <a:rPr lang="en-US" sz="2400" dirty="0" smtClean="0"/>
              <a:t> items at cost of </a:t>
            </a:r>
            <a:r>
              <a:rPr lang="en-US" sz="2400" dirty="0" err="1" smtClean="0"/>
              <a:t>price_par</a:t>
            </a:r>
            <a:r>
              <a:rPr lang="en-US" sz="2400" dirty="0" smtClean="0"/>
              <a:t> each</a:t>
            </a:r>
          </a:p>
        </p:txBody>
      </p:sp>
      <p:sp>
        <p:nvSpPr>
          <p:cNvPr id="2" name="Oval 1"/>
          <p:cNvSpPr/>
          <p:nvPr/>
        </p:nvSpPr>
        <p:spPr>
          <a:xfrm>
            <a:off x="3581400" y="4876800"/>
            <a:ext cx="14478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67400" y="4953000"/>
            <a:ext cx="1219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16014" y="4495800"/>
            <a:ext cx="3161186" cy="43088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Formal Parameter Names</a:t>
            </a:r>
            <a:endParaRPr lang="en-US" sz="2200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8800" y="1600200"/>
            <a:ext cx="2590800" cy="1066800"/>
            <a:chOff x="5486400" y="1524000"/>
            <a:chExt cx="2590800" cy="1066800"/>
          </a:xfrm>
        </p:grpSpPr>
        <p:sp>
          <p:nvSpPr>
            <p:cNvPr id="4" name="Right Brace 3"/>
            <p:cNvSpPr/>
            <p:nvPr/>
          </p:nvSpPr>
          <p:spPr>
            <a:xfrm>
              <a:off x="5486400" y="1524000"/>
              <a:ext cx="304800" cy="1066800"/>
            </a:xfrm>
            <a:prstGeom prst="rightBrace">
              <a:avLst>
                <a:gd name="adj1" fmla="val 40372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71815" y="1824335"/>
              <a:ext cx="2105385" cy="461665"/>
            </a:xfrm>
            <a:prstGeom prst="rect">
              <a:avLst/>
            </a:prstGeom>
            <a:solidFill>
              <a:srgbClr val="0000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Type Signature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295400" y="1824335"/>
            <a:ext cx="228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2274137"/>
            <a:ext cx="4191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95400" y="2667000"/>
            <a:ext cx="4191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Provides the same information as the declaration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Describes how the function does its task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double </a:t>
            </a:r>
            <a:r>
              <a:rPr lang="en-US" sz="2400" dirty="0" err="1" smtClean="0"/>
              <a:t>total_cost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number_par</a:t>
            </a:r>
            <a:r>
              <a:rPr lang="en-US" sz="2400" dirty="0" smtClean="0"/>
              <a:t>, double </a:t>
            </a:r>
            <a:r>
              <a:rPr lang="en-US" sz="2400" dirty="0" err="1" smtClean="0"/>
              <a:t>price_par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double TAX_RATE = 0.05; //5% tax</a:t>
            </a:r>
            <a:br>
              <a:rPr lang="en-US" sz="2400" dirty="0" smtClean="0"/>
            </a:br>
            <a:r>
              <a:rPr lang="en-US" sz="2400" dirty="0" smtClean="0"/>
              <a:t>    double subtotal;</a:t>
            </a:r>
            <a:br>
              <a:rPr lang="en-US" sz="2400" dirty="0" smtClean="0"/>
            </a:br>
            <a:r>
              <a:rPr lang="en-US" sz="2400" dirty="0" smtClean="0"/>
              <a:t>     subtotal = </a:t>
            </a:r>
            <a:r>
              <a:rPr lang="en-US" sz="2400" dirty="0" err="1" smtClean="0"/>
              <a:t>price_par</a:t>
            </a:r>
            <a:r>
              <a:rPr lang="en-US" sz="2400" dirty="0" smtClean="0"/>
              <a:t> * </a:t>
            </a:r>
            <a:r>
              <a:rPr lang="en-US" sz="2400" dirty="0" err="1" smtClean="0"/>
              <a:t>number_par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return (subtotal + subtotal * TAX_RATE);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5334000" y="2667000"/>
            <a:ext cx="2308644" cy="4616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function header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7127101" y="4722167"/>
            <a:ext cx="2016899" cy="46166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latin typeface="Arial" charset="0"/>
              </a:defRPr>
            </a:lvl2pPr>
            <a:lvl3pPr marL="1143000" indent="-228600" eaLnBrk="0" hangingPunct="0">
              <a:defRPr sz="2400">
                <a:latin typeface="Arial" charset="0"/>
              </a:defRPr>
            </a:lvl3pPr>
            <a:lvl4pPr marL="1600200" indent="-228600" eaLnBrk="0" hangingPunct="0">
              <a:defRPr sz="2400">
                <a:latin typeface="Arial" charset="0"/>
              </a:defRPr>
            </a:lvl4pPr>
            <a:lvl5pPr marL="2057400" indent="-228600" eaLnBrk="0" hangingPunct="0">
              <a:defRPr sz="24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9pPr>
          </a:lstStyle>
          <a:p>
            <a:r>
              <a:rPr lang="en-US" dirty="0"/>
              <a:t>function body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3200400"/>
            <a:ext cx="5943600" cy="5289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3810000"/>
            <a:ext cx="5943600" cy="2286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3" grpId="0" animBg="1"/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Function Definitions vs. Declarations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 small programs, often we just </a:t>
            </a:r>
            <a:r>
              <a:rPr lang="en-US" dirty="0" smtClean="0">
                <a:solidFill>
                  <a:srgbClr val="FF0000"/>
                </a:solidFill>
              </a:rPr>
              <a:t>define</a:t>
            </a:r>
            <a:r>
              <a:rPr lang="en-US" dirty="0" smtClean="0"/>
              <a:t> functions before they are used.</a:t>
            </a:r>
          </a:p>
          <a:p>
            <a:endParaRPr lang="en-US" dirty="0" smtClean="0"/>
          </a:p>
          <a:p>
            <a:r>
              <a:rPr lang="en-US" dirty="0" smtClean="0"/>
              <a:t>In larger programs, it is useful to </a:t>
            </a:r>
            <a:r>
              <a:rPr lang="en-US" b="1" dirty="0" smtClean="0"/>
              <a:t>separate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0000FF"/>
                </a:solidFill>
              </a:rPr>
              <a:t>declaration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a function from its </a:t>
            </a:r>
            <a:r>
              <a:rPr lang="en-US" dirty="0" smtClean="0">
                <a:solidFill>
                  <a:srgbClr val="FF0000"/>
                </a:solidFill>
              </a:rPr>
              <a:t>definition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Function declarations can be placed in their own file and accessed using the preprocessor directive #include.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Function Details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All C++ functions take zero or more arguments and return a result of some type.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There is a special type, called “void”, that means “no</a:t>
            </a:r>
            <a:br>
              <a:rPr lang="en-US" dirty="0" smtClean="0"/>
            </a:br>
            <a:r>
              <a:rPr lang="en-US" dirty="0" smtClean="0"/>
              <a:t>result is returned”. 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Typically, a function's signature defines all of the state, in the form of </a:t>
            </a:r>
            <a:r>
              <a:rPr lang="en-US" b="1" u="sng" dirty="0" smtClean="0">
                <a:solidFill>
                  <a:srgbClr val="0000FF"/>
                </a:solidFill>
              </a:rPr>
              <a:t>explicit</a:t>
            </a:r>
            <a:r>
              <a:rPr lang="en-US" dirty="0" smtClean="0"/>
              <a:t> arguments, needed by the procedure to accomplish its</a:t>
            </a:r>
            <a:br>
              <a:rPr lang="en-US" dirty="0" smtClean="0"/>
            </a:br>
            <a:r>
              <a:rPr lang="en-US" dirty="0" smtClean="0"/>
              <a:t>goal. </a:t>
            </a:r>
          </a:p>
          <a:p>
            <a:r>
              <a:rPr lang="en-US" dirty="0" smtClean="0"/>
              <a:t>However, sometimes there are also </a:t>
            </a:r>
            <a:r>
              <a:rPr lang="en-US" b="1" u="sng" dirty="0" smtClean="0">
                <a:solidFill>
                  <a:srgbClr val="FF0000"/>
                </a:solidFill>
              </a:rPr>
              <a:t>implicit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arguments:</a:t>
            </a:r>
            <a:br>
              <a:rPr lang="en-US" dirty="0" smtClean="0"/>
            </a:br>
            <a:r>
              <a:rPr lang="en-US" dirty="0" smtClean="0"/>
              <a:t>elements of the global environment that are used by the procedure.</a:t>
            </a:r>
          </a:p>
          <a:p>
            <a:pPr lvl="1"/>
            <a:r>
              <a:rPr lang="en-US" dirty="0" smtClean="0"/>
              <a:t>E.g., some globa</a:t>
            </a:r>
            <a:r>
              <a:rPr lang="en-US" dirty="0"/>
              <a:t>l</a:t>
            </a:r>
            <a:r>
              <a:rPr lang="en-US" dirty="0" smtClean="0"/>
              <a:t>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Function Details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type signature of a function can be considered </a:t>
            </a:r>
            <a:r>
              <a:rPr lang="en-US" dirty="0" smtClean="0">
                <a:solidFill>
                  <a:srgbClr val="0000FF"/>
                </a:solidFill>
              </a:rPr>
              <a:t>part of the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abstraction</a:t>
            </a:r>
            <a:r>
              <a:rPr lang="en-US" dirty="0" smtClean="0"/>
              <a:t> – if you change it, customers (callers) must also change.</a:t>
            </a:r>
          </a:p>
          <a:p>
            <a:endParaRPr lang="en-US" dirty="0" smtClean="0"/>
          </a:p>
          <a:p>
            <a:r>
              <a:rPr lang="en-US" dirty="0" smtClean="0"/>
              <a:t>However, as long as a new implementation of an abstraction does the “same thing” as some old (correct) implementation, you can </a:t>
            </a:r>
            <a:r>
              <a:rPr lang="en-US" dirty="0" smtClean="0">
                <a:solidFill>
                  <a:srgbClr val="0000FF"/>
                </a:solidFill>
              </a:rPr>
              <a:t>replace </a:t>
            </a:r>
            <a:r>
              <a:rPr lang="en-US" dirty="0" smtClean="0"/>
              <a:t>the old one with the new one.</a:t>
            </a:r>
          </a:p>
          <a:p>
            <a:endParaRPr lang="en-US" dirty="0" smtClean="0"/>
          </a:p>
          <a:p>
            <a:r>
              <a:rPr lang="en-US" dirty="0" smtClean="0"/>
              <a:t>Of course, now we need to know what we mean by the “same thing”.  This boils down to describing </a:t>
            </a:r>
            <a:r>
              <a:rPr lang="en-US" b="1" dirty="0" smtClean="0">
                <a:solidFill>
                  <a:srgbClr val="00B050"/>
                </a:solidFill>
              </a:rPr>
              <a:t>the abstraction (not implementation)</a:t>
            </a:r>
            <a:r>
              <a:rPr lang="en-US" dirty="0" smtClean="0"/>
              <a:t> of the function.  We use </a:t>
            </a:r>
            <a:r>
              <a:rPr lang="en-US" b="1" dirty="0" smtClean="0">
                <a:solidFill>
                  <a:srgbClr val="FF0000"/>
                </a:solidFill>
              </a:rPr>
              <a:t>specifications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 Solving with C++, 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Edition</a:t>
            </a:r>
          </a:p>
          <a:p>
            <a:pPr lvl="1"/>
            <a:r>
              <a:rPr lang="en-US" dirty="0" smtClean="0"/>
              <a:t>Chapter 2.3, 2.4</a:t>
            </a:r>
          </a:p>
          <a:p>
            <a:pPr lvl="1"/>
            <a:r>
              <a:rPr lang="en-US" dirty="0" smtClean="0"/>
              <a:t>Chapter 3</a:t>
            </a:r>
          </a:p>
          <a:p>
            <a:pPr lvl="1"/>
            <a:r>
              <a:rPr lang="en-US" dirty="0" smtClean="0"/>
              <a:t>Chapter 4.3, 4.4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4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</a:p>
          <a:p>
            <a:pPr lvl="1"/>
            <a:r>
              <a:rPr lang="en-US" dirty="0" smtClean="0"/>
              <a:t>g++</a:t>
            </a:r>
          </a:p>
          <a:p>
            <a:pPr lvl="1"/>
            <a:r>
              <a:rPr lang="en-US" dirty="0" err="1" smtClean="0"/>
              <a:t>Makefile</a:t>
            </a:r>
            <a:endParaRPr lang="en-US" dirty="0"/>
          </a:p>
          <a:p>
            <a:pPr lvl="1"/>
            <a:r>
              <a:rPr lang="en-US" dirty="0" smtClean="0"/>
              <a:t>Macro</a:t>
            </a:r>
          </a:p>
          <a:p>
            <a:r>
              <a:rPr lang="en-US" dirty="0" smtClean="0"/>
              <a:t>C++ Basics</a:t>
            </a:r>
          </a:p>
          <a:p>
            <a:pPr lvl="1"/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Built-in type, e.g.,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Arithmetic operator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Comparison operator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Increment/Decrement operator</a:t>
            </a:r>
            <a:endParaRPr lang="en-US" dirty="0"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C++ Basics</a:t>
            </a:r>
          </a:p>
          <a:p>
            <a:pPr lvl="1"/>
            <a:r>
              <a:rPr lang="en-US" dirty="0"/>
              <a:t>Order of </a:t>
            </a:r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Loop</a:t>
            </a:r>
          </a:p>
          <a:p>
            <a:r>
              <a:rPr lang="en-US" dirty="0" smtClean="0"/>
              <a:t>Procedural Abstraction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Arithmetic: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−, *, /, %</a:t>
            </a:r>
          </a:p>
          <a:p>
            <a:r>
              <a:rPr lang="en-US" dirty="0" smtClean="0"/>
              <a:t>Comparison: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&lt;, &lt;=, &gt;, &gt;=, !=, ==</a:t>
            </a:r>
          </a:p>
          <a:p>
            <a:r>
              <a:rPr lang="en-US" dirty="0" err="1" smtClean="0"/>
              <a:t>Boolearn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&amp;&amp;, ||, 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++, −−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 of Precedence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How should we evaluate the following expression?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 * y – 1 &lt; 3 || 2 + x / 4 &gt;=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sz="2600" dirty="0" smtClean="0"/>
              <a:t>Actually: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(4 * y) – 1</a:t>
            </a:r>
            <a:r>
              <a:rPr lang="en-US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3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+ (x / 4)</a:t>
            </a:r>
            <a:r>
              <a:rPr lang="en-US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2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pPr eaLnBrk="1" hangingPunct="1"/>
            <a:r>
              <a:rPr lang="en-US" dirty="0" smtClean="0"/>
              <a:t>If parentheses are omitted, the default precedence of operations is:</a:t>
            </a:r>
          </a:p>
          <a:p>
            <a:pPr lvl="1" eaLnBrk="1" hangingPunct="1"/>
            <a:r>
              <a:rPr lang="en-US" dirty="0" smtClean="0"/>
              <a:t>Perform binary arithmetic operations *,/,% first</a:t>
            </a:r>
          </a:p>
          <a:p>
            <a:pPr lvl="1"/>
            <a:r>
              <a:rPr lang="en-US" dirty="0"/>
              <a:t>Perform binary arithmetic operations </a:t>
            </a:r>
            <a:r>
              <a:rPr lang="en-US" dirty="0" smtClean="0"/>
              <a:t>+,− next</a:t>
            </a:r>
            <a:endParaRPr lang="en-US" dirty="0"/>
          </a:p>
          <a:p>
            <a:pPr lvl="1" eaLnBrk="1" hangingPunct="1"/>
            <a:r>
              <a:rPr lang="en-US" dirty="0" smtClean="0"/>
              <a:t>Perform relational operations such as  &lt;, &gt;=  next</a:t>
            </a:r>
          </a:p>
          <a:p>
            <a:pPr lvl="1" eaLnBrk="1" hangingPunct="1"/>
            <a:r>
              <a:rPr lang="en-US" dirty="0" smtClean="0"/>
              <a:t>Perform | | operations last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Rules</a:t>
            </a:r>
          </a:p>
        </p:txBody>
      </p:sp>
      <p:pic>
        <p:nvPicPr>
          <p:cNvPr id="4" name="Picture 4" descr="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1"/>
          <a:stretch/>
        </p:blipFill>
        <p:spPr bwMode="auto">
          <a:xfrm>
            <a:off x="838200" y="1837678"/>
            <a:ext cx="7810500" cy="339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2412" y="5557136"/>
            <a:ext cx="7065460" cy="523220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Good Practice: Use parentheses to make things clear!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Flow of Control: Branch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Basic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Boolean_Expression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True_Statements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False_Statements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Boolean expressions are expressions that are </a:t>
            </a:r>
            <a:br>
              <a:rPr lang="en-US" sz="2800" dirty="0"/>
            </a:br>
            <a:r>
              <a:rPr lang="en-US" sz="2800" dirty="0"/>
              <a:t>either true or false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Control: Branch</a:t>
            </a:r>
            <a:br>
              <a:rPr lang="en-US" dirty="0"/>
            </a:br>
            <a:r>
              <a:rPr lang="en-US" sz="2400" dirty="0"/>
              <a:t>Nested Branches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(Boolean_Expression_1)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(Boolean_Expression_2)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Ture_Statements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False_Statements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410200"/>
            <a:ext cx="6096000" cy="95410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Although it is fine to omit the outside braces, but it is a good practice to keep them!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17141</TotalTime>
  <Words>1011</Words>
  <Application>Microsoft Office PowerPoint</Application>
  <PresentationFormat>On-screen Show (4:3)</PresentationFormat>
  <Paragraphs>238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Ve 280 Programming and Elementary Data Structures</vt:lpstr>
      <vt:lpstr>Announcement</vt:lpstr>
      <vt:lpstr>Review</vt:lpstr>
      <vt:lpstr>Outline</vt:lpstr>
      <vt:lpstr>Operators</vt:lpstr>
      <vt:lpstr>Order of Precedence</vt:lpstr>
      <vt:lpstr>Precedence Rules</vt:lpstr>
      <vt:lpstr>Flow of Control: Branch Basic Style</vt:lpstr>
      <vt:lpstr>Flow of Control: Branch Nested Branches</vt:lpstr>
      <vt:lpstr>Flow of Control: Branch A Multiway if-else statement</vt:lpstr>
      <vt:lpstr>Flow of Control: Branch Switch Statements</vt:lpstr>
      <vt:lpstr>Flow of Control: Loop While Loop</vt:lpstr>
      <vt:lpstr>Flow of Control: Loop For Loop</vt:lpstr>
      <vt:lpstr>Debugging Loops Common Errors</vt:lpstr>
      <vt:lpstr>Loop Testing Guidelines</vt:lpstr>
      <vt:lpstr>Procedural Abstraction</vt:lpstr>
      <vt:lpstr>Abstraction</vt:lpstr>
      <vt:lpstr>Abstraction</vt:lpstr>
      <vt:lpstr>Procedural Abstraction</vt:lpstr>
      <vt:lpstr>Procedural Abstraction</vt:lpstr>
      <vt:lpstr>Procedural Abstraction</vt:lpstr>
      <vt:lpstr>Procedural Abstraction</vt:lpstr>
      <vt:lpstr>Procedural Abstraction Function Declarations vs. Definitions</vt:lpstr>
      <vt:lpstr>Function Declaration</vt:lpstr>
      <vt:lpstr>Function Definition</vt:lpstr>
      <vt:lpstr>Procedural Abstraction Function Definitions vs. Declarations</vt:lpstr>
      <vt:lpstr>Procedural Abstraction Function Details</vt:lpstr>
      <vt:lpstr>Procedural Abstraction Function Details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356</cp:revision>
  <dcterms:created xsi:type="dcterms:W3CDTF">2008-09-02T17:19:50Z</dcterms:created>
  <dcterms:modified xsi:type="dcterms:W3CDTF">2012-05-23T02:18:04Z</dcterms:modified>
</cp:coreProperties>
</file>