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09" r:id="rId3"/>
    <p:sldId id="310" r:id="rId4"/>
    <p:sldId id="312" r:id="rId5"/>
    <p:sldId id="31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27" r:id="rId14"/>
    <p:sldId id="278" r:id="rId15"/>
    <p:sldId id="283" r:id="rId16"/>
    <p:sldId id="284" r:id="rId17"/>
    <p:sldId id="287" r:id="rId18"/>
    <p:sldId id="288" r:id="rId19"/>
    <p:sldId id="289" r:id="rId20"/>
    <p:sldId id="328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29" r:id="rId34"/>
    <p:sldId id="313" r:id="rId35"/>
    <p:sldId id="314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3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718" autoAdjust="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76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5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87CF-6989-4BED-B539-95A07DC16597}" type="datetime1">
              <a:rPr lang="en-US" smtClean="0"/>
              <a:pPr/>
              <a:t>7/18/2012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81B-6B2F-4FA1-B72F-92222DD1A2AF}" type="datetime1">
              <a:rPr lang="en-US" smtClean="0"/>
              <a:pPr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D7A3-B87E-4631-8490-D366D77F5590}" type="datetime1">
              <a:rPr lang="en-US" smtClean="0"/>
              <a:pPr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CAF0-7331-4F4A-A113-459E209CF1CB}" type="datetime1">
              <a:rPr lang="en-US" smtClean="0"/>
              <a:pPr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CF00-2BF4-4A40-855C-752EBC00C931}" type="datetime1">
              <a:rPr lang="en-US" smtClean="0"/>
              <a:pPr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B91E-0147-44B9-8CDA-41F104DEF296}" type="datetime1">
              <a:rPr lang="en-US" smtClean="0"/>
              <a:pPr/>
              <a:t>7/18/2012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CE5C-1A84-4AEC-859B-0F9A1328F10D}" type="datetime1">
              <a:rPr lang="en-US" smtClean="0"/>
              <a:pPr/>
              <a:t>7/18/2012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9D00-D4E6-4981-86FA-422B369A84FF}" type="datetime1">
              <a:rPr lang="en-US" smtClean="0"/>
              <a:pPr/>
              <a:t>7/18/2012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96E-4BF0-42FD-9CF9-DA0673426D26}" type="datetime1">
              <a:rPr lang="en-US" smtClean="0"/>
              <a:pPr/>
              <a:t>7/18/2012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6385-0732-467C-9C43-F03E17EF0409}" type="datetime1">
              <a:rPr lang="en-US" smtClean="0"/>
              <a:pPr/>
              <a:t>7/18/2012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C97D-958A-4C67-8A6E-B21940163E1E}" type="datetime1">
              <a:rPr lang="en-US" smtClean="0"/>
              <a:pPr/>
              <a:t>7/18/2012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E00BEF-7299-404A-ADB6-E693BA14375C}" type="datetime1">
              <a:rPr lang="en-US" smtClean="0"/>
              <a:pPr/>
              <a:t>7/18/2012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Abstract Base Class; Invariants;</a:t>
            </a:r>
          </a:p>
          <a:p>
            <a:r>
              <a:rPr lang="en-US" smtClean="0"/>
              <a:t>Dynamic Memory </a:t>
            </a:r>
            <a:r>
              <a:rPr lang="en-US" dirty="0" smtClean="0"/>
              <a:t>Allocation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Interfaces</a:t>
            </a:r>
            <a:br>
              <a:rPr lang="en-US" dirty="0" smtClean="0"/>
            </a:br>
            <a:r>
              <a:rPr lang="en-US" sz="2200" dirty="0" smtClean="0"/>
              <a:t>Abstract base classes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only one instance of the class is needed, the </a:t>
            </a:r>
            <a:r>
              <a:rPr lang="en-US" dirty="0" smtClean="0">
                <a:solidFill>
                  <a:srgbClr val="C00000"/>
                </a:solidFill>
              </a:rPr>
              <a:t>header</a:t>
            </a:r>
            <a:r>
              <a:rPr lang="en-US" dirty="0" smtClean="0"/>
              <a:t> file typically includes the following prototype for an access function: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// header file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// EFFECTS: returns a pointer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//          to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FF"/>
                </a:solidFill>
              </a:rPr>
              <a:t>source</a:t>
            </a:r>
            <a:r>
              <a:rPr lang="en-US" dirty="0" smtClean="0"/>
              <a:t> file defines a single, </a:t>
            </a:r>
            <a:r>
              <a:rPr lang="en-US" dirty="0" smtClean="0">
                <a:solidFill>
                  <a:srgbClr val="0000FF"/>
                </a:solidFill>
              </a:rPr>
              <a:t>static instance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(only visible to the source file) of the implementation and body of the access function: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source file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return &amp;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Interfaces</a:t>
            </a:r>
            <a:br>
              <a:rPr lang="en-US" dirty="0" smtClean="0"/>
            </a:br>
            <a:r>
              <a:rPr lang="en-US" sz="2200" dirty="0" smtClean="0"/>
              <a:t>Abstract base classes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only one instance of the class is needed, the </a:t>
            </a:r>
            <a:r>
              <a:rPr lang="en-US" dirty="0" smtClean="0">
                <a:solidFill>
                  <a:srgbClr val="C00000"/>
                </a:solidFill>
              </a:rPr>
              <a:t>header</a:t>
            </a:r>
            <a:r>
              <a:rPr lang="en-US" dirty="0" smtClean="0"/>
              <a:t> file typically includes the following prototype for an access function: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// header file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// EFFECTS: returns a pointer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//          to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FF"/>
                </a:solidFill>
              </a:rPr>
              <a:t>source</a:t>
            </a:r>
            <a:r>
              <a:rPr lang="en-US" dirty="0" smtClean="0"/>
              <a:t> file defines a single, </a:t>
            </a:r>
            <a:r>
              <a:rPr lang="en-US" dirty="0" smtClean="0">
                <a:solidFill>
                  <a:srgbClr val="0000FF"/>
                </a:solidFill>
              </a:rPr>
              <a:t>static instance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(only visible to the source file) of the implementation and body of the access function: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source file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return &amp;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4800600"/>
            <a:ext cx="3886200" cy="181588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Note</a:t>
            </a:r>
            <a:r>
              <a:rPr lang="en-US" sz="2400" dirty="0" smtClean="0"/>
              <a:t>:  Now the user can do the following and it will be valid:</a:t>
            </a:r>
          </a:p>
          <a:p>
            <a:endParaRPr lang="en-US" sz="2400" dirty="0" smtClean="0"/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*s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getIntSet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47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Interfaces</a:t>
            </a:r>
            <a:br>
              <a:rPr lang="en-US" dirty="0" smtClean="0"/>
            </a:br>
            <a:r>
              <a:rPr lang="en-US" sz="2200" dirty="0" smtClean="0"/>
              <a:t>Abstract base classes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If more than one instance of the class is needed, we need to provide a function that creates them </a:t>
            </a:r>
            <a:r>
              <a:rPr lang="en-US" b="1" dirty="0" smtClean="0">
                <a:solidFill>
                  <a:srgbClr val="C00000"/>
                </a:solidFill>
              </a:rPr>
              <a:t>dynamically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…but we don't know how to do that yet.</a:t>
            </a:r>
          </a:p>
          <a:p>
            <a:endParaRPr lang="en-US" dirty="0" smtClean="0"/>
          </a:p>
          <a:p>
            <a:r>
              <a:rPr lang="en-US" dirty="0" smtClean="0"/>
              <a:t>Another problem is that we still have bounded size </a:t>
            </a:r>
            <a:r>
              <a:rPr lang="en-US" dirty="0" err="1" smtClean="0"/>
              <a:t>IntSets</a:t>
            </a:r>
            <a:r>
              <a:rPr lang="en-US" dirty="0" smtClean="0"/>
              <a:t> and this is imposed by our choice of implementation.</a:t>
            </a:r>
          </a:p>
          <a:p>
            <a:r>
              <a:rPr lang="en-US" dirty="0" smtClean="0"/>
              <a:t>We'll need to know how to </a:t>
            </a:r>
            <a:r>
              <a:rPr lang="en-US" b="1" dirty="0" smtClean="0">
                <a:solidFill>
                  <a:srgbClr val="C00000"/>
                </a:solidFill>
              </a:rPr>
              <a:t>dynamically</a:t>
            </a:r>
            <a:r>
              <a:rPr lang="en-US" dirty="0" smtClean="0"/>
              <a:t>  grow a set…</a:t>
            </a:r>
          </a:p>
          <a:p>
            <a:r>
              <a:rPr lang="en-US" dirty="0"/>
              <a:t>…but we don't know how to do that </a:t>
            </a:r>
            <a:r>
              <a:rPr lang="en-US" dirty="0" smtClean="0"/>
              <a:t>yet either.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We will know it soon!</a:t>
            </a:r>
          </a:p>
        </p:txBody>
      </p:sp>
    </p:spTree>
    <p:extLst>
      <p:ext uri="{BB962C8B-B14F-4D97-AF65-F5344CB8AC3E}">
        <p14:creationId xmlns:p14="http://schemas.microsoft.com/office/powerpoint/2010/main" val="96877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Abstract Base Classes</a:t>
            </a:r>
          </a:p>
          <a:p>
            <a:r>
              <a:rPr lang="en-US" dirty="0" smtClean="0"/>
              <a:t>Representation Invariants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Checking for Representation Invariants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Dynamic Memory Allocation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92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Invariants</a:t>
            </a:r>
            <a:br>
              <a:rPr lang="en-US" dirty="0" smtClean="0"/>
            </a:br>
            <a:r>
              <a:rPr lang="en-US" sz="2200" dirty="0" smtClean="0"/>
              <a:t>Revisiting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An invariant is a set of conditions (that evaluate to true or false) that must always evaluate to true at certain well-defined points; otherwise, the program is incorrect.</a:t>
            </a:r>
          </a:p>
          <a:p>
            <a:endParaRPr lang="en-US" dirty="0" smtClean="0"/>
          </a:p>
          <a:p>
            <a:r>
              <a:rPr lang="en-US" dirty="0" smtClean="0"/>
              <a:t>We've seen three classes of invariants:</a:t>
            </a:r>
          </a:p>
          <a:p>
            <a:pPr lvl="1"/>
            <a:r>
              <a:rPr lang="en-US" dirty="0" smtClean="0"/>
              <a:t>Recursive invariant</a:t>
            </a:r>
          </a:p>
          <a:p>
            <a:pPr lvl="1"/>
            <a:r>
              <a:rPr lang="en-US" dirty="0" smtClean="0"/>
              <a:t>Iterative invariant</a:t>
            </a:r>
          </a:p>
          <a:p>
            <a:pPr lvl="1"/>
            <a:r>
              <a:rPr lang="en-US" dirty="0" smtClean="0"/>
              <a:t>Representation invariant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Invariants</a:t>
            </a:r>
            <a:br>
              <a:rPr lang="en-US" dirty="0" smtClean="0"/>
            </a:br>
            <a:r>
              <a:rPr lang="en-US" sz="2200" dirty="0" smtClean="0"/>
              <a:t>Revisiting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u="sng" dirty="0" smtClean="0"/>
              <a:t>representation invariant</a:t>
            </a:r>
            <a:r>
              <a:rPr lang="en-US" dirty="0" smtClean="0"/>
              <a:t> applies to the data members comprising an implementation of abstract data type (i.e. the “representation”).</a:t>
            </a:r>
          </a:p>
          <a:p>
            <a:r>
              <a:rPr lang="en-US" dirty="0" smtClean="0"/>
              <a:t>It describes the conditions that must hold on those (private) members of the class for the representation to correctly implement the abstraction.</a:t>
            </a:r>
          </a:p>
          <a:p>
            <a:r>
              <a:rPr lang="en-US" dirty="0" smtClean="0"/>
              <a:t>It must hold immediately before exiting each method of that</a:t>
            </a:r>
            <a:br>
              <a:rPr lang="en-US" dirty="0" smtClean="0"/>
            </a:br>
            <a:r>
              <a:rPr lang="en-US" dirty="0" smtClean="0"/>
              <a:t>implementation – including the constructor.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called </a:t>
            </a:r>
            <a:r>
              <a:rPr lang="en-US" b="1" dirty="0" smtClean="0">
                <a:solidFill>
                  <a:srgbClr val="C00000"/>
                </a:solidFill>
              </a:rPr>
              <a:t>establishing the invariant</a:t>
            </a:r>
            <a:r>
              <a:rPr lang="en-US" dirty="0"/>
              <a:t>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Invariants</a:t>
            </a:r>
            <a:br>
              <a:rPr lang="en-US" dirty="0" smtClean="0"/>
            </a:br>
            <a:r>
              <a:rPr lang="en-US" sz="2200" dirty="0" smtClean="0"/>
              <a:t> Representation Invariant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method in the class is free to assume that the</a:t>
            </a:r>
            <a:br>
              <a:rPr lang="en-US" dirty="0" smtClean="0"/>
            </a:br>
            <a:r>
              <a:rPr lang="en-US" dirty="0" smtClean="0"/>
              <a:t>invariant is true </a:t>
            </a:r>
            <a:r>
              <a:rPr lang="en-US" b="1" dirty="0" smtClean="0">
                <a:solidFill>
                  <a:srgbClr val="C00000"/>
                </a:solidFill>
              </a:rPr>
              <a:t>on entry</a:t>
            </a:r>
            <a:r>
              <a:rPr lang="en-US" dirty="0" smtClean="0"/>
              <a:t> </a:t>
            </a:r>
            <a:r>
              <a:rPr lang="en-US" b="1" u="sng" dirty="0" smtClean="0"/>
              <a:t>if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representation invariant holds at the required times, </a:t>
            </a:r>
            <a:r>
              <a:rPr lang="en-US" b="1" dirty="0" smtClean="0"/>
              <a:t>and</a:t>
            </a:r>
          </a:p>
          <a:p>
            <a:pPr lvl="1"/>
            <a:r>
              <a:rPr lang="en-US" dirty="0" smtClean="0"/>
              <a:t>Each data element is truly private.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true because the only code that can change them belongs to the methods of that class, and those methods</a:t>
            </a:r>
            <a:br>
              <a:rPr lang="en-US" dirty="0" smtClean="0"/>
            </a:br>
            <a:r>
              <a:rPr lang="en-US" dirty="0" smtClean="0"/>
              <a:t>always establish the invariant.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Invariants</a:t>
            </a:r>
            <a:br>
              <a:rPr lang="en-US" dirty="0" smtClean="0"/>
            </a:br>
            <a:r>
              <a:rPr lang="en-US" sz="2200" dirty="0" smtClean="0"/>
              <a:t> Representation Invariants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We've seen two examples of representation invariants, both applying to the private members of 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/>
              <a:t> representation: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 the unsorted version, the invariant is:</a:t>
            </a:r>
          </a:p>
          <a:p>
            <a:pPr lvl="1"/>
            <a:r>
              <a:rPr lang="en-US" dirty="0" smtClean="0"/>
              <a:t>The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 smtClean="0"/>
              <a:t> members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 smtClean="0"/>
              <a:t> contain the integers comprising the set, with no duplicates.</a:t>
            </a:r>
          </a:p>
          <a:p>
            <a:r>
              <a:rPr lang="en-US" dirty="0" smtClean="0"/>
              <a:t>For the sorted version, the invariant is:</a:t>
            </a:r>
          </a:p>
          <a:p>
            <a:pPr lvl="1"/>
            <a:r>
              <a:rPr lang="en-US" dirty="0" smtClean="0"/>
              <a:t>The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 smtClean="0"/>
              <a:t> members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 smtClean="0"/>
              <a:t> contain the integers comprising the set, from lowest to highest, with no duplicates.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Invariants</a:t>
            </a:r>
            <a:br>
              <a:rPr lang="en-US" dirty="0" smtClean="0"/>
            </a:br>
            <a:r>
              <a:rPr lang="en-US" sz="2200" dirty="0" smtClean="0"/>
              <a:t> Representation Invariants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We used these invariants to write the methods of each implementation.</a:t>
            </a:r>
          </a:p>
          <a:p>
            <a:r>
              <a:rPr lang="en-US" sz="2800" dirty="0" smtClean="0"/>
              <a:t>For example: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insert(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v)      // </a:t>
            </a:r>
            <a:r>
              <a:rPr lang="en-US" sz="2400" u="sng" dirty="0" smtClean="0">
                <a:latin typeface="Courier New" pitchFamily="49" charset="0"/>
                <a:cs typeface="Courier New" pitchFamily="49" charset="0"/>
              </a:rPr>
              <a:t>unsorted version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v not in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// don’t allow duplicates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 = v  // this breaks invariant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++          // this restores it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insert(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v)      // </a:t>
            </a:r>
            <a:r>
              <a:rPr lang="en-US" sz="2400" u="sng" dirty="0" smtClean="0">
                <a:latin typeface="Courier New" pitchFamily="49" charset="0"/>
                <a:cs typeface="Courier New" pitchFamily="49" charset="0"/>
              </a:rPr>
              <a:t>sorted version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v not in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// don’t allow duplicates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make gap in array // this breaks invariant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[gap] = v  // restore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invariant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++      // restore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invariant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Invariants</a:t>
            </a:r>
            <a:br>
              <a:rPr lang="en-US" dirty="0" smtClean="0"/>
            </a:br>
            <a:r>
              <a:rPr lang="en-US" sz="2200" dirty="0" smtClean="0"/>
              <a:t> Representation Invariants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The representation invariant plays a crucial role in implementing an abstract data type.</a:t>
            </a:r>
          </a:p>
          <a:p>
            <a:r>
              <a:rPr lang="en-US" dirty="0" smtClean="0"/>
              <a:t>Before writing a </a:t>
            </a:r>
            <a:r>
              <a:rPr lang="en-US" b="1" dirty="0" smtClean="0"/>
              <a:t>single</a:t>
            </a:r>
            <a:r>
              <a:rPr lang="en-US" dirty="0" smtClean="0"/>
              <a:t> line of code, write down the rep invariant!</a:t>
            </a:r>
          </a:p>
          <a:p>
            <a:r>
              <a:rPr lang="en-US" dirty="0" smtClean="0"/>
              <a:t>That tells you </a:t>
            </a:r>
            <a:r>
              <a:rPr lang="en-US" b="1" dirty="0" smtClean="0"/>
              <a:t>how</a:t>
            </a:r>
            <a:r>
              <a:rPr lang="en-US" dirty="0" smtClean="0"/>
              <a:t> to write each method.</a:t>
            </a:r>
          </a:p>
          <a:p>
            <a:endParaRPr lang="en-US" dirty="0" smtClean="0"/>
          </a:p>
          <a:p>
            <a:r>
              <a:rPr lang="en-US" dirty="0" smtClean="0"/>
              <a:t>Then, for each method you:</a:t>
            </a:r>
          </a:p>
          <a:p>
            <a:pPr lvl="1"/>
            <a:r>
              <a:rPr lang="en-US" dirty="0" smtClean="0"/>
              <a:t>Do the work of the method (i.e. insert)</a:t>
            </a:r>
          </a:p>
          <a:p>
            <a:pPr lvl="1"/>
            <a:r>
              <a:rPr lang="en-US" dirty="0" smtClean="0"/>
              <a:t>Repair the invariants you broke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Creating </a:t>
            </a:r>
            <a:r>
              <a:rPr lang="en-US" dirty="0" smtClean="0"/>
              <a:t>Subclasses</a:t>
            </a:r>
          </a:p>
          <a:p>
            <a:pPr lvl="1"/>
            <a:r>
              <a:rPr lang="en-US" dirty="0" smtClean="0"/>
              <a:t>We can create subtypes by changing an individual method. Example: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SafeMaxIntSet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It </a:t>
            </a:r>
            <a:r>
              <a:rPr lang="en-US" dirty="0"/>
              <a:t>is possible to create </a:t>
            </a:r>
            <a:r>
              <a:rPr lang="en-US" b="1" dirty="0">
                <a:solidFill>
                  <a:srgbClr val="0000FF"/>
                </a:solidFill>
              </a:rPr>
              <a:t>subclasses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that are not </a:t>
            </a:r>
            <a:r>
              <a:rPr lang="en-US" b="1" dirty="0" smtClean="0">
                <a:solidFill>
                  <a:srgbClr val="C00000"/>
                </a:solidFill>
              </a:rPr>
              <a:t>subtypes. </a:t>
            </a:r>
            <a:r>
              <a:rPr lang="en-US" dirty="0" smtClean="0"/>
              <a:t>Example: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C++ allow a </a:t>
            </a:r>
            <a:r>
              <a:rPr lang="en-US" b="1" dirty="0">
                <a:solidFill>
                  <a:srgbClr val="0000FF"/>
                </a:solidFill>
              </a:rPr>
              <a:t>subclass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to be used wherever a </a:t>
            </a:r>
            <a:r>
              <a:rPr lang="en-US" b="1" dirty="0">
                <a:solidFill>
                  <a:srgbClr val="0000FF"/>
                </a:solidFill>
              </a:rPr>
              <a:t>superclass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</a:t>
            </a:r>
            <a:r>
              <a:rPr lang="en-US" dirty="0" smtClean="0"/>
              <a:t>expected.</a:t>
            </a:r>
          </a:p>
          <a:p>
            <a:pPr marL="4572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&amp; r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r.insert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(-1);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Apparent type versus actual type</a:t>
            </a:r>
          </a:p>
          <a:p>
            <a:pPr lvl="1"/>
            <a:r>
              <a:rPr lang="en-US" dirty="0" smtClean="0"/>
              <a:t>Statically known versus dynamically known</a:t>
            </a:r>
          </a:p>
          <a:p>
            <a:r>
              <a:rPr lang="en-US" dirty="0"/>
              <a:t>Virtual </a:t>
            </a:r>
            <a:r>
              <a:rPr lang="en-US" dirty="0" smtClean="0"/>
              <a:t>functions: </a:t>
            </a:r>
            <a:r>
              <a:rPr lang="en-US" dirty="0"/>
              <a:t>require </a:t>
            </a:r>
            <a:r>
              <a:rPr lang="en-US" b="1" dirty="0">
                <a:solidFill>
                  <a:srgbClr val="0000FF"/>
                </a:solidFill>
              </a:rPr>
              <a:t>run-time, </a:t>
            </a:r>
            <a:r>
              <a:rPr lang="en-US" dirty="0"/>
              <a:t>or</a:t>
            </a:r>
            <a:r>
              <a:rPr lang="en-US" b="1" dirty="0"/>
              <a:t> </a:t>
            </a:r>
            <a:r>
              <a:rPr lang="en-US" b="1" dirty="0">
                <a:solidFill>
                  <a:srgbClr val="0000FF"/>
                </a:solidFill>
              </a:rPr>
              <a:t>dynamic, type information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Abstract Base Classes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Representation Invariants</a:t>
            </a:r>
          </a:p>
          <a:p>
            <a:r>
              <a:rPr lang="en-US" dirty="0" smtClean="0"/>
              <a:t>Checking for Representation Invariants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Dynamic Memory Allocation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5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Invariants</a:t>
            </a:r>
            <a:br>
              <a:rPr lang="en-US" dirty="0" smtClean="0"/>
            </a:br>
            <a:r>
              <a:rPr lang="en-US" sz="2200" dirty="0" smtClean="0"/>
              <a:t> </a:t>
            </a:r>
            <a:r>
              <a:rPr lang="en-US" sz="2200" dirty="0"/>
              <a:t>Checking for Representation </a:t>
            </a:r>
            <a:r>
              <a:rPr lang="en-US" sz="2200" dirty="0" smtClean="0"/>
              <a:t>Invariants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Invariants can also be coded, to check the sanity of the structure.</a:t>
            </a:r>
          </a:p>
          <a:p>
            <a:r>
              <a:rPr lang="en-US" dirty="0" smtClean="0"/>
              <a:t>For even moderately complicated data structures, it is worth writing </a:t>
            </a:r>
            <a:r>
              <a:rPr lang="en-US" b="1" dirty="0" smtClean="0"/>
              <a:t>before</a:t>
            </a:r>
            <a:r>
              <a:rPr lang="en-US" dirty="0" smtClean="0"/>
              <a:t> you write anything else.</a:t>
            </a:r>
          </a:p>
          <a:p>
            <a:endParaRPr lang="en-US" dirty="0" smtClean="0"/>
          </a:p>
          <a:p>
            <a:r>
              <a:rPr lang="en-US" dirty="0" smtClean="0"/>
              <a:t>In the two cases above, we can't check to see which elements of the array are populated and which are not.</a:t>
            </a:r>
          </a:p>
          <a:p>
            <a:r>
              <a:rPr lang="en-US" dirty="0" smtClean="0"/>
              <a:t>However, we </a:t>
            </a:r>
            <a:r>
              <a:rPr lang="en-US" b="1" dirty="0" smtClean="0"/>
              <a:t>can</a:t>
            </a:r>
            <a:r>
              <a:rPr lang="en-US" dirty="0" smtClean="0"/>
              <a:t> check to see if the array satisfies the other clauses of the respective invariants.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Invariants</a:t>
            </a:r>
            <a:br>
              <a:rPr lang="en-US" dirty="0" smtClean="0"/>
            </a:br>
            <a:r>
              <a:rPr lang="en-US" sz="2200" dirty="0" smtClean="0"/>
              <a:t> Checking for Representation Invariants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Start with the sorted representation, because that one is easier to check.</a:t>
            </a:r>
          </a:p>
          <a:p>
            <a:r>
              <a:rPr lang="en-US" dirty="0" smtClean="0"/>
              <a:t>To write a function checking this, we first define the problem.</a:t>
            </a:r>
          </a:p>
          <a:p>
            <a:r>
              <a:rPr lang="en-US" dirty="0" smtClean="0"/>
              <a:t>In this case, we use a recursive definition: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Base cases:</a:t>
            </a:r>
          </a:p>
          <a:p>
            <a:pPr lvl="1"/>
            <a:r>
              <a:rPr lang="en-US" dirty="0" smtClean="0"/>
              <a:t>An array of zero elements is sorted and has no duplicates</a:t>
            </a:r>
          </a:p>
          <a:p>
            <a:pPr lvl="1"/>
            <a:r>
              <a:rPr lang="en-US" dirty="0" smtClean="0"/>
              <a:t>An array of one element is sorted and has no duplicates</a:t>
            </a:r>
          </a:p>
          <a:p>
            <a:r>
              <a:rPr lang="en-US" dirty="0" smtClean="0"/>
              <a:t>Inductive step: </a:t>
            </a:r>
          </a:p>
          <a:p>
            <a:pPr>
              <a:buNone/>
            </a:pPr>
            <a:r>
              <a:rPr lang="en-US" dirty="0" smtClean="0"/>
              <a:t>	An array of N elements (N&gt;=2) is sorted and has no duplicates if:</a:t>
            </a:r>
          </a:p>
          <a:p>
            <a:pPr lvl="1"/>
            <a:r>
              <a:rPr lang="en-US" dirty="0" smtClean="0"/>
              <a:t>A[0] &lt; A[1]</a:t>
            </a:r>
          </a:p>
          <a:p>
            <a:pPr lvl="1"/>
            <a:r>
              <a:rPr lang="en-US" dirty="0" smtClean="0"/>
              <a:t>The array A[1]...A[N-1] is sorted and has no duplicates.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Invariants</a:t>
            </a:r>
            <a:br>
              <a:rPr lang="en-US" dirty="0" smtClean="0"/>
            </a:br>
            <a:r>
              <a:rPr lang="en-US" sz="2200" dirty="0" smtClean="0"/>
              <a:t> Checking for Representation Invariants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Base cases:</a:t>
            </a:r>
          </a:p>
          <a:p>
            <a:pPr lvl="1"/>
            <a:r>
              <a:rPr lang="en-US" dirty="0" smtClean="0"/>
              <a:t>An array of zero elements is sorted and has no duplicates</a:t>
            </a:r>
          </a:p>
          <a:p>
            <a:pPr lvl="1"/>
            <a:r>
              <a:rPr lang="en-US" dirty="0" smtClean="0"/>
              <a:t>An array of one element is sorted and has no duplicates</a:t>
            </a:r>
          </a:p>
          <a:p>
            <a:r>
              <a:rPr lang="en-US" dirty="0" smtClean="0"/>
              <a:t>Inductive step: </a:t>
            </a:r>
          </a:p>
          <a:p>
            <a:pPr>
              <a:buNone/>
            </a:pPr>
            <a:r>
              <a:rPr lang="en-US" dirty="0" smtClean="0"/>
              <a:t>	An array of N elements (N&gt;=2) is sorted and has no duplicates if:</a:t>
            </a:r>
          </a:p>
          <a:p>
            <a:pPr lvl="1"/>
            <a:r>
              <a:rPr lang="en-US" dirty="0" smtClean="0"/>
              <a:t>A[0] &lt; A[1]</a:t>
            </a:r>
          </a:p>
          <a:p>
            <a:pPr lvl="1"/>
            <a:r>
              <a:rPr lang="en-US" dirty="0" smtClean="0"/>
              <a:t>The array A[1]...A[N-1] is sorted and has no duplicates.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Given this recursive definition, it's easy to write an iterative function that checks that an array is sorted, and contains no duplicates.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Invariants</a:t>
            </a:r>
            <a:br>
              <a:rPr lang="en-US" dirty="0" smtClean="0"/>
            </a:br>
            <a:r>
              <a:rPr lang="en-US" sz="2200" dirty="0" smtClean="0"/>
              <a:t> Checking for Representation Invariants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Base cases:</a:t>
            </a:r>
          </a:p>
          <a:p>
            <a:pPr lvl="1"/>
            <a:r>
              <a:rPr lang="en-US" dirty="0" smtClean="0"/>
              <a:t>An array of zero elements is sorted and has no duplicates</a:t>
            </a:r>
          </a:p>
          <a:p>
            <a:pPr lvl="1"/>
            <a:r>
              <a:rPr lang="en-US" dirty="0" smtClean="0"/>
              <a:t>An array of one element is sorted and has no duplicates</a:t>
            </a:r>
          </a:p>
          <a:p>
            <a:r>
              <a:rPr lang="en-US" dirty="0" smtClean="0"/>
              <a:t>Inductive step: </a:t>
            </a:r>
          </a:p>
          <a:p>
            <a:pPr>
              <a:buNone/>
            </a:pPr>
            <a:r>
              <a:rPr lang="en-US" dirty="0" smtClean="0"/>
              <a:t>	An array of N elements (N&gt;=2) is sorted and has no duplicates if:</a:t>
            </a:r>
          </a:p>
          <a:p>
            <a:pPr lvl="1"/>
            <a:r>
              <a:rPr lang="en-US" dirty="0" smtClean="0"/>
              <a:t>A[0] &lt; A[1]</a:t>
            </a:r>
          </a:p>
          <a:p>
            <a:pPr lvl="1"/>
            <a:r>
              <a:rPr lang="en-US" dirty="0" smtClean="0"/>
              <a:t>The array A[1]...A[N-1] is sorted and has no duplicates.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5105400"/>
            <a:ext cx="65532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strictSorted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size)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// REQUIRES: a has size elements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// EFFECTS: returns true if a is sorted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//          with no duplicates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Invariants</a:t>
            </a:r>
            <a:br>
              <a:rPr lang="en-US" dirty="0" smtClean="0"/>
            </a:br>
            <a:r>
              <a:rPr lang="en-US" sz="2200" dirty="0" smtClean="0"/>
              <a:t> Checking for Representation Invariants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05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strictSorted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size) 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a has size elements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true if a is sorted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         with no duplicates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(size &lt;= 1) return true;  // base cases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size-1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++){ // iterative step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if (a[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&gt;= a[i+1])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return false;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return true;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Invariants</a:t>
            </a:r>
            <a:br>
              <a:rPr lang="en-US" dirty="0" smtClean="0"/>
            </a:br>
            <a:r>
              <a:rPr lang="en-US" sz="2200" dirty="0" smtClean="0"/>
              <a:t> Checking for Representation Invariants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the array is unsorted, we only have to find duplicates.  </a:t>
            </a:r>
            <a:endParaRPr lang="en-US" dirty="0"/>
          </a:p>
          <a:p>
            <a:r>
              <a:rPr lang="en-US" dirty="0" smtClean="0"/>
              <a:t>But, this is harder.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Base case:</a:t>
            </a:r>
          </a:p>
          <a:p>
            <a:pPr lvl="1"/>
            <a:r>
              <a:rPr lang="en-US" dirty="0" smtClean="0"/>
              <a:t>An array with 0 elements has no duplicates.</a:t>
            </a:r>
          </a:p>
          <a:p>
            <a:r>
              <a:rPr lang="en-US" dirty="0" smtClean="0"/>
              <a:t>Inductive Step:</a:t>
            </a:r>
          </a:p>
          <a:p>
            <a:pPr>
              <a:buNone/>
            </a:pPr>
            <a:r>
              <a:rPr lang="en-US" dirty="0" smtClean="0"/>
              <a:t>	An array with N elements (N&gt;0) has no duplicates if:</a:t>
            </a:r>
          </a:p>
          <a:p>
            <a:pPr lvl="1"/>
            <a:r>
              <a:rPr lang="en-US" dirty="0" smtClean="0"/>
              <a:t>A[0] doesn't appear anywhere else in the array.</a:t>
            </a:r>
          </a:p>
          <a:p>
            <a:pPr lvl="1"/>
            <a:r>
              <a:rPr lang="en-US" dirty="0" smtClean="0"/>
              <a:t>The remainder of the array has no duplicates.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basic strategy is, for each element, see if there are any elements to the "right" that are equal.</a:t>
            </a:r>
          </a:p>
          <a:p>
            <a:r>
              <a:rPr lang="en-US" dirty="0" smtClean="0"/>
              <a:t>To do this, we'll have to write a "nested loop".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3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Invariants</a:t>
            </a:r>
            <a:br>
              <a:rPr lang="en-US" dirty="0" smtClean="0"/>
            </a:br>
            <a:r>
              <a:rPr lang="en-US" sz="2200" dirty="0" smtClean="0"/>
              <a:t> Checking for Representation Invariants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noDuplicates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// Check elements to the right of i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3124200"/>
            <a:ext cx="2057400" cy="685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43000" y="1676400"/>
            <a:ext cx="5791200" cy="1790700"/>
            <a:chOff x="1143000" y="1676400"/>
            <a:chExt cx="5791200" cy="1790700"/>
          </a:xfrm>
        </p:grpSpPr>
        <p:sp>
          <p:nvSpPr>
            <p:cNvPr id="6" name="TextBox 5"/>
            <p:cNvSpPr txBox="1"/>
            <p:nvPr/>
          </p:nvSpPr>
          <p:spPr>
            <a:xfrm>
              <a:off x="1143000" y="1676400"/>
              <a:ext cx="5791200" cy="8309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400" b="1" dirty="0" smtClean="0"/>
                <a:t> is the “outer loop index”.  It points to the element currently under consideration.</a:t>
              </a:r>
            </a:p>
          </p:txBody>
        </p:sp>
        <p:cxnSp>
          <p:nvCxnSpPr>
            <p:cNvPr id="8" name="Straight Arrow Connector 7"/>
            <p:cNvCxnSpPr>
              <a:endCxn id="5" idx="2"/>
            </p:cNvCxnSpPr>
            <p:nvPr/>
          </p:nvCxnSpPr>
          <p:spPr>
            <a:xfrm rot="16200000" flipH="1">
              <a:off x="1352550" y="2762250"/>
              <a:ext cx="95250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524000" y="3695700"/>
            <a:ext cx="5943600" cy="1631097"/>
            <a:chOff x="1524000" y="3695700"/>
            <a:chExt cx="5943600" cy="1631097"/>
          </a:xfrm>
        </p:grpSpPr>
        <p:sp>
          <p:nvSpPr>
            <p:cNvPr id="11" name="TextBox 10"/>
            <p:cNvSpPr txBox="1"/>
            <p:nvPr/>
          </p:nvSpPr>
          <p:spPr>
            <a:xfrm>
              <a:off x="1676400" y="4495800"/>
              <a:ext cx="5791200" cy="8309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The "outer loop" is the one that considers each element of the array.</a:t>
              </a:r>
              <a:endParaRPr lang="en-US" sz="2400" b="1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6200000" flipV="1">
              <a:off x="1314450" y="3905250"/>
              <a:ext cx="80010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767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Invariants</a:t>
            </a:r>
            <a:br>
              <a:rPr lang="en-US" dirty="0" smtClean="0"/>
            </a:br>
            <a:r>
              <a:rPr lang="en-US" sz="2200" dirty="0" smtClean="0"/>
              <a:t> Checking for Representation Invariants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noDuplicates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// Check elements to the right of i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/>
              <a:t>For each element to the right, we need to check if it is a duplicate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76400" y="4648200"/>
            <a:ext cx="6096000" cy="533400"/>
            <a:chOff x="1676400" y="4648200"/>
            <a:chExt cx="6096000" cy="533400"/>
          </a:xfrm>
        </p:grpSpPr>
        <p:sp>
          <p:nvSpPr>
            <p:cNvPr id="13" name="Rectangle 12"/>
            <p:cNvSpPr/>
            <p:nvPr/>
          </p:nvSpPr>
          <p:spPr>
            <a:xfrm>
              <a:off x="1676400" y="4648200"/>
              <a:ext cx="60960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67000" y="4648200"/>
              <a:ext cx="5334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00400" y="5181600"/>
            <a:ext cx="4572000" cy="1147465"/>
            <a:chOff x="3200400" y="5181600"/>
            <a:chExt cx="4572000" cy="1147465"/>
          </a:xfrm>
        </p:grpSpPr>
        <p:sp>
          <p:nvSpPr>
            <p:cNvPr id="15" name="Left Brace 14"/>
            <p:cNvSpPr/>
            <p:nvPr/>
          </p:nvSpPr>
          <p:spPr>
            <a:xfrm rot="16200000">
              <a:off x="5219700" y="3162300"/>
              <a:ext cx="533400" cy="457200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95800" y="5867400"/>
              <a:ext cx="20585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Check all in here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808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Invariants</a:t>
            </a:r>
            <a:br>
              <a:rPr lang="en-US" dirty="0" smtClean="0"/>
            </a:br>
            <a:r>
              <a:rPr lang="en-US" sz="2200" dirty="0" smtClean="0"/>
              <a:t> Checking for Representation Invariants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noDuplicates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// Check elements to the right of i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/>
              <a:t>For each element to the right, we need to check if it is a duplicate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76400" y="4648200"/>
            <a:ext cx="60960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67000" y="46482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5295900" y="3086100"/>
            <a:ext cx="381000" cy="4572000"/>
          </a:xfrm>
          <a:prstGeom prst="leftBrace">
            <a:avLst>
              <a:gd name="adj1" fmla="val 8333"/>
              <a:gd name="adj2" fmla="val 9328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085488" y="5562600"/>
            <a:ext cx="2058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Check all in here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5486400"/>
            <a:ext cx="61722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need a new loop index 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dirty="0" smtClean="0"/>
              <a:t>), which starts at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i+1</a:t>
            </a:r>
            <a:r>
              <a:rPr lang="en-US" sz="2400" dirty="0" smtClean="0"/>
              <a:t> and goes until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size-1</a:t>
            </a:r>
            <a:r>
              <a:rPr lang="en-US" sz="2400" dirty="0" smtClean="0">
                <a:cs typeface="Courier New" pitchFamily="49" charset="0"/>
              </a:rPr>
              <a:t>.  </a:t>
            </a:r>
            <a:r>
              <a:rPr lang="en-US" sz="2400" dirty="0" smtClean="0"/>
              <a:t>Note that this interval might be empty, and it will be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==size-1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47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Interfaces</a:t>
            </a:r>
          </a:p>
          <a:p>
            <a:pPr lvl="1"/>
            <a:r>
              <a:rPr lang="en-US" dirty="0"/>
              <a:t>The set of assumptions that each programmer needs to make about the other's code in order to demonstrate the correctness of their own code. </a:t>
            </a:r>
            <a:endParaRPr lang="en-US" dirty="0" smtClean="0"/>
          </a:p>
          <a:p>
            <a:pPr lvl="1"/>
            <a:r>
              <a:rPr lang="en-US" dirty="0" smtClean="0"/>
              <a:t>Shortcoming of the class mechanism: </a:t>
            </a:r>
            <a:r>
              <a:rPr lang="en-US" b="1" dirty="0">
                <a:solidFill>
                  <a:srgbClr val="C00000"/>
                </a:solidFill>
              </a:rPr>
              <a:t>data members </a:t>
            </a:r>
            <a:r>
              <a:rPr lang="en-US" dirty="0"/>
              <a:t>still must be part of the class definition.</a:t>
            </a:r>
          </a:p>
          <a:p>
            <a:r>
              <a:rPr lang="en-US" dirty="0" smtClean="0"/>
              <a:t>Abstract </a:t>
            </a:r>
            <a:r>
              <a:rPr lang="en-US" dirty="0"/>
              <a:t>Base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"interface-only" </a:t>
            </a:r>
            <a:r>
              <a:rPr lang="en-US" dirty="0" smtClean="0"/>
              <a:t>class, </a:t>
            </a:r>
            <a:r>
              <a:rPr lang="en-US" dirty="0"/>
              <a:t>from which an implementation can be </a:t>
            </a:r>
            <a:r>
              <a:rPr lang="en-US" b="1" dirty="0">
                <a:solidFill>
                  <a:srgbClr val="0000FF"/>
                </a:solidFill>
              </a:rPr>
              <a:t>derived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Abstract base classes will </a:t>
            </a:r>
            <a:r>
              <a:rPr lang="en-US" b="1" dirty="0"/>
              <a:t>never</a:t>
            </a:r>
            <a:r>
              <a:rPr lang="en-US" dirty="0"/>
              <a:t> be instantiated because there </a:t>
            </a:r>
            <a:r>
              <a:rPr lang="en-US" dirty="0" smtClean="0"/>
              <a:t>is </a:t>
            </a:r>
            <a:r>
              <a:rPr lang="en-US" b="1" dirty="0" smtClean="0"/>
              <a:t>no</a:t>
            </a:r>
            <a:r>
              <a:rPr lang="en-US" dirty="0" smtClean="0"/>
              <a:t> </a:t>
            </a:r>
            <a:r>
              <a:rPr lang="en-US" dirty="0"/>
              <a:t>implementation associated with 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Define </a:t>
            </a:r>
            <a:r>
              <a:rPr lang="en-US" b="1" dirty="0" smtClean="0">
                <a:solidFill>
                  <a:srgbClr val="0000FF"/>
                </a:solidFill>
              </a:rPr>
              <a:t>pure virtual functions</a:t>
            </a:r>
            <a:r>
              <a:rPr lang="en-US" dirty="0" smtClean="0"/>
              <a:t> for abstract base classes.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1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Invariants</a:t>
            </a:r>
            <a:br>
              <a:rPr lang="en-US" dirty="0" smtClean="0"/>
            </a:br>
            <a:r>
              <a:rPr lang="en-US" sz="2200" dirty="0" smtClean="0"/>
              <a:t> Checking for Representation Invariants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noDuplicates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j=i+1; j&lt;size; j++) 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if (a[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] == a[j]) return false;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return true;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Oval 9"/>
          <p:cNvSpPr/>
          <p:nvPr/>
        </p:nvSpPr>
        <p:spPr>
          <a:xfrm>
            <a:off x="2438400" y="3048000"/>
            <a:ext cx="2514600" cy="533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95700" y="3581400"/>
            <a:ext cx="5219700" cy="1364397"/>
            <a:chOff x="3695700" y="3581400"/>
            <a:chExt cx="5219700" cy="1364397"/>
          </a:xfrm>
        </p:grpSpPr>
        <p:sp>
          <p:nvSpPr>
            <p:cNvPr id="9" name="TextBox 8"/>
            <p:cNvSpPr txBox="1"/>
            <p:nvPr/>
          </p:nvSpPr>
          <p:spPr>
            <a:xfrm>
              <a:off x="4191000" y="4114800"/>
              <a:ext cx="4724400" cy="8309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If these two elements are equal, there are duplicates, so return false.</a:t>
              </a:r>
              <a:endParaRPr lang="en-US" sz="2400" dirty="0"/>
            </a:p>
          </p:txBody>
        </p:sp>
        <p:cxnSp>
          <p:nvCxnSpPr>
            <p:cNvPr id="12" name="Straight Arrow Connector 11"/>
            <p:cNvCxnSpPr>
              <a:endCxn id="10" idx="4"/>
            </p:cNvCxnSpPr>
            <p:nvPr/>
          </p:nvCxnSpPr>
          <p:spPr>
            <a:xfrm rot="10800000">
              <a:off x="3695700" y="3581400"/>
              <a:ext cx="95250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828800" y="4648200"/>
            <a:ext cx="4724400" cy="1592997"/>
            <a:chOff x="1828800" y="4648200"/>
            <a:chExt cx="4724400" cy="1592997"/>
          </a:xfrm>
        </p:grpSpPr>
        <p:sp>
          <p:nvSpPr>
            <p:cNvPr id="17" name="TextBox 16"/>
            <p:cNvSpPr txBox="1"/>
            <p:nvPr/>
          </p:nvSpPr>
          <p:spPr>
            <a:xfrm>
              <a:off x="1828800" y="5410200"/>
              <a:ext cx="4724400" cy="8309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If we fall through the loop, there are no duplicates, so return true.</a:t>
              </a:r>
              <a:endParaRPr lang="en-US" sz="2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0800000">
              <a:off x="2362200" y="4648200"/>
              <a:ext cx="838200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499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Invariants</a:t>
            </a:r>
            <a:br>
              <a:rPr lang="en-US" dirty="0" smtClean="0"/>
            </a:br>
            <a:r>
              <a:rPr lang="en-US" sz="2200" dirty="0" smtClean="0"/>
              <a:t> Checking for Representation Invariants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these “checker” functions is of more than academic interest – you can use them for </a:t>
            </a:r>
            <a:r>
              <a:rPr lang="en-US" b="1" dirty="0" smtClean="0">
                <a:solidFill>
                  <a:srgbClr val="0000FF"/>
                </a:solidFill>
              </a:rPr>
              <a:t>defensive programming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So, you can write a </a:t>
            </a:r>
            <a:r>
              <a:rPr lang="en-US" b="1" u="sng" dirty="0" smtClean="0"/>
              <a:t>private</a:t>
            </a:r>
            <a:r>
              <a:rPr lang="en-US" dirty="0" smtClean="0"/>
              <a:t> method to ensure that each invariant is true (</a:t>
            </a:r>
            <a:r>
              <a:rPr lang="en-US" b="1" dirty="0" smtClean="0"/>
              <a:t>before exiting</a:t>
            </a:r>
            <a:r>
              <a:rPr lang="en-US" dirty="0" smtClean="0"/>
              <a:t>, or after entering, each method):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repOK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// EFFECTS: returns true if the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//          rep. invariant holds</a:t>
            </a:r>
          </a:p>
          <a:p>
            <a:endParaRPr lang="en-US" dirty="0" smtClean="0"/>
          </a:p>
          <a:p>
            <a:r>
              <a:rPr lang="en-US" dirty="0" smtClean="0"/>
              <a:t>For the sorted version,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repOK</a:t>
            </a:r>
            <a:r>
              <a:rPr lang="en-US" dirty="0" smtClean="0"/>
              <a:t> would be: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repOK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strictSorted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/>
              <a:t>It is similar for the unsorted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8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Invariants</a:t>
            </a:r>
            <a:br>
              <a:rPr lang="en-US" dirty="0" smtClean="0"/>
            </a:br>
            <a:r>
              <a:rPr lang="en-US" sz="2200" dirty="0" smtClean="0"/>
              <a:t> Checking for Representation Invariants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Next, add the following code right before returning from any function that modifies any of the representation: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assert(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you are truly paranoid, you can write the same line at the</a:t>
            </a:r>
            <a:br>
              <a:rPr lang="en-US" dirty="0" smtClean="0"/>
            </a:br>
            <a:r>
              <a:rPr lang="en-US" b="1" dirty="0" smtClean="0"/>
              <a:t>beginning</a:t>
            </a:r>
            <a:r>
              <a:rPr lang="en-US" dirty="0" smtClean="0"/>
              <a:t> of every method, too; this checks that the assumption the method will make is true.</a:t>
            </a:r>
          </a:p>
        </p:txBody>
      </p:sp>
    </p:spTree>
    <p:extLst>
      <p:ext uri="{BB962C8B-B14F-4D97-AF65-F5344CB8AC3E}">
        <p14:creationId xmlns:p14="http://schemas.microsoft.com/office/powerpoint/2010/main" val="50176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Abstract Base Classes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Representation Invariants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Checking for Representation Invariants</a:t>
            </a:r>
          </a:p>
          <a:p>
            <a:r>
              <a:rPr lang="en-US" dirty="0" smtClean="0"/>
              <a:t>Dynamic Memory Allocation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6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</a:t>
            </a:r>
            <a:br>
              <a:rPr lang="en-US" dirty="0" smtClean="0"/>
            </a:br>
            <a:r>
              <a:rPr lang="en-US" sz="2200" dirty="0" smtClean="0"/>
              <a:t> Dynamic Allocation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So far, the data structures we've </a:t>
            </a:r>
            <a:r>
              <a:rPr lang="en-US" b="1" dirty="0" smtClean="0"/>
              <a:t>built</a:t>
            </a:r>
            <a:r>
              <a:rPr lang="en-US" dirty="0" smtClean="0"/>
              <a:t> have all had room for "at most N" elements.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creatures</a:t>
            </a:r>
            <a:r>
              <a:rPr lang="en-US" dirty="0" smtClean="0"/>
              <a:t> array in project three has a limited number of slots.</a:t>
            </a:r>
          </a:p>
          <a:p>
            <a:pPr lvl="1"/>
            <a:r>
              <a:rPr lang="en-US" dirty="0" smtClean="0"/>
              <a:t>The various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/>
              <a:t> implementations could have at most 100 distinct integers.</a:t>
            </a:r>
          </a:p>
          <a:p>
            <a:r>
              <a:rPr lang="en-US" dirty="0" smtClean="0"/>
              <a:t>We could extend these sizes to larger ones, but we really only know how to create "</a:t>
            </a:r>
            <a:r>
              <a:rPr lang="en-US" b="1" dirty="0" smtClean="0">
                <a:solidFill>
                  <a:srgbClr val="0000FF"/>
                </a:solidFill>
              </a:rPr>
              <a:t>static, fixed-sized</a:t>
            </a:r>
            <a:r>
              <a:rPr lang="en-US" dirty="0" smtClean="0"/>
              <a:t>" structures.</a:t>
            </a:r>
          </a:p>
        </p:txBody>
      </p:sp>
    </p:spTree>
    <p:extLst>
      <p:ext uri="{BB962C8B-B14F-4D97-AF65-F5344CB8AC3E}">
        <p14:creationId xmlns:p14="http://schemas.microsoft.com/office/powerpoint/2010/main" val="360647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</a:t>
            </a:r>
            <a:br>
              <a:rPr lang="en-US" dirty="0" smtClean="0"/>
            </a:br>
            <a:r>
              <a:rPr lang="en-US" sz="2200" dirty="0" smtClean="0"/>
              <a:t> Dynamic Allocation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Sometimes, the process you are modeling has a physical limit, which makes a static, fixed-sized structure a reasonable choice.</a:t>
            </a:r>
          </a:p>
          <a:p>
            <a:r>
              <a:rPr lang="en-US" dirty="0" smtClean="0"/>
              <a:t>For example, a deck of cards has 52 individual cards in it, so this is a reasonable limitation.</a:t>
            </a:r>
          </a:p>
          <a:p>
            <a:endParaRPr lang="en-US" dirty="0" smtClean="0"/>
          </a:p>
          <a:p>
            <a:r>
              <a:rPr lang="en-US" dirty="0" smtClean="0"/>
              <a:t>However, there is no meaningful sense in which a "set of</a:t>
            </a:r>
            <a:br>
              <a:rPr lang="en-US" dirty="0" smtClean="0"/>
            </a:br>
            <a:r>
              <a:rPr lang="en-US" dirty="0" smtClean="0"/>
              <a:t>integers" is limited to some particular number of elements.</a:t>
            </a:r>
          </a:p>
          <a:p>
            <a:r>
              <a:rPr lang="en-US" dirty="0" smtClean="0"/>
              <a:t>No matter how big you make the set's capacity, an application that needs more will eventually come along.</a:t>
            </a:r>
          </a:p>
          <a:p>
            <a:r>
              <a:rPr lang="en-US" dirty="0" smtClean="0"/>
              <a:t>Consider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dirty="0" smtClean="0"/>
              <a:t> type from project two:</a:t>
            </a:r>
          </a:p>
          <a:p>
            <a:pPr lvl="1"/>
            <a:r>
              <a:rPr lang="en-US" dirty="0" smtClean="0"/>
              <a:t>The type imposed no limits on how large a list could grow.</a:t>
            </a:r>
          </a:p>
        </p:txBody>
      </p:sp>
    </p:spTree>
    <p:extLst>
      <p:ext uri="{BB962C8B-B14F-4D97-AF65-F5344CB8AC3E}">
        <p14:creationId xmlns:p14="http://schemas.microsoft.com/office/powerpoint/2010/main" val="285082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</a:t>
            </a:r>
            <a:br>
              <a:rPr lang="en-US" dirty="0" smtClean="0"/>
            </a:br>
            <a:r>
              <a:rPr lang="en-US" sz="2200" dirty="0" smtClean="0"/>
              <a:t> Dynamic Allocation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We have seen </a:t>
            </a:r>
            <a:r>
              <a:rPr lang="en-US" dirty="0"/>
              <a:t>two </a:t>
            </a:r>
            <a:r>
              <a:rPr lang="en-US" dirty="0" smtClean="0"/>
              <a:t>types of variables so far:</a:t>
            </a:r>
            <a:endParaRPr lang="en-US" dirty="0"/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Global Variables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Local Variables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1.  Global Variables</a:t>
            </a:r>
          </a:p>
          <a:p>
            <a:pPr lvl="1"/>
            <a:r>
              <a:rPr lang="en-US" dirty="0" smtClean="0"/>
              <a:t>These are those defined anywhere outside of a function definition.</a:t>
            </a:r>
          </a:p>
          <a:p>
            <a:pPr lvl="1"/>
            <a:r>
              <a:rPr lang="en-US" dirty="0" smtClean="0"/>
              <a:t>Space is set aside for these variables </a:t>
            </a:r>
            <a:r>
              <a:rPr lang="en-US" b="1" dirty="0" smtClean="0">
                <a:solidFill>
                  <a:srgbClr val="7030A0"/>
                </a:solidFill>
              </a:rPr>
              <a:t>before</a:t>
            </a:r>
            <a:r>
              <a:rPr lang="en-US" dirty="0" smtClean="0"/>
              <a:t> the program begins execution, and is reserved for them </a:t>
            </a:r>
            <a:r>
              <a:rPr lang="en-US" b="1" dirty="0" smtClean="0">
                <a:solidFill>
                  <a:srgbClr val="7030A0"/>
                </a:solidFill>
              </a:rPr>
              <a:t>until</a:t>
            </a:r>
            <a:r>
              <a:rPr lang="en-US" dirty="0" smtClean="0"/>
              <a:t> the program completes.</a:t>
            </a:r>
          </a:p>
          <a:p>
            <a:pPr lvl="1"/>
            <a:r>
              <a:rPr lang="en-US" dirty="0" smtClean="0"/>
              <a:t>This space is reserved at </a:t>
            </a:r>
            <a:r>
              <a:rPr lang="en-US" b="1" dirty="0" smtClean="0">
                <a:solidFill>
                  <a:srgbClr val="C00000"/>
                </a:solidFill>
              </a:rPr>
              <a:t>compile time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077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</a:t>
            </a:r>
            <a:br>
              <a:rPr lang="en-US" dirty="0" smtClean="0"/>
            </a:br>
            <a:r>
              <a:rPr lang="en-US" sz="2200" dirty="0" smtClean="0"/>
              <a:t> Dynamic Allocation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2.  Local Variables</a:t>
            </a:r>
          </a:p>
          <a:p>
            <a:pPr lvl="1"/>
            <a:r>
              <a:rPr lang="en-US" dirty="0" smtClean="0"/>
              <a:t>Local variables are any variable defined </a:t>
            </a:r>
            <a:r>
              <a:rPr lang="en-US" b="1" dirty="0" smtClean="0">
                <a:solidFill>
                  <a:srgbClr val="C00000"/>
                </a:solidFill>
              </a:rPr>
              <a:t>within a block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includes function arguments, which act as if they were defined in the outermost block of the function.</a:t>
            </a:r>
          </a:p>
          <a:p>
            <a:pPr lvl="1"/>
            <a:r>
              <a:rPr lang="en-US" dirty="0" smtClean="0"/>
              <a:t>Space is set aside for these variables when the relevant block is entered, and is reserved for them until the block is exited.</a:t>
            </a:r>
          </a:p>
          <a:p>
            <a:pPr lvl="1"/>
            <a:r>
              <a:rPr lang="en-US" dirty="0" smtClean="0"/>
              <a:t>This space is reserved at </a:t>
            </a:r>
            <a:r>
              <a:rPr lang="en-US" b="1" dirty="0" smtClean="0">
                <a:solidFill>
                  <a:srgbClr val="C00000"/>
                </a:solidFill>
              </a:rPr>
              <a:t>run time</a:t>
            </a:r>
            <a:r>
              <a:rPr lang="en-US" dirty="0" smtClean="0"/>
              <a:t>, but the size is known to the compiler.</a:t>
            </a:r>
          </a:p>
          <a:p>
            <a:endParaRPr lang="en-US" dirty="0" smtClean="0"/>
          </a:p>
          <a:p>
            <a:r>
              <a:rPr lang="en-US" dirty="0" smtClean="0"/>
              <a:t>Since the compiler must know how big all of these variables will be, it is </a:t>
            </a:r>
            <a:r>
              <a:rPr lang="en-US" b="1" dirty="0" smtClean="0">
                <a:solidFill>
                  <a:srgbClr val="0000FF"/>
                </a:solidFill>
              </a:rPr>
              <a:t>static</a:t>
            </a:r>
            <a:r>
              <a:rPr lang="en-US" b="1" dirty="0" smtClean="0"/>
              <a:t> </a:t>
            </a:r>
            <a:r>
              <a:rPr lang="en-US" dirty="0" smtClean="0"/>
              <a:t>information, and must be declared by the programmer.</a:t>
            </a:r>
          </a:p>
        </p:txBody>
      </p:sp>
    </p:spTree>
    <p:extLst>
      <p:ext uri="{BB962C8B-B14F-4D97-AF65-F5344CB8AC3E}">
        <p14:creationId xmlns:p14="http://schemas.microsoft.com/office/powerpoint/2010/main" val="170340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</a:t>
            </a:r>
            <a:br>
              <a:rPr lang="en-US" dirty="0" smtClean="0"/>
            </a:br>
            <a:r>
              <a:rPr lang="en-US" sz="2200" dirty="0" smtClean="0"/>
              <a:t> Dynamic Allocation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turns out that there is a </a:t>
            </a:r>
            <a:r>
              <a:rPr lang="en-US" b="1" dirty="0" smtClean="0">
                <a:solidFill>
                  <a:srgbClr val="0000FF"/>
                </a:solidFill>
              </a:rPr>
              <a:t>third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type of object you can create, a "</a:t>
            </a:r>
            <a:r>
              <a:rPr lang="en-US" b="1" dirty="0" smtClean="0">
                <a:solidFill>
                  <a:srgbClr val="0000FF"/>
                </a:solidFill>
              </a:rPr>
              <a:t>dynamic</a:t>
            </a:r>
            <a:r>
              <a:rPr lang="en-US" dirty="0" smtClean="0"/>
              <a:t>" one.</a:t>
            </a:r>
          </a:p>
          <a:p>
            <a:r>
              <a:rPr lang="en-US" dirty="0" smtClean="0"/>
              <a:t>They are dynamic in the sense that the compiler:</a:t>
            </a:r>
          </a:p>
          <a:p>
            <a:pPr lvl="1"/>
            <a:r>
              <a:rPr lang="en-US" dirty="0" smtClean="0"/>
              <a:t>Doesn't need to know </a:t>
            </a:r>
            <a:r>
              <a:rPr lang="en-US" b="1" dirty="0" smtClean="0"/>
              <a:t>how big it is.</a:t>
            </a:r>
          </a:p>
          <a:p>
            <a:pPr lvl="1"/>
            <a:r>
              <a:rPr lang="en-US" dirty="0" smtClean="0"/>
              <a:t>Doesn't need to know </a:t>
            </a:r>
            <a:r>
              <a:rPr lang="en-US" b="1" dirty="0" smtClean="0"/>
              <a:t>how long it lives.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Our implementation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/>
              <a:t> should be able to grow as big as any client needs it to grow, subject to the limits of the physical machine.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/>
              <a:t> should last as long as the client needs to use it, after which the </a:t>
            </a:r>
            <a:r>
              <a:rPr lang="en-US" b="1" dirty="0" smtClean="0">
                <a:solidFill>
                  <a:srgbClr val="C00000"/>
                </a:solidFill>
              </a:rPr>
              <a:t>client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should be the one responsible for </a:t>
            </a:r>
            <a:r>
              <a:rPr lang="en-US" b="1" dirty="0" smtClean="0">
                <a:solidFill>
                  <a:srgbClr val="C00000"/>
                </a:solidFill>
              </a:rPr>
              <a:t>destroying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9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</a:t>
            </a:r>
            <a:br>
              <a:rPr lang="en-US" dirty="0" smtClean="0"/>
            </a:br>
            <a:r>
              <a:rPr lang="en-US" sz="2200" dirty="0" smtClean="0"/>
              <a:t> Dynamic Allocation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Dynamic object creation is accomplished through the </a:t>
            </a:r>
            <a:r>
              <a:rPr lang="en-US" b="1" dirty="0" smtClean="0">
                <a:solidFill>
                  <a:srgbClr val="C00000"/>
                </a:solidFill>
              </a:rPr>
              <a:t>dynamic storage management</a:t>
            </a:r>
            <a:r>
              <a:rPr lang="en-US" dirty="0" smtClean="0"/>
              <a:t> facilities in the language.</a:t>
            </a:r>
          </a:p>
          <a:p>
            <a:endParaRPr lang="en-US" dirty="0" smtClean="0"/>
          </a:p>
          <a:p>
            <a:r>
              <a:rPr lang="en-US" dirty="0" smtClean="0"/>
              <a:t>These facilities consist of two operations: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/>
              <a:t>:  Reserve space for an object of some type, initialize the object, and return a pointer to it.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 smtClean="0"/>
              <a:t>:  Given a pointer to an object </a:t>
            </a:r>
            <a:r>
              <a:rPr lang="en-US" b="1" u="sng" dirty="0" smtClean="0"/>
              <a:t>created by new</a:t>
            </a:r>
            <a:r>
              <a:rPr lang="en-US" dirty="0" smtClean="0"/>
              <a:t>, destroy the object and release the space previously occupied by that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4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Abstract Base Classes</a:t>
            </a:r>
          </a:p>
          <a:p>
            <a:r>
              <a:rPr lang="en-US" dirty="0" smtClean="0"/>
              <a:t>Representation Invariants</a:t>
            </a:r>
          </a:p>
          <a:p>
            <a:r>
              <a:rPr lang="en-US" dirty="0" smtClean="0"/>
              <a:t>Checking for Representation Invariants</a:t>
            </a:r>
          </a:p>
          <a:p>
            <a:r>
              <a:rPr lang="en-US" dirty="0" smtClean="0"/>
              <a:t>Dynamic Memory Allocation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6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</a:t>
            </a:r>
            <a:br>
              <a:rPr lang="en-US" dirty="0" smtClean="0"/>
            </a:br>
            <a:r>
              <a:rPr lang="en-US" sz="2200" dirty="0" smtClean="0"/>
              <a:t> Dynamic Allocation – new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Here is an example: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creates new space for an integer, and returns a pointer to that</a:t>
            </a:r>
            <a:br>
              <a:rPr lang="en-US" dirty="0" smtClean="0"/>
            </a:br>
            <a:r>
              <a:rPr lang="en-US" dirty="0" smtClean="0"/>
              <a:t>space, assigning it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Note that we didn't do anything to initialize the integer – it could be any random integer value.</a:t>
            </a:r>
          </a:p>
          <a:p>
            <a:r>
              <a:rPr lang="en-US" dirty="0" smtClean="0"/>
              <a:t>We can force initialization to a specific value with an "</a:t>
            </a:r>
            <a:r>
              <a:rPr lang="en-US" dirty="0" err="1" smtClean="0"/>
              <a:t>initializer</a:t>
            </a:r>
            <a:r>
              <a:rPr lang="en-US" dirty="0" smtClean="0"/>
              <a:t>":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(5);</a:t>
            </a:r>
          </a:p>
          <a:p>
            <a:endParaRPr lang="en-US" dirty="0" smtClean="0"/>
          </a:p>
          <a:p>
            <a:r>
              <a:rPr lang="en-US" dirty="0" smtClean="0"/>
              <a:t>This creates space for a new integer, initializes it to 5, and then returns a pointer to that space.</a:t>
            </a:r>
          </a:p>
        </p:txBody>
      </p:sp>
    </p:spTree>
    <p:extLst>
      <p:ext uri="{BB962C8B-B14F-4D97-AF65-F5344CB8AC3E}">
        <p14:creationId xmlns:p14="http://schemas.microsoft.com/office/powerpoint/2010/main" val="278858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</a:t>
            </a:r>
            <a:br>
              <a:rPr lang="en-US" dirty="0" smtClean="0"/>
            </a:br>
            <a:r>
              <a:rPr lang="en-US" sz="2200" dirty="0" smtClean="0"/>
              <a:t> Dynamic Allocation – new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When you create </a:t>
            </a:r>
            <a:r>
              <a:rPr lang="en-US" b="1" dirty="0" smtClean="0">
                <a:solidFill>
                  <a:srgbClr val="0000FF"/>
                </a:solidFill>
              </a:rPr>
              <a:t>instances of classes</a:t>
            </a:r>
            <a:r>
              <a:rPr lang="en-US" dirty="0" smtClean="0"/>
              <a:t>, their </a:t>
            </a:r>
            <a:r>
              <a:rPr lang="en-US" b="1" dirty="0" smtClean="0">
                <a:solidFill>
                  <a:srgbClr val="C00000"/>
                </a:solidFill>
              </a:rPr>
              <a:t>constructors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are called, just as if it were created in the "normal" way.</a:t>
            </a:r>
          </a:p>
          <a:p>
            <a:endParaRPr lang="en-US" dirty="0" smtClean="0"/>
          </a:p>
          <a:p>
            <a:r>
              <a:rPr lang="en-US" dirty="0" smtClean="0"/>
              <a:t>For example, we can create a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/>
              <a:t> as follows: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isp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points to a empty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cs typeface="Courier New" pitchFamily="49" charset="0"/>
              </a:rPr>
              <a:t> object with zero elements.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5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</a:t>
            </a:r>
            <a:br>
              <a:rPr lang="en-US" dirty="0" smtClean="0"/>
            </a:br>
            <a:r>
              <a:rPr lang="en-US" sz="2200" dirty="0" smtClean="0"/>
              <a:t> Dynamic Allocation – delete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Ordinary objects can be destroyed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 smtClean="0"/>
              <a:t>, but only if they were created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Just as (by default) there was nothing to do to initialize an object of a "built-in" type, there is also nothing to do to destroy it.</a:t>
            </a:r>
          </a:p>
          <a:p>
            <a:r>
              <a:rPr lang="en-US" dirty="0" smtClean="0"/>
              <a:t>But, this does </a:t>
            </a:r>
            <a:r>
              <a:rPr lang="en-US" b="1" dirty="0" smtClean="0">
                <a:solidFill>
                  <a:srgbClr val="C00000"/>
                </a:solidFill>
              </a:rPr>
              <a:t>release the space</a:t>
            </a:r>
            <a:r>
              <a:rPr lang="en-US" dirty="0" smtClean="0"/>
              <a:t>, so that it can be re-used by another call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/>
              <a:t>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0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</a:t>
            </a:r>
            <a:br>
              <a:rPr lang="en-US" dirty="0" smtClean="0"/>
            </a:br>
            <a:r>
              <a:rPr lang="en-US" sz="2200" dirty="0" smtClean="0"/>
              <a:t> Dynamic Allocation – delete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can also destroy instances of class that were created by new: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delete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this specific case (deleting 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/>
              <a:t>),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/>
              <a:t> consists of only "ordinary" types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err="1" smtClean="0"/>
              <a:t>s</a:t>
            </a:r>
            <a:r>
              <a:rPr lang="en-US" dirty="0" smtClean="0"/>
              <a:t>, arrays-of-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err="1" smtClean="0"/>
              <a:t>s</a:t>
            </a:r>
            <a:r>
              <a:rPr lang="en-US" dirty="0" smtClean="0"/>
              <a:t>), so we don't need to do anything to destroy it.</a:t>
            </a:r>
          </a:p>
          <a:p>
            <a:r>
              <a:rPr lang="en-US" dirty="0" smtClean="0"/>
              <a:t>That won't be true of all class-destruction events!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Just as we have </a:t>
            </a:r>
            <a:r>
              <a:rPr lang="en-US" b="1" dirty="0" smtClean="0">
                <a:solidFill>
                  <a:srgbClr val="C00000"/>
                </a:solidFill>
              </a:rPr>
              <a:t>constructors</a:t>
            </a:r>
            <a:r>
              <a:rPr lang="en-US" dirty="0" smtClean="0"/>
              <a:t> to create objects, sometimes we will need </a:t>
            </a:r>
            <a:r>
              <a:rPr lang="en-US" b="1" dirty="0" smtClean="0">
                <a:solidFill>
                  <a:srgbClr val="C00000"/>
                </a:solidFill>
              </a:rPr>
              <a:t>destructors</a:t>
            </a:r>
            <a:r>
              <a:rPr lang="en-US" dirty="0" smtClean="0"/>
              <a:t> to properly destroy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Problem 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</a:p>
          <a:p>
            <a:pPr lvl="1"/>
            <a:r>
              <a:rPr lang="en-US" dirty="0"/>
              <a:t>Chapter 9</a:t>
            </a:r>
            <a:r>
              <a:rPr lang="en-US" dirty="0" smtClean="0"/>
              <a:t>.1</a:t>
            </a:r>
            <a:r>
              <a:rPr lang="en-US" dirty="0" smtClean="0">
                <a:solidFill>
                  <a:srgbClr val="C00000"/>
                </a:solidFill>
              </a:rPr>
              <a:t> Pointers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6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Interfaces</a:t>
            </a:r>
            <a:br>
              <a:rPr lang="en-US" dirty="0" smtClean="0"/>
            </a:br>
            <a:r>
              <a:rPr lang="en-US" sz="2200" dirty="0" smtClean="0"/>
              <a:t>Creating an abstract base class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Abstract base class for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virtual void insert(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v) = 0;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virtual void remove(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v) = 0;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virtual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v) = 0;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virtual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size() = 0;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These functions are called </a:t>
            </a:r>
            <a:r>
              <a:rPr lang="en-US" b="1" dirty="0">
                <a:solidFill>
                  <a:srgbClr val="C00000"/>
                </a:solidFill>
              </a:rPr>
              <a:t>pure virtual functions</a:t>
            </a:r>
            <a:r>
              <a:rPr lang="en-US" dirty="0"/>
              <a:t> and are declaring to not exist.</a:t>
            </a: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83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Interfaces</a:t>
            </a:r>
            <a:br>
              <a:rPr lang="en-US" dirty="0" smtClean="0"/>
            </a:br>
            <a:r>
              <a:rPr lang="en-US" sz="2200" dirty="0" smtClean="0"/>
              <a:t>Abstract base classes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class with one or more Pure Virtual Functions is an </a:t>
            </a:r>
            <a:r>
              <a:rPr lang="en-US" b="1" dirty="0" smtClean="0">
                <a:solidFill>
                  <a:srgbClr val="C00000"/>
                </a:solidFill>
              </a:rPr>
              <a:t>abstract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You </a:t>
            </a:r>
            <a:r>
              <a:rPr lang="en-US" b="1" dirty="0" smtClean="0">
                <a:solidFill>
                  <a:srgbClr val="0000FF"/>
                </a:solidFill>
              </a:rPr>
              <a:t>cannot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create </a:t>
            </a:r>
            <a:r>
              <a:rPr lang="en-US" b="1" dirty="0" smtClean="0">
                <a:solidFill>
                  <a:srgbClr val="C00000"/>
                </a:solidFill>
              </a:rPr>
              <a:t>any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instances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an abstract class, because there can be no implementation.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example, the following fails: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However, you can always define </a:t>
            </a:r>
            <a:r>
              <a:rPr lang="en-US" b="1" dirty="0" smtClean="0">
                <a:solidFill>
                  <a:srgbClr val="00B050"/>
                </a:solidFill>
              </a:rPr>
              <a:t>references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B050"/>
                </a:solidFill>
              </a:rPr>
              <a:t>pointers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to an abstract class, so these are both legal: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&amp;r = &lt;something&gt;;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8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Interfaces</a:t>
            </a:r>
            <a:br>
              <a:rPr lang="en-US" dirty="0" smtClean="0"/>
            </a:br>
            <a:r>
              <a:rPr lang="en-US" sz="2200" dirty="0" smtClean="0"/>
              <a:t>Abstract base classes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/>
              <a:t>Abstract base classes aren't very interesting without some derivative of </a:t>
            </a:r>
            <a:r>
              <a:rPr lang="en-US" sz="31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3100" dirty="0" smtClean="0"/>
              <a:t> to actually provide an implementation.</a:t>
            </a:r>
          </a:p>
          <a:p>
            <a:r>
              <a:rPr lang="en-US" sz="3100" dirty="0" smtClean="0"/>
              <a:t>This is done with a simple derived class: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void remove(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size();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4191000"/>
            <a:ext cx="34290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Note</a:t>
            </a:r>
            <a:r>
              <a:rPr lang="en-US" sz="2400" dirty="0" smtClean="0"/>
              <a:t>:  This implementation could be </a:t>
            </a:r>
            <a:r>
              <a:rPr lang="en-US" sz="2400" b="1" dirty="0" smtClean="0"/>
              <a:t>either</a:t>
            </a:r>
            <a:r>
              <a:rPr lang="en-US" sz="2400" dirty="0" smtClean="0"/>
              <a:t> the sorted or unsorted versions.</a:t>
            </a:r>
          </a:p>
        </p:txBody>
      </p:sp>
    </p:spTree>
    <p:extLst>
      <p:ext uri="{BB962C8B-B14F-4D97-AF65-F5344CB8AC3E}">
        <p14:creationId xmlns:p14="http://schemas.microsoft.com/office/powerpoint/2010/main" val="171651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Interfaces</a:t>
            </a:r>
            <a:br>
              <a:rPr lang="en-US" dirty="0" smtClean="0"/>
            </a:br>
            <a:r>
              <a:rPr lang="en-US" sz="2200" dirty="0" smtClean="0"/>
              <a:t>Abstract base classes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/>
              <a:t>Abstract base classes aren't very interesting without some derivative of </a:t>
            </a:r>
            <a:r>
              <a:rPr lang="en-US" sz="31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3100" dirty="0" smtClean="0"/>
              <a:t> to actually provide an implementation.</a:t>
            </a:r>
          </a:p>
          <a:p>
            <a:r>
              <a:rPr lang="en-US" sz="3100" dirty="0" smtClean="0"/>
              <a:t>This is done with a simple derived class: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void remove(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size();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3733800"/>
            <a:ext cx="4267200" cy="26776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Note</a:t>
            </a:r>
            <a:r>
              <a:rPr lang="en-US" sz="2400" dirty="0" smtClean="0"/>
              <a:t>:  the derived class has to implement the constructor.  In the past, it was always in the base class.</a:t>
            </a:r>
          </a:p>
          <a:p>
            <a:endParaRPr lang="en-US" sz="2400" dirty="0" smtClean="0"/>
          </a:p>
          <a:p>
            <a:r>
              <a:rPr lang="en-US" sz="2400" dirty="0" smtClean="0"/>
              <a:t>It can't be there, however, because the base class has no implementation to construct!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46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Interfaces</a:t>
            </a:r>
            <a:br>
              <a:rPr lang="en-US" dirty="0" smtClean="0"/>
            </a:br>
            <a:r>
              <a:rPr lang="en-US" sz="2200" dirty="0" smtClean="0"/>
              <a:t>Abstract base classes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interface (the abstract base class) is typically defined in a</a:t>
            </a:r>
            <a:br>
              <a:rPr lang="en-US" dirty="0" smtClean="0"/>
            </a:br>
            <a:r>
              <a:rPr lang="en-US" dirty="0" smtClean="0"/>
              <a:t>public header (*.h) file, that clients of the </a:t>
            </a:r>
            <a:r>
              <a:rPr lang="en-US" b="1" dirty="0" smtClean="0"/>
              <a:t>abstraction</a:t>
            </a:r>
            <a:r>
              <a:rPr lang="en-US" dirty="0" smtClean="0"/>
              <a:t> include.</a:t>
            </a:r>
          </a:p>
          <a:p>
            <a:r>
              <a:rPr lang="en-US" dirty="0" smtClean="0"/>
              <a:t>The implementation is defined in a source (*.C) file, that clients of the abstraction only </a:t>
            </a:r>
            <a:r>
              <a:rPr lang="en-US" i="1" dirty="0" smtClean="0"/>
              <a:t>link</a:t>
            </a:r>
            <a:r>
              <a:rPr lang="en-US" dirty="0" smtClean="0"/>
              <a:t> against.</a:t>
            </a:r>
          </a:p>
          <a:p>
            <a:r>
              <a:rPr lang="en-US" dirty="0" smtClean="0"/>
              <a:t>So, a client of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/>
              <a:t> abstraction </a:t>
            </a:r>
            <a:r>
              <a:rPr lang="en-US" b="1" dirty="0" smtClean="0">
                <a:solidFill>
                  <a:srgbClr val="C00000"/>
                </a:solidFill>
              </a:rPr>
              <a:t>never sees</a:t>
            </a:r>
            <a:r>
              <a:rPr lang="en-US" dirty="0" smtClean="0"/>
              <a:t> the definition for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only thing that remains is to give clients the means to create a</a:t>
            </a:r>
            <a:br>
              <a:rPr lang="en-US" dirty="0" smtClean="0"/>
            </a:br>
            <a:r>
              <a:rPr lang="en-US" dirty="0" smtClean="0"/>
              <a:t>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Since they can't create instances of an abstract class, they can't do it in the normal way: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 lvl="1"/>
            <a:r>
              <a:rPr lang="en-US" dirty="0" smtClean="0"/>
              <a:t>However, they can't create the derived class, because its definition is </a:t>
            </a:r>
            <a:r>
              <a:rPr lang="en-US" b="1" dirty="0" smtClean="0">
                <a:solidFill>
                  <a:srgbClr val="0000FF"/>
                </a:solidFill>
              </a:rPr>
              <a:t>not visible </a:t>
            </a:r>
            <a:r>
              <a:rPr lang="en-US" dirty="0" smtClean="0"/>
              <a:t>to them.</a:t>
            </a:r>
          </a:p>
        </p:txBody>
      </p:sp>
    </p:spTree>
    <p:extLst>
      <p:ext uri="{BB962C8B-B14F-4D97-AF65-F5344CB8AC3E}">
        <p14:creationId xmlns:p14="http://schemas.microsoft.com/office/powerpoint/2010/main" val="357481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9334</TotalTime>
  <Words>2549</Words>
  <Application>Microsoft Office PowerPoint</Application>
  <PresentationFormat>On-screen Show (4:3)</PresentationFormat>
  <Paragraphs>454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Equity</vt:lpstr>
      <vt:lpstr>Ve 280 Programming and Introductory Data Structures</vt:lpstr>
      <vt:lpstr>Review</vt:lpstr>
      <vt:lpstr>Review</vt:lpstr>
      <vt:lpstr>Outline</vt:lpstr>
      <vt:lpstr>Interfaces Creating an abstract base class</vt:lpstr>
      <vt:lpstr>Interfaces Abstract base classes</vt:lpstr>
      <vt:lpstr>Interfaces Abstract base classes</vt:lpstr>
      <vt:lpstr>Interfaces Abstract base classes</vt:lpstr>
      <vt:lpstr>Interfaces Abstract base classes</vt:lpstr>
      <vt:lpstr>Interfaces Abstract base classes</vt:lpstr>
      <vt:lpstr>Interfaces Abstract base classes</vt:lpstr>
      <vt:lpstr>Interfaces Abstract base classes</vt:lpstr>
      <vt:lpstr>Outline</vt:lpstr>
      <vt:lpstr>Invariants Revisiting</vt:lpstr>
      <vt:lpstr>Invariants Revisiting</vt:lpstr>
      <vt:lpstr>Invariants  Representation Invariant</vt:lpstr>
      <vt:lpstr>Invariants  Representation Invariants</vt:lpstr>
      <vt:lpstr>Invariants  Representation Invariants</vt:lpstr>
      <vt:lpstr>Invariants  Representation Invariants</vt:lpstr>
      <vt:lpstr>Outline</vt:lpstr>
      <vt:lpstr>Invariants  Checking for Representation Invariants</vt:lpstr>
      <vt:lpstr>Invariants  Checking for Representation Invariants</vt:lpstr>
      <vt:lpstr>Invariants  Checking for Representation Invariants</vt:lpstr>
      <vt:lpstr>Invariants  Checking for Representation Invariants</vt:lpstr>
      <vt:lpstr>Invariants  Checking for Representation Invariants</vt:lpstr>
      <vt:lpstr>Invariants  Checking for Representation Invariants</vt:lpstr>
      <vt:lpstr>Invariants  Checking for Representation Invariants</vt:lpstr>
      <vt:lpstr>Invariants  Checking for Representation Invariants</vt:lpstr>
      <vt:lpstr>Invariants  Checking for Representation Invariants</vt:lpstr>
      <vt:lpstr>Invariants  Checking for Representation Invariants</vt:lpstr>
      <vt:lpstr>Invariants  Checking for Representation Invariants</vt:lpstr>
      <vt:lpstr>Invariants  Checking for Representation Invariants</vt:lpstr>
      <vt:lpstr>Outline</vt:lpstr>
      <vt:lpstr>Memory  Dynamic Allocation</vt:lpstr>
      <vt:lpstr>Memory  Dynamic Allocation</vt:lpstr>
      <vt:lpstr>Memory  Dynamic Allocation</vt:lpstr>
      <vt:lpstr>Memory  Dynamic Allocation</vt:lpstr>
      <vt:lpstr>Memory  Dynamic Allocation</vt:lpstr>
      <vt:lpstr>Memory  Dynamic Allocation</vt:lpstr>
      <vt:lpstr>Memory  Dynamic Allocation – new</vt:lpstr>
      <vt:lpstr>Memory  Dynamic Allocation – new</vt:lpstr>
      <vt:lpstr>Memory  Dynamic Allocation – delete</vt:lpstr>
      <vt:lpstr>Memory  Dynamic Allocation – delete</vt:lpstr>
      <vt:lpstr>References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Weikang</cp:lastModifiedBy>
  <cp:revision>728</cp:revision>
  <dcterms:created xsi:type="dcterms:W3CDTF">2008-09-02T17:19:50Z</dcterms:created>
  <dcterms:modified xsi:type="dcterms:W3CDTF">2012-07-18T02:53:52Z</dcterms:modified>
</cp:coreProperties>
</file>