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7" r:id="rId2"/>
    <p:sldId id="372" r:id="rId3"/>
    <p:sldId id="370" r:id="rId4"/>
    <p:sldId id="373" r:id="rId5"/>
    <p:sldId id="374" r:id="rId6"/>
    <p:sldId id="375" r:id="rId7"/>
    <p:sldId id="376" r:id="rId8"/>
    <p:sldId id="378" r:id="rId9"/>
    <p:sldId id="377" r:id="rId10"/>
    <p:sldId id="379" r:id="rId11"/>
    <p:sldId id="380" r:id="rId12"/>
    <p:sldId id="381" r:id="rId13"/>
    <p:sldId id="383" r:id="rId14"/>
    <p:sldId id="384" r:id="rId15"/>
    <p:sldId id="385" r:id="rId16"/>
    <p:sldId id="387" r:id="rId17"/>
    <p:sldId id="389" r:id="rId18"/>
    <p:sldId id="390" r:id="rId19"/>
    <p:sldId id="391" r:id="rId20"/>
    <p:sldId id="394" r:id="rId21"/>
    <p:sldId id="393" r:id="rId22"/>
    <p:sldId id="265" r:id="rId23"/>
    <p:sldId id="395" r:id="rId24"/>
    <p:sldId id="266" r:id="rId25"/>
    <p:sldId id="267" r:id="rId26"/>
    <p:sldId id="277" r:id="rId27"/>
    <p:sldId id="278" r:id="rId28"/>
    <p:sldId id="396" r:id="rId29"/>
    <p:sldId id="280" r:id="rId30"/>
    <p:sldId id="397" r:id="rId31"/>
    <p:sldId id="398" r:id="rId32"/>
    <p:sldId id="400" r:id="rId33"/>
    <p:sldId id="401" r:id="rId34"/>
    <p:sldId id="399" r:id="rId35"/>
    <p:sldId id="402" r:id="rId36"/>
    <p:sldId id="404" r:id="rId37"/>
    <p:sldId id="403" r:id="rId38"/>
    <p:sldId id="405" r:id="rId39"/>
    <p:sldId id="406" r:id="rId40"/>
    <p:sldId id="407" r:id="rId41"/>
    <p:sldId id="408" r:id="rId42"/>
    <p:sldId id="409" r:id="rId43"/>
    <p:sldId id="333" r:id="rId44"/>
    <p:sldId id="410" r:id="rId45"/>
    <p:sldId id="411" r:id="rId46"/>
    <p:sldId id="413" r:id="rId47"/>
    <p:sldId id="412" r:id="rId48"/>
    <p:sldId id="414" r:id="rId49"/>
    <p:sldId id="415" r:id="rId50"/>
    <p:sldId id="419" r:id="rId51"/>
    <p:sldId id="420" r:id="rId52"/>
    <p:sldId id="421" r:id="rId53"/>
    <p:sldId id="416" r:id="rId54"/>
    <p:sldId id="417" r:id="rId55"/>
    <p:sldId id="418" r:id="rId56"/>
    <p:sldId id="422" r:id="rId57"/>
    <p:sldId id="423" r:id="rId58"/>
    <p:sldId id="424" r:id="rId59"/>
    <p:sldId id="425" r:id="rId60"/>
    <p:sldId id="426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1CCA8-47DA-4E70-941A-8917509E3532}" type="datetimeFigureOut">
              <a:rPr lang="en-US" smtClean="0"/>
              <a:t>6/25/2012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285E9-DA1A-444B-AD90-48BEDEA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11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AD582-6315-447C-A84C-0ADEA26A3645}" type="datetimeFigureOut">
              <a:rPr lang="en-US" smtClean="0"/>
              <a:t>6/25/2012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CCA00-FCC1-4AA7-807B-3A36FF7A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0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AE2FC2-9192-4EC1-B2F7-D5DE091F6AF2}" type="slidenum">
              <a:rPr lang="en-CA" sz="1200">
                <a:latin typeface="Tahoma" pitchFamily="34" charset="0"/>
              </a:rPr>
              <a:pPr eaLnBrk="1" hangingPunct="1"/>
              <a:t>17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D4F61C-44CA-4D07-AC57-E790ACAA7336}" type="slidenum">
              <a:rPr lang="en-CA" sz="1200">
                <a:latin typeface="Tahoma" pitchFamily="34" charset="0"/>
              </a:rPr>
              <a:pPr eaLnBrk="1" hangingPunct="1"/>
              <a:t>18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60318-759A-4F34-A8D1-8717DAB94411}" type="slidenum">
              <a:rPr lang="en-CA" sz="1200">
                <a:latin typeface="Tahoma" pitchFamily="34" charset="0"/>
              </a:rPr>
              <a:pPr eaLnBrk="1" hangingPunct="1"/>
              <a:t>19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7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BE9D-15AB-4C43-AFB9-BFABEA3372DC}" type="datetime1">
              <a:rPr lang="en-US" smtClean="0"/>
              <a:t>6/25/2012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8D3CC46-E633-4C58-BECB-C0B00718B0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890E-9965-4ECF-8B8D-6B8AE49CB156}" type="datetime1">
              <a:rPr lang="en-US" smtClean="0"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2C85-B474-4901-8899-E6B068AD85B6}" type="datetime1">
              <a:rPr lang="en-US" smtClean="0"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BD6-ABDF-40C8-BF39-1F70CD5524EF}" type="datetime1">
              <a:rPr lang="en-US" smtClean="0"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3E84-1E50-4DE5-AD30-5AC31F8353D9}" type="datetime1">
              <a:rPr lang="en-US" smtClean="0"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D3CC46-E633-4C58-BECB-C0B00718B0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DB3B-F6E1-41F3-81FB-F7EE5E62B5B5}" type="datetime1">
              <a:rPr lang="en-US" smtClean="0"/>
              <a:t>6/25/2012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91BE-B5CA-4BC1-919C-5C99C5B4A5E5}" type="datetime1">
              <a:rPr lang="en-US" smtClean="0"/>
              <a:t>6/25/2012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1AEF-9DA8-4C6C-839A-99C14D35D32C}" type="datetime1">
              <a:rPr lang="en-US" smtClean="0"/>
              <a:t>6/25/2012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934B-8FCA-42CC-B727-894360EEF513}" type="datetime1">
              <a:rPr lang="en-US" smtClean="0"/>
              <a:t>6/25/2012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7CAD-F9EC-48A0-AB31-6838ECD9DAFC}" type="datetime1">
              <a:rPr lang="en-US" smtClean="0"/>
              <a:t>6/25/2012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0F6-4681-4498-A45E-B8A325FBAB87}" type="datetime1">
              <a:rPr lang="en-US" smtClean="0"/>
              <a:t>6/25/2012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D3CC46-E633-4C58-BECB-C0B00718B0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68C4F0-C61D-4C2A-BF09-8D0FF60CDABB}" type="datetime1">
              <a:rPr lang="en-US" smtClean="0"/>
              <a:t>6/25/2012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8D3CC46-E633-4C58-BECB-C0B00718B0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Half Semester Review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GDB: </a:t>
            </a:r>
            <a:r>
              <a:rPr lang="en-US" dirty="0" err="1">
                <a:solidFill>
                  <a:srgbClr val="FF0000"/>
                </a:solidFill>
              </a:rPr>
              <a:t>gdb</a:t>
            </a:r>
            <a:r>
              <a:rPr lang="en-US" dirty="0">
                <a:solidFill>
                  <a:srgbClr val="FF0000"/>
                </a:solidFill>
              </a:rPr>
              <a:t> [</a:t>
            </a:r>
            <a:r>
              <a:rPr lang="en-US" dirty="0" err="1">
                <a:solidFill>
                  <a:srgbClr val="FF0000"/>
                </a:solidFill>
              </a:rPr>
              <a:t>program_name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dirty="0" smtClean="0"/>
              <a:t>Stop: set breakpoints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break/b [location]</a:t>
            </a:r>
          </a:p>
          <a:p>
            <a:pPr lvl="1"/>
            <a:r>
              <a:rPr lang="en-US" dirty="0" smtClean="0"/>
              <a:t>[location]: [</a:t>
            </a:r>
            <a:r>
              <a:rPr lang="en-US" dirty="0" err="1" smtClean="0"/>
              <a:t>line_number</a:t>
            </a:r>
            <a:r>
              <a:rPr lang="en-US" dirty="0" smtClean="0"/>
              <a:t>], [</a:t>
            </a:r>
            <a:r>
              <a:rPr lang="en-US" dirty="0" err="1" smtClean="0"/>
              <a:t>function_name</a:t>
            </a:r>
            <a:r>
              <a:rPr lang="en-US" dirty="0" smtClean="0"/>
              <a:t>], [file:line_number]</a:t>
            </a:r>
          </a:p>
          <a:p>
            <a:r>
              <a:rPr lang="en-US" dirty="0" smtClean="0"/>
              <a:t>Run: </a:t>
            </a:r>
            <a:r>
              <a:rPr lang="en-US" dirty="0" smtClean="0">
                <a:solidFill>
                  <a:srgbClr val="0000FF"/>
                </a:solidFill>
              </a:rPr>
              <a:t>run/r</a:t>
            </a:r>
          </a:p>
          <a:p>
            <a:r>
              <a:rPr lang="en-US" dirty="0"/>
              <a:t>Control execution: </a:t>
            </a:r>
            <a:r>
              <a:rPr lang="en-US" dirty="0">
                <a:solidFill>
                  <a:srgbClr val="0000FF"/>
                </a:solidFill>
              </a:rPr>
              <a:t>continue/c, step/s, next/n, finish</a:t>
            </a:r>
          </a:p>
          <a:p>
            <a:r>
              <a:rPr lang="en-US" dirty="0"/>
              <a:t>Manipulate breakpoints: </a:t>
            </a:r>
            <a:r>
              <a:rPr lang="en-US" dirty="0">
                <a:solidFill>
                  <a:srgbClr val="0000FF"/>
                </a:solidFill>
              </a:rPr>
              <a:t>info break, delete/d, disable, enable</a:t>
            </a:r>
          </a:p>
          <a:p>
            <a:r>
              <a:rPr lang="en-US" dirty="0" smtClean="0"/>
              <a:t>Examine data: </a:t>
            </a:r>
            <a:r>
              <a:rPr lang="en-US" dirty="0" smtClean="0">
                <a:solidFill>
                  <a:srgbClr val="0000FF"/>
                </a:solidFill>
              </a:rPr>
              <a:t>print/p [expression]</a:t>
            </a:r>
          </a:p>
          <a:p>
            <a:r>
              <a:rPr lang="en-US" dirty="0" smtClean="0"/>
              <a:t>Automatic display: </a:t>
            </a:r>
            <a:r>
              <a:rPr lang="en-US" dirty="0" smtClean="0">
                <a:solidFill>
                  <a:srgbClr val="0000FF"/>
                </a:solidFill>
              </a:rPr>
              <a:t>display [</a:t>
            </a:r>
            <a:r>
              <a:rPr lang="en-US" dirty="0" err="1" smtClean="0">
                <a:solidFill>
                  <a:srgbClr val="0000FF"/>
                </a:solidFill>
              </a:rPr>
              <a:t>expession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View Source Code:</a:t>
            </a:r>
            <a:r>
              <a:rPr lang="en-US" dirty="0" smtClean="0">
                <a:solidFill>
                  <a:srgbClr val="0000FF"/>
                </a:solidFill>
              </a:rPr>
              <a:t> list/l [expression]</a:t>
            </a:r>
          </a:p>
          <a:p>
            <a:r>
              <a:rPr lang="en-US" dirty="0" smtClean="0"/>
              <a:t>Examine call stack: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backtrace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bt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Using 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assert(BOOLEAN_EXPRESSION)</a:t>
            </a:r>
          </a:p>
          <a:p>
            <a:pPr lvl="1"/>
            <a:r>
              <a:rPr lang="en-US" dirty="0"/>
              <a:t>If the argument is </a:t>
            </a:r>
            <a:r>
              <a:rPr lang="en-US" b="1" dirty="0">
                <a:solidFill>
                  <a:srgbClr val="0000FF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dirty="0"/>
              <a:t> does nothing.</a:t>
            </a:r>
          </a:p>
          <a:p>
            <a:pPr lvl="1"/>
            <a:r>
              <a:rPr lang="en-US" dirty="0"/>
              <a:t>If the argument is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dirty="0"/>
              <a:t> causes your program to stop, printing an </a:t>
            </a:r>
            <a:r>
              <a:rPr lang="en-US" b="1" dirty="0">
                <a:solidFill>
                  <a:srgbClr val="FF0000"/>
                </a:solidFill>
              </a:rPr>
              <a:t>error message</a:t>
            </a:r>
            <a:r>
              <a:rPr lang="en-US" dirty="0"/>
              <a:t> to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dirty="0"/>
              <a:t> stream.</a:t>
            </a:r>
          </a:p>
          <a:p>
            <a:r>
              <a:rPr lang="en-US" dirty="0" smtClean="0"/>
              <a:t>Disable assert</a:t>
            </a:r>
          </a:p>
          <a:p>
            <a:pPr lvl="1"/>
            <a:r>
              <a:rPr lang="en-US" dirty="0"/>
              <a:t>This way, you can 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dirty="0" smtClean="0"/>
              <a:t> </a:t>
            </a:r>
            <a:r>
              <a:rPr lang="en-US" dirty="0"/>
              <a:t>off for "production" code, but leave it </a:t>
            </a:r>
            <a:r>
              <a:rPr lang="en-US" dirty="0" smtClean="0"/>
              <a:t>in during </a:t>
            </a:r>
            <a:r>
              <a:rPr lang="en-US" dirty="0"/>
              <a:t>development and testing.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Define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NDEBUG</a:t>
            </a:r>
            <a:r>
              <a:rPr lang="en-US" dirty="0" smtClean="0">
                <a:cs typeface="Courier New" pitchFamily="49" charset="0"/>
              </a:rPr>
              <a:t> before include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 -DNDEBUG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 </a:t>
            </a:r>
            <a:r>
              <a:rPr lang="en-US" dirty="0"/>
              <a:t>skeptical!</a:t>
            </a:r>
          </a:p>
          <a:p>
            <a:r>
              <a:rPr lang="en-US" dirty="0"/>
              <a:t>Incremental testing</a:t>
            </a:r>
          </a:p>
          <a:p>
            <a:r>
              <a:rPr lang="en-US" dirty="0"/>
              <a:t>Five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required behaviors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specific </a:t>
            </a:r>
            <a:r>
              <a:rPr lang="en-US" dirty="0" smtClean="0"/>
              <a:t>tests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Simple inputs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Boundary conditions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Nonsense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 the answers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stress </a:t>
            </a:r>
            <a:r>
              <a:rPr lang="en-US" dirty="0" smtClean="0"/>
              <a:t>tests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Basic data type: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, double, char, </a:t>
            </a:r>
            <a:r>
              <a:rPr lang="en-US" dirty="0" err="1" smtClean="0">
                <a:solidFill>
                  <a:srgbClr val="0000FF"/>
                </a:solidFill>
              </a:rPr>
              <a:t>bool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/>
              <a:t>Arithmetic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+, −, </a:t>
            </a:r>
            <a:r>
              <a:rPr lang="en-US" dirty="0" smtClean="0">
                <a:solidFill>
                  <a:srgbClr val="0000FF"/>
                </a:solidFill>
              </a:rPr>
              <a:t>*, /, %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cs typeface="Courier New" pitchFamily="49" charset="0"/>
              </a:rPr>
              <a:t>Comparison </a:t>
            </a:r>
            <a:r>
              <a:rPr lang="en-US" dirty="0" smtClean="0">
                <a:cs typeface="Courier New" pitchFamily="49" charset="0"/>
              </a:rPr>
              <a:t>operator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cs typeface="Courier New" pitchFamily="49" charset="0"/>
              </a:rPr>
              <a:t>&lt;, &gt;, &lt;=, &gt;=, ==, !=</a:t>
            </a:r>
            <a:endParaRPr lang="en-US" dirty="0">
              <a:solidFill>
                <a:srgbClr val="0000FF"/>
              </a:solidFill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Logical operator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cs typeface="Courier New" pitchFamily="49" charset="0"/>
              </a:rPr>
              <a:t>&amp;&amp;, ||, !</a:t>
            </a:r>
          </a:p>
          <a:p>
            <a:r>
              <a:rPr lang="en-US" dirty="0" smtClean="0">
                <a:cs typeface="Courier New" pitchFamily="49" charset="0"/>
              </a:rPr>
              <a:t>Increment/Decrement </a:t>
            </a:r>
            <a:r>
              <a:rPr lang="en-US" dirty="0">
                <a:cs typeface="Courier New" pitchFamily="49" charset="0"/>
              </a:rPr>
              <a:t>operator</a:t>
            </a:r>
          </a:p>
          <a:p>
            <a:pPr lvl="1"/>
            <a:r>
              <a:rPr lang="en-US" dirty="0"/>
              <a:t>Difference between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x++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</a:t>
            </a:r>
            <a:r>
              <a:rPr lang="en-US" dirty="0" err="1" smtClean="0"/>
              <a:t>Structre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dirty="0" smtClean="0"/>
              <a:t> statement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Looping Structure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 smtClean="0"/>
              <a:t> loop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Debugging Loops</a:t>
            </a:r>
          </a:p>
          <a:p>
            <a:pPr lvl="1"/>
            <a:r>
              <a:rPr lang="en-US" dirty="0" smtClean="0"/>
              <a:t>Off-by-one error: </a:t>
            </a:r>
            <a:r>
              <a:rPr lang="en-US" dirty="0"/>
              <a:t>the loop executes one too many or one too few </a:t>
            </a:r>
            <a:r>
              <a:rPr lang="en-US" dirty="0" smtClean="0"/>
              <a:t>times.</a:t>
            </a:r>
          </a:p>
        </p:txBody>
      </p:sp>
    </p:spTree>
    <p:extLst>
      <p:ext uri="{BB962C8B-B14F-4D97-AF65-F5344CB8AC3E}">
        <p14:creationId xmlns:p14="http://schemas.microsoft.com/office/powerpoint/2010/main" val="334315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smtClean="0"/>
              <a:t>black box analogy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black box refers to something that we know how </a:t>
            </a:r>
            <a:br>
              <a:rPr lang="en-US" dirty="0"/>
            </a:br>
            <a:r>
              <a:rPr lang="en-US" dirty="0"/>
              <a:t>to use, but the method of operation is unknown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person using a program needs to know what the</a:t>
            </a:r>
            <a:br>
              <a:rPr lang="en-US" dirty="0"/>
            </a:br>
            <a:r>
              <a:rPr lang="en-US" dirty="0"/>
              <a:t>program does, not how it does </a:t>
            </a:r>
            <a:r>
              <a:rPr lang="en-US" dirty="0" smtClean="0"/>
              <a:t>it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only those details that matter. </a:t>
            </a:r>
            <a:endParaRPr lang="en-US" dirty="0" smtClean="0"/>
          </a:p>
          <a:p>
            <a:pPr lvl="1"/>
            <a:r>
              <a:rPr lang="en-US" dirty="0" smtClean="0"/>
              <a:t>Eliminates unnecessary details </a:t>
            </a:r>
            <a:r>
              <a:rPr lang="en-US" dirty="0"/>
              <a:t>and reduces </a:t>
            </a:r>
            <a:r>
              <a:rPr lang="en-US" dirty="0" smtClean="0"/>
              <a:t>complexity.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Multiplication algorithm</a:t>
            </a:r>
          </a:p>
          <a:p>
            <a:pPr lvl="1"/>
            <a:r>
              <a:rPr lang="en-US" dirty="0"/>
              <a:t>Many ways to do: table lookup, summing, etc. </a:t>
            </a:r>
          </a:p>
          <a:p>
            <a:pPr lvl="1"/>
            <a:r>
              <a:rPr lang="en-US" dirty="0"/>
              <a:t>Each looks quite different internally than the other, but they do the same thing.</a:t>
            </a:r>
          </a:p>
          <a:p>
            <a:pPr lvl="1"/>
            <a:r>
              <a:rPr lang="en-US" dirty="0"/>
              <a:t>In general, a user won’t care how it’s done, just that it multiplies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important properties of procedural abstraction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:  the implementation of an abstraction does not depend on any other abstraction implementation.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Substitutable</a:t>
            </a:r>
            <a:r>
              <a:rPr lang="en-US" dirty="0"/>
              <a:t>:  you can replace one (correct) implementation of an abstraction with another (correct) one, and no callers of that abstraction will need to be modified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Procedural </a:t>
            </a:r>
            <a:r>
              <a:rPr lang="en-US" sz="4400" dirty="0" smtClean="0"/>
              <a:t>Abstraction</a:t>
            </a:r>
            <a:br>
              <a:rPr lang="en-US" sz="4400" dirty="0" smtClean="0"/>
            </a:br>
            <a:r>
              <a:rPr lang="en-US" sz="2700" dirty="0" smtClean="0"/>
              <a:t>Function Declarations </a:t>
            </a:r>
            <a:r>
              <a:rPr lang="en-US" sz="2700" dirty="0"/>
              <a:t>vs. </a:t>
            </a:r>
            <a:r>
              <a:rPr lang="en-US" sz="2700" dirty="0" smtClean="0"/>
              <a:t>Definitions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Function</a:t>
            </a:r>
            <a:r>
              <a:rPr lang="en-US" sz="2400" dirty="0" smtClean="0">
                <a:solidFill>
                  <a:srgbClr val="0000FF"/>
                </a:solidFill>
              </a:rPr>
              <a:t> declaration </a:t>
            </a:r>
            <a:r>
              <a:rPr lang="en-US" sz="2400" dirty="0" smtClean="0"/>
              <a:t>(or </a:t>
            </a:r>
            <a:r>
              <a:rPr lang="en-US" sz="2400" dirty="0" smtClean="0">
                <a:solidFill>
                  <a:srgbClr val="0000FF"/>
                </a:solidFill>
              </a:rPr>
              <a:t>function prototype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Shows how the function is called.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appear in the code before the function can be called.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Type_returned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Parameter_List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//Comment describing what function does</a:t>
            </a: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Function </a:t>
            </a:r>
            <a:r>
              <a:rPr lang="en-US" sz="2400" dirty="0" smtClean="0">
                <a:solidFill>
                  <a:srgbClr val="FF0000"/>
                </a:solidFill>
              </a:rPr>
              <a:t>definition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Describes how the function does its task.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appear before or after the function is called.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Syntax: </a:t>
            </a:r>
            <a:br>
              <a:rPr lang="en-US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Type_returned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Parameter_List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//function code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Oval 1"/>
          <p:cNvSpPr/>
          <p:nvPr/>
        </p:nvSpPr>
        <p:spPr>
          <a:xfrm>
            <a:off x="8077200" y="2819400"/>
            <a:ext cx="228600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0" y="3439498"/>
            <a:ext cx="5109091" cy="40011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b); //Comment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200" y="5695025"/>
            <a:ext cx="4339650" cy="1015663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b)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	return (a + b);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8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Declaration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Tells the return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Tells how many arguments are needed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Tells the types of the arguments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Tells the name of the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Tells the </a:t>
            </a:r>
            <a:r>
              <a:rPr lang="en-US" sz="2400" dirty="0" smtClean="0">
                <a:solidFill>
                  <a:srgbClr val="0000FF"/>
                </a:solidFill>
              </a:rPr>
              <a:t>formal parameter</a:t>
            </a:r>
            <a:r>
              <a:rPr lang="en-US" sz="2400" dirty="0" smtClean="0"/>
              <a:t>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Formal parameters</a:t>
            </a:r>
            <a:r>
              <a:rPr lang="en-US" sz="2400" dirty="0" smtClean="0"/>
              <a:t> are like placeholders for the </a:t>
            </a:r>
            <a:r>
              <a:rPr lang="en-US" sz="2400" dirty="0" smtClean="0">
                <a:solidFill>
                  <a:srgbClr val="00B050"/>
                </a:solidFill>
              </a:rPr>
              <a:t>actual</a:t>
            </a:r>
            <a:br>
              <a:rPr lang="en-US" sz="2400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>arguments</a:t>
            </a:r>
            <a:r>
              <a:rPr lang="en-US" sz="2400" dirty="0" smtClean="0"/>
              <a:t> used when the function is called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Formal parameter names can be any valid identifier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>double </a:t>
            </a:r>
            <a:r>
              <a:rPr lang="en-US" sz="2400" dirty="0" err="1" smtClean="0"/>
              <a:t>total_cost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number_par</a:t>
            </a:r>
            <a:r>
              <a:rPr lang="en-US" sz="2400" dirty="0" smtClean="0"/>
              <a:t>, double </a:t>
            </a:r>
            <a:r>
              <a:rPr lang="en-US" sz="2400" dirty="0" err="1" smtClean="0"/>
              <a:t>price_par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// Compute total cost including 5% sales tax on</a:t>
            </a:r>
            <a:br>
              <a:rPr lang="en-US" sz="2400" dirty="0" smtClean="0"/>
            </a:br>
            <a:r>
              <a:rPr lang="en-US" sz="2400" dirty="0" smtClean="0"/>
              <a:t>// </a:t>
            </a:r>
            <a:r>
              <a:rPr lang="en-US" sz="2400" dirty="0" err="1" smtClean="0"/>
              <a:t>number_par</a:t>
            </a:r>
            <a:r>
              <a:rPr lang="en-US" sz="2400" dirty="0" smtClean="0"/>
              <a:t> items at cost of </a:t>
            </a:r>
            <a:r>
              <a:rPr lang="en-US" sz="2400" dirty="0" err="1" smtClean="0"/>
              <a:t>price_par</a:t>
            </a:r>
            <a:r>
              <a:rPr lang="en-US" sz="2400" dirty="0" smtClean="0"/>
              <a:t> each</a:t>
            </a:r>
          </a:p>
        </p:txBody>
      </p:sp>
      <p:sp>
        <p:nvSpPr>
          <p:cNvPr id="2" name="Oval 1"/>
          <p:cNvSpPr/>
          <p:nvPr/>
        </p:nvSpPr>
        <p:spPr>
          <a:xfrm>
            <a:off x="3581400" y="4876800"/>
            <a:ext cx="14478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67400" y="4953000"/>
            <a:ext cx="1219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16014" y="4495800"/>
            <a:ext cx="3161186" cy="43088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Formal Parameter Names</a:t>
            </a:r>
            <a:endParaRPr lang="en-US" sz="2200" b="1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38800" y="1600200"/>
            <a:ext cx="2590800" cy="1066800"/>
            <a:chOff x="5486400" y="1524000"/>
            <a:chExt cx="2590800" cy="1066800"/>
          </a:xfrm>
        </p:grpSpPr>
        <p:sp>
          <p:nvSpPr>
            <p:cNvPr id="4" name="Right Brace 3"/>
            <p:cNvSpPr/>
            <p:nvPr/>
          </p:nvSpPr>
          <p:spPr>
            <a:xfrm>
              <a:off x="5486400" y="1524000"/>
              <a:ext cx="304800" cy="1066800"/>
            </a:xfrm>
            <a:prstGeom prst="rightBrace">
              <a:avLst>
                <a:gd name="adj1" fmla="val 40372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71815" y="1824335"/>
              <a:ext cx="2105385" cy="461665"/>
            </a:xfrm>
            <a:prstGeom prst="rect">
              <a:avLst/>
            </a:prstGeom>
            <a:solidFill>
              <a:srgbClr val="0000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Type Signature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295400" y="1824335"/>
            <a:ext cx="228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2274137"/>
            <a:ext cx="4191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95400" y="2667000"/>
            <a:ext cx="4191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Definition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Provides the same information as the declaration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Describes how the function does its task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double </a:t>
            </a:r>
            <a:r>
              <a:rPr lang="en-US" sz="2400" dirty="0" err="1" smtClean="0"/>
              <a:t>total_cost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number_par</a:t>
            </a:r>
            <a:r>
              <a:rPr lang="en-US" sz="2400" dirty="0" smtClean="0"/>
              <a:t>, double </a:t>
            </a:r>
            <a:r>
              <a:rPr lang="en-US" sz="2400" dirty="0" err="1" smtClean="0"/>
              <a:t>price_par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const</a:t>
            </a:r>
            <a:r>
              <a:rPr lang="en-US" sz="2400" dirty="0" smtClean="0"/>
              <a:t> double TAX_RATE = 0.05; //5% tax</a:t>
            </a:r>
            <a:br>
              <a:rPr lang="en-US" sz="2400" dirty="0" smtClean="0"/>
            </a:br>
            <a:r>
              <a:rPr lang="en-US" sz="2400" dirty="0" smtClean="0"/>
              <a:t>    double subtotal;</a:t>
            </a:r>
            <a:br>
              <a:rPr lang="en-US" sz="2400" dirty="0" smtClean="0"/>
            </a:br>
            <a:r>
              <a:rPr lang="en-US" sz="2400" dirty="0" smtClean="0"/>
              <a:t>     subtotal = </a:t>
            </a:r>
            <a:r>
              <a:rPr lang="en-US" sz="2400" dirty="0" err="1" smtClean="0"/>
              <a:t>price_par</a:t>
            </a:r>
            <a:r>
              <a:rPr lang="en-US" sz="2400" dirty="0" smtClean="0"/>
              <a:t> * </a:t>
            </a:r>
            <a:r>
              <a:rPr lang="en-US" sz="2400" dirty="0" err="1" smtClean="0"/>
              <a:t>number_par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return (subtotal + subtotal * TAX_RATE);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5334000" y="2667000"/>
            <a:ext cx="2308644" cy="4616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function header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7127101" y="4722167"/>
            <a:ext cx="2016899" cy="46166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latin typeface="Arial" charset="0"/>
              </a:defRPr>
            </a:lvl2pPr>
            <a:lvl3pPr marL="1143000" indent="-228600" eaLnBrk="0" hangingPunct="0">
              <a:defRPr sz="2400">
                <a:latin typeface="Arial" charset="0"/>
              </a:defRPr>
            </a:lvl3pPr>
            <a:lvl4pPr marL="1600200" indent="-228600" eaLnBrk="0" hangingPunct="0">
              <a:defRPr sz="2400">
                <a:latin typeface="Arial" charset="0"/>
              </a:defRPr>
            </a:lvl4pPr>
            <a:lvl5pPr marL="2057400" indent="-228600" eaLnBrk="0" hangingPunct="0">
              <a:defRPr sz="2400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</a:defRPr>
            </a:lvl9pPr>
          </a:lstStyle>
          <a:p>
            <a:r>
              <a:rPr lang="en-US" dirty="0"/>
              <a:t>function body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3200400"/>
            <a:ext cx="5943600" cy="5289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3810000"/>
            <a:ext cx="5943600" cy="22860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  <p:bldP spid="529413" grpId="0" animBg="1"/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8:00 am – 9:40 am, June 27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</a:p>
          <a:p>
            <a:endParaRPr lang="en-US" dirty="0" smtClean="0"/>
          </a:p>
          <a:p>
            <a:r>
              <a:rPr lang="en-US" dirty="0" smtClean="0"/>
              <a:t>Location</a:t>
            </a:r>
            <a:r>
              <a:rPr lang="en-US" dirty="0"/>
              <a:t>: Dong </a:t>
            </a:r>
            <a:r>
              <a:rPr lang="en-US" dirty="0" err="1"/>
              <a:t>Zhong</a:t>
            </a:r>
            <a:r>
              <a:rPr lang="en-US" dirty="0"/>
              <a:t> Yuan 2-103 and 2-203</a:t>
            </a:r>
          </a:p>
          <a:p>
            <a:pPr lvl="1"/>
            <a:r>
              <a:rPr lang="en-US" dirty="0" smtClean="0"/>
              <a:t>Find your location and seat number from Sakai.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Closed book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No </a:t>
            </a:r>
            <a:r>
              <a:rPr lang="en-US" dirty="0"/>
              <a:t>electronic devices are allowed.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include laptops and cell phones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Abide by the </a:t>
            </a:r>
            <a:r>
              <a:rPr lang="en-US" b="1" dirty="0" smtClean="0">
                <a:solidFill>
                  <a:srgbClr val="C00000"/>
                </a:solidFill>
              </a:rPr>
              <a:t>Honor Code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2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Specifications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describe procedural abstraction by specification, which answers three questions:</a:t>
            </a:r>
          </a:p>
          <a:p>
            <a:pPr lvl="1"/>
            <a:r>
              <a:rPr lang="en-US" dirty="0" smtClean="0"/>
              <a:t>What pre-conditions must hold to use the function?</a:t>
            </a:r>
          </a:p>
          <a:p>
            <a:pPr lvl="1"/>
            <a:r>
              <a:rPr lang="en-US" dirty="0" smtClean="0"/>
              <a:t>Does the function change any inputs (even implicit ones)?  If so, how?</a:t>
            </a:r>
          </a:p>
          <a:p>
            <a:pPr lvl="1"/>
            <a:r>
              <a:rPr lang="en-US" dirty="0" smtClean="0"/>
              <a:t>What does the procedure actually do?</a:t>
            </a:r>
          </a:p>
          <a:p>
            <a:r>
              <a:rPr lang="en-US" dirty="0" smtClean="0"/>
              <a:t>We answer each of these three questions in a </a:t>
            </a:r>
            <a:r>
              <a:rPr lang="en-US" b="1" dirty="0" smtClean="0">
                <a:solidFill>
                  <a:srgbClr val="00B050"/>
                </a:solidFill>
              </a:rPr>
              <a:t>specification comment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00FF"/>
                </a:solidFill>
              </a:rPr>
              <a:t>we </a:t>
            </a:r>
            <a:r>
              <a:rPr lang="en-US" b="1" dirty="0" smtClean="0">
                <a:solidFill>
                  <a:srgbClr val="0000FF"/>
                </a:solidFill>
              </a:rPr>
              <a:t>always</a:t>
            </a:r>
            <a:r>
              <a:rPr lang="en-US" dirty="0" smtClean="0">
                <a:solidFill>
                  <a:srgbClr val="0000FF"/>
                </a:solidFill>
              </a:rPr>
              <a:t> include one – with the declaration</a:t>
            </a:r>
            <a:r>
              <a:rPr lang="en-US" dirty="0" smtClean="0"/>
              <a:t>, if it is separate from definition.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438400" y="5333997"/>
            <a:ext cx="4419600" cy="1200329"/>
            <a:chOff x="2667000" y="5333999"/>
            <a:chExt cx="44196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2667000" y="5333999"/>
              <a:ext cx="4419600" cy="120032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</a:p>
            <a:p>
              <a:endParaRPr lang="en-US" sz="2400" dirty="0" smtClean="0"/>
            </a:p>
            <a:p>
              <a:r>
                <a:rPr lang="en-US" sz="2400" dirty="0" err="1" smtClean="0"/>
                <a:t>int</a:t>
              </a:r>
              <a:r>
                <a:rPr lang="en-US" sz="2400" dirty="0" smtClean="0"/>
                <a:t> add(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a, 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b);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5703330"/>
              <a:ext cx="4260525" cy="461665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// SPECIFICATION COMMENT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7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Abstraction</a:t>
            </a:r>
            <a:br>
              <a:rPr lang="en-US" dirty="0" smtClean="0"/>
            </a:br>
            <a:r>
              <a:rPr lang="en-US" sz="2200" dirty="0" smtClean="0"/>
              <a:t>Specification Comments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clauses to the specification: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REQUIRES</a:t>
            </a:r>
            <a:r>
              <a:rPr lang="en-US" dirty="0" smtClean="0"/>
              <a:t>: the pre-conditions that must hold, if any.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MODIFIES</a:t>
            </a:r>
            <a:r>
              <a:rPr lang="en-US" dirty="0" smtClean="0"/>
              <a:t>: how inputs are modified, if any.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EFFECTS</a:t>
            </a:r>
            <a:r>
              <a:rPr lang="en-US" dirty="0" smtClean="0"/>
              <a:t>: what the procedure computes given legal inputs.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 that the first two clauses have an “</a:t>
            </a:r>
            <a:r>
              <a:rPr lang="en-US" dirty="0" smtClean="0">
                <a:solidFill>
                  <a:srgbClr val="FF0000"/>
                </a:solidFill>
              </a:rPr>
              <a:t>if any</a:t>
            </a:r>
            <a:r>
              <a:rPr lang="en-US" dirty="0" smtClean="0"/>
              <a:t>”, which means they may be empty, in which case you may omit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8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How a function call really works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we call a function (using pass-by-value semantics) the program follows these steps: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actual arguments to the function (order is not guaranteed).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“activation record” (sometimes called a “stack frame”) to hold the function's formal arguments and local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the </a:t>
            </a:r>
            <a:r>
              <a:rPr lang="en-US" dirty="0" err="1" smtClean="0"/>
              <a:t>actuals</a:t>
            </a:r>
            <a:r>
              <a:rPr lang="en-US" dirty="0" smtClean="0"/>
              <a:t>' values to the formals' storage space.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function in its local scope.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Replace the function call with the result.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Destroy the activation record.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Stacks</a:t>
            </a:r>
            <a:br>
              <a:rPr lang="en-US" dirty="0" smtClean="0"/>
            </a:br>
            <a:r>
              <a:rPr lang="en-US" sz="2200" dirty="0" smtClean="0"/>
              <a:t>How a function call really works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When a function is called, an activation record (also known as stack frame) is created. It holds the function's </a:t>
            </a:r>
            <a:r>
              <a:rPr lang="en-US" sz="2600" dirty="0">
                <a:solidFill>
                  <a:srgbClr val="0000FF"/>
                </a:solidFill>
              </a:rPr>
              <a:t>formal parameters </a:t>
            </a:r>
            <a:r>
              <a:rPr lang="en-US" sz="2600" dirty="0"/>
              <a:t>and </a:t>
            </a:r>
            <a:r>
              <a:rPr lang="en-US" sz="2600" dirty="0">
                <a:solidFill>
                  <a:srgbClr val="FF00FF"/>
                </a:solidFill>
              </a:rPr>
              <a:t>local variables</a:t>
            </a:r>
            <a:r>
              <a:rPr lang="en-US" sz="2600" dirty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activation record </a:t>
            </a:r>
            <a:r>
              <a:rPr lang="en-US" dirty="0" smtClean="0"/>
              <a:t>for </a:t>
            </a:r>
            <a:r>
              <a:rPr lang="en-US" b="1" dirty="0" smtClean="0"/>
              <a:t>the current</a:t>
            </a:r>
            <a:r>
              <a:rPr lang="en-US" dirty="0" smtClean="0"/>
              <a:t> invocation is added to the “top” of the stack. </a:t>
            </a:r>
          </a:p>
          <a:p>
            <a:r>
              <a:rPr lang="en-US" dirty="0" smtClean="0"/>
              <a:t>When that function returns, it's </a:t>
            </a:r>
            <a:r>
              <a:rPr lang="en-US" b="1" dirty="0" smtClean="0">
                <a:solidFill>
                  <a:srgbClr val="00B050"/>
                </a:solidFill>
              </a:rPr>
              <a:t>activation record</a:t>
            </a:r>
            <a:r>
              <a:rPr lang="en-US" dirty="0" smtClean="0"/>
              <a:t> is removed from the “top” of the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4480" y="4948535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add(double a, double b): </a:t>
            </a:r>
            <a:r>
              <a:rPr lang="en-US" sz="2400" dirty="0" smtClean="0">
                <a:solidFill>
                  <a:srgbClr val="0000FF"/>
                </a:solidFill>
              </a:rPr>
              <a:t>a = 1, b = 0, </a:t>
            </a:r>
            <a:r>
              <a:rPr lang="en-US" sz="2400" dirty="0" smtClean="0">
                <a:solidFill>
                  <a:srgbClr val="FF00FF"/>
                </a:solidFill>
              </a:rPr>
              <a:t>result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480" y="5415915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double sin(double x): </a:t>
            </a:r>
            <a:r>
              <a:rPr lang="en-US" sz="2400" dirty="0" smtClean="0">
                <a:solidFill>
                  <a:srgbClr val="0000FF"/>
                </a:solidFill>
              </a:rPr>
              <a:t>x = 1, </a:t>
            </a:r>
            <a:r>
              <a:rPr lang="en-US" sz="2400" dirty="0" smtClean="0">
                <a:solidFill>
                  <a:srgbClr val="FF00FF"/>
                </a:solidFill>
              </a:rPr>
              <a:t>result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4480" y="5862935"/>
            <a:ext cx="641015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main(): </a:t>
            </a:r>
            <a:r>
              <a:rPr lang="en-US" sz="2400" dirty="0" smtClean="0">
                <a:solidFill>
                  <a:srgbClr val="FF00FF"/>
                </a:solidFill>
              </a:rPr>
              <a:t>x = 1, </a:t>
            </a:r>
            <a:r>
              <a:rPr lang="en-US" sz="2400" dirty="0" err="1" smtClean="0">
                <a:solidFill>
                  <a:srgbClr val="FF00FF"/>
                </a:solidFill>
              </a:rPr>
              <a:t>sinResult</a:t>
            </a:r>
            <a:r>
              <a:rPr lang="en-US" sz="2400" dirty="0" smtClean="0">
                <a:solidFill>
                  <a:srgbClr val="FF00FF"/>
                </a:solidFill>
              </a:rPr>
              <a:t> = 0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flipH="1" flipV="1">
            <a:off x="1066800" y="5607485"/>
            <a:ext cx="381000" cy="53786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flipH="1" flipV="1">
            <a:off x="1066800" y="5069620"/>
            <a:ext cx="381000" cy="53786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1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 convenient place for using stacks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“Recursive” just means “refers to itself”.</a:t>
            </a:r>
          </a:p>
          <a:p>
            <a:endParaRPr lang="en-US" dirty="0" smtClean="0"/>
          </a:p>
          <a:p>
            <a:r>
              <a:rPr lang="en-US" dirty="0" smtClean="0"/>
              <a:t>So, a function is </a:t>
            </a:r>
            <a:r>
              <a:rPr lang="en-US" b="1" dirty="0" smtClean="0"/>
              <a:t>recursive</a:t>
            </a:r>
            <a:r>
              <a:rPr lang="en-US" dirty="0" smtClean="0"/>
              <a:t> if it calls itself.</a:t>
            </a:r>
          </a:p>
          <a:p>
            <a:endParaRPr lang="en-US" dirty="0" smtClean="0"/>
          </a:p>
          <a:p>
            <a:r>
              <a:rPr lang="en-US" dirty="0" smtClean="0"/>
              <a:t>Likewise, a problem is recursive if: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There is (at least) one “trivial” base or “stopping” case.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All other cases can be solved by first solving one (or more) smaller cases, and then combining those solutions with a simple step.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1219200"/>
            <a:ext cx="4772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1			(n == 0)</a:t>
            </a:r>
          </a:p>
          <a:p>
            <a:r>
              <a:rPr lang="en-US" sz="4000" b="1" i="1" dirty="0" smtClean="0"/>
              <a:t>n * (n-1)!	(n &gt; 0)</a:t>
            </a:r>
            <a:endParaRPr lang="en-US" sz="40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1524000"/>
            <a:ext cx="1151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n! = </a:t>
            </a:r>
            <a:endParaRPr lang="en-US" sz="4000" b="1" i="1" dirty="0"/>
          </a:p>
        </p:txBody>
      </p:sp>
      <p:sp>
        <p:nvSpPr>
          <p:cNvPr id="10" name="Left Brace 9"/>
          <p:cNvSpPr/>
          <p:nvPr/>
        </p:nvSpPr>
        <p:spPr>
          <a:xfrm>
            <a:off x="2362200" y="1219200"/>
            <a:ext cx="457200" cy="121920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8600" y="2819400"/>
            <a:ext cx="9144000" cy="38100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factorial (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// REQUIRES: n &gt;=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// EFFECTS:  computes n!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(n == 0) 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1;  // ‘base case’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 else 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n*factorial(n-1);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‘recursive step’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90600" y="2590800"/>
            <a:ext cx="7162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Writing a function for the general case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try to do it all in your head.  Instead, treat it like an inductive proof.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u="sng" dirty="0" smtClean="0"/>
              <a:t>write</a:t>
            </a:r>
            <a:r>
              <a:rPr lang="en-US" dirty="0" smtClean="0"/>
              <a:t> a correct recursive function, do two things: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Identify the “trivial” case (or cases), and write them explicitly.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For all other cases, first assume there is a function that can solve smaller versions of the same problem, then figure out how to get from the smaller solution to the bigger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Another kind of factorial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1524000"/>
            <a:ext cx="5989084" cy="5062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(n-1, result * n);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266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Re-write the recursive version to use the same amount of space as is required by the iterative version (approximately).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Another kind of factorial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</a:t>
            </a:r>
            <a:r>
              <a:rPr lang="en-US" sz="2800" b="1" dirty="0" smtClean="0"/>
              <a:t>every</a:t>
            </a:r>
            <a:r>
              <a:rPr lang="en-US" sz="2800" dirty="0" smtClean="0"/>
              <a:t> call to </a:t>
            </a:r>
            <a:r>
              <a:rPr lang="en-US" sz="2800" dirty="0" err="1" smtClean="0"/>
              <a:t>fact_helper</a:t>
            </a:r>
            <a:r>
              <a:rPr lang="en-US" sz="2800" dirty="0" smtClean="0"/>
              <a:t>: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n! * result == num!</a:t>
            </a:r>
          </a:p>
          <a:p>
            <a:endParaRPr lang="en-US" dirty="0" smtClean="0"/>
          </a:p>
          <a:p>
            <a:r>
              <a:rPr lang="en-US" dirty="0" smtClean="0"/>
              <a:t>This is called the “</a:t>
            </a:r>
            <a:r>
              <a:rPr lang="en-US" b="1" dirty="0" smtClean="0">
                <a:solidFill>
                  <a:srgbClr val="FF0000"/>
                </a:solidFill>
              </a:rPr>
              <a:t>recursive invariant</a:t>
            </a:r>
            <a:r>
              <a:rPr lang="en-US" dirty="0" smtClean="0"/>
              <a:t>” of </a:t>
            </a:r>
            <a:r>
              <a:rPr lang="en-US" dirty="0" err="1" smtClean="0"/>
              <a:t>fact_helper</a:t>
            </a:r>
            <a:r>
              <a:rPr lang="en-US" dirty="0" smtClean="0"/>
              <a:t> and is something that is always true.</a:t>
            </a:r>
          </a:p>
          <a:p>
            <a:endParaRPr lang="en-US" dirty="0" smtClean="0"/>
          </a:p>
          <a:p>
            <a:r>
              <a:rPr lang="en-US" dirty="0" smtClean="0"/>
              <a:t>Being able to write down invariants makes it much easier to write these sorts of functions.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2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37338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With tail recursion, there is no pending computation at each recursive step, so we can </a:t>
            </a:r>
            <a:r>
              <a:rPr lang="en-US" sz="2800" b="1" dirty="0" smtClean="0"/>
              <a:t>re-use</a:t>
            </a:r>
            <a:r>
              <a:rPr lang="en-US" sz="2800" dirty="0" smtClean="0"/>
              <a:t> the activation record rather than create a new 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A Stack’s Best Friend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Written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exam: 7 questions in total</a:t>
            </a:r>
            <a:endParaRPr lang="en-US" dirty="0"/>
          </a:p>
          <a:p>
            <a:pPr lvl="1"/>
            <a:r>
              <a:rPr lang="en-US" dirty="0" smtClean="0"/>
              <a:t>4 questions, each containing multiple sub-questions, only </a:t>
            </a:r>
            <a:r>
              <a:rPr lang="en-US" dirty="0"/>
              <a:t>require you to provide a very short answer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3 questions require </a:t>
            </a:r>
            <a:r>
              <a:rPr lang="en-US" dirty="0"/>
              <a:t>you to write code on the paper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Compared to “plain”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the result of the recursive call is returned directly with </a:t>
            </a:r>
            <a:r>
              <a:rPr lang="en-US" b="1" dirty="0" smtClean="0"/>
              <a:t>no</a:t>
            </a:r>
            <a:r>
              <a:rPr lang="en-US" dirty="0" smtClean="0"/>
              <a:t> pending computation, it is </a:t>
            </a:r>
            <a:r>
              <a:rPr lang="en-US" b="1" dirty="0" smtClean="0">
                <a:solidFill>
                  <a:srgbClr val="00B050"/>
                </a:solidFill>
              </a:rPr>
              <a:t>tail-recursive</a:t>
            </a:r>
            <a:r>
              <a:rPr lang="en-US" dirty="0" smtClean="0"/>
              <a:t>.  Otherwise, it’s </a:t>
            </a:r>
            <a:r>
              <a:rPr lang="en-US" b="1" dirty="0" smtClean="0">
                <a:solidFill>
                  <a:srgbClr val="00B050"/>
                </a:solidFill>
              </a:rPr>
              <a:t>“plain” recursion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Sometimes, it’s easiest to write a recursive function “tail-recursively”.  When it isn't (as factorial is not), you typically have to invent a </a:t>
            </a:r>
            <a:r>
              <a:rPr lang="en-US" b="1" dirty="0" smtClean="0">
                <a:solidFill>
                  <a:srgbClr val="0000FF"/>
                </a:solidFill>
              </a:rPr>
              <a:t>helper function </a:t>
            </a:r>
            <a:r>
              <a:rPr lang="en-US" dirty="0" smtClean="0"/>
              <a:t>to make it all work out.</a:t>
            </a:r>
          </a:p>
          <a:p>
            <a:endParaRPr lang="en-US" dirty="0" smtClean="0"/>
          </a:p>
          <a:p>
            <a:r>
              <a:rPr lang="en-US" dirty="0" smtClean="0"/>
              <a:t>Writing a tail recursive version of a function often requires you to add an “extra” argument or two that keeps track of the current “state” of the computation.</a:t>
            </a:r>
          </a:p>
          <a:p>
            <a:endParaRPr lang="en-US" dirty="0" smtClean="0"/>
          </a:p>
          <a:p>
            <a:r>
              <a:rPr lang="en-US" dirty="0" smtClean="0"/>
              <a:t>In “</a:t>
            </a:r>
            <a:r>
              <a:rPr lang="en-US" dirty="0" err="1" smtClean="0"/>
              <a:t>fact_helper</a:t>
            </a:r>
            <a:r>
              <a:rPr lang="en-US" dirty="0" smtClean="0"/>
              <a:t>”, this extra argument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and it’s similar to the local variable in the iterative version.  That's no accident!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are five steps to the conversion of a tail-recursive function to an iterative one: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Copy the function’s </a:t>
            </a:r>
            <a:r>
              <a:rPr lang="en-US" b="1" dirty="0" smtClean="0">
                <a:solidFill>
                  <a:srgbClr val="0000FF"/>
                </a:solidFill>
              </a:rPr>
              <a:t>type signature</a:t>
            </a:r>
            <a:r>
              <a:rPr lang="en-US" dirty="0" smtClean="0"/>
              <a:t>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Identify any needed “loop variables” by inspecting the call to the </a:t>
            </a:r>
            <a:r>
              <a:rPr lang="en-US" b="1" dirty="0" smtClean="0">
                <a:solidFill>
                  <a:srgbClr val="00B050"/>
                </a:solidFill>
              </a:rPr>
              <a:t>helper function </a:t>
            </a:r>
            <a:r>
              <a:rPr lang="en-US" dirty="0" smtClean="0"/>
              <a:t>(if it exists).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Write initialization code to mirror the </a:t>
            </a:r>
            <a:r>
              <a:rPr lang="en-US" dirty="0" smtClean="0">
                <a:solidFill>
                  <a:srgbClr val="FF0000"/>
                </a:solidFill>
              </a:rPr>
              <a:t>call to the helper function</a:t>
            </a:r>
            <a:r>
              <a:rPr lang="en-US" dirty="0" smtClean="0"/>
              <a:t>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Identify termination condition(s) and return values by copying the base case behavior.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Write loop body by copying the inductive step.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an algorithm for </a:t>
            </a:r>
            <a:r>
              <a:rPr lang="en-US" b="1" dirty="0" smtClean="0"/>
              <a:t>constructing</a:t>
            </a:r>
            <a:r>
              <a:rPr lang="en-US" dirty="0" smtClean="0"/>
              <a:t> an iterative construct given a tail-recursive one.  This technique is called “proof by construction”, and is very common in computer science.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(Tail-Recursion == Iteration) </a:t>
            </a:r>
            <a:r>
              <a:rPr lang="en-US" dirty="0" smtClean="0">
                <a:sym typeface="Wingdings" pitchFamily="2" charset="2"/>
              </a:rPr>
              <a:t> True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tail-recursion to iteration conversion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Motivation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were asked to write a function to add all the elements in a list, and another to multiply all the elements in a list, your functions would be almost exactly </a:t>
            </a:r>
            <a:r>
              <a:rPr lang="en-US" b="1" dirty="0" smtClean="0">
                <a:solidFill>
                  <a:srgbClr val="00B050"/>
                </a:solidFill>
              </a:rPr>
              <a:t>the same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Writing almost the exact same function twice is almost certainly a bad idea.  There are two main reasons for this: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It’s wasteful of your time!!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If you find a better way to perform the underlying implementation, you have to change </a:t>
            </a:r>
            <a:r>
              <a:rPr lang="en-US" b="1" dirty="0" smtClean="0">
                <a:solidFill>
                  <a:srgbClr val="FF0000"/>
                </a:solidFill>
              </a:rPr>
              <a:t>many different </a:t>
            </a:r>
            <a:r>
              <a:rPr lang="en-US" dirty="0" smtClean="0"/>
              <a:t>versions of the same thing; this is prone to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</a:t>
            </a:r>
            <a:br>
              <a:rPr lang="en-US" dirty="0" smtClean="0"/>
            </a:br>
            <a:r>
              <a:rPr lang="en-US" sz="2200" dirty="0" smtClean="0"/>
              <a:t>A first look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min(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EFFECTS: returns the smaller of a and b.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EFFECTS: returns the larger of a and b.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These two functions have precisely the same type signature:</a:t>
            </a:r>
          </a:p>
          <a:p>
            <a:pPr lvl="1"/>
            <a:r>
              <a:rPr lang="en-US" dirty="0" smtClean="0"/>
              <a:t>They both take two integers, and return an integer.</a:t>
            </a:r>
          </a:p>
          <a:p>
            <a:r>
              <a:rPr lang="en-US" dirty="0" smtClean="0"/>
              <a:t>Of course, they do completely different things:</a:t>
            </a:r>
          </a:p>
          <a:p>
            <a:pPr lvl="1"/>
            <a:r>
              <a:rPr lang="en-US" dirty="0" smtClean="0"/>
              <a:t>One returns a min and one returns a max.</a:t>
            </a:r>
            <a:endParaRPr lang="en-US" b="1" dirty="0" smtClean="0"/>
          </a:p>
          <a:p>
            <a:pPr lvl="1"/>
            <a:r>
              <a:rPr lang="en-US" b="1" dirty="0" smtClean="0"/>
              <a:t>However, from a syntactic point of view, you call either of them the same way.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5334000"/>
            <a:ext cx="64008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8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Function Pointers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Basic Format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Declaration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(*foo)(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cs typeface="Courier New" pitchFamily="49" charset="0"/>
              </a:rPr>
              <a:t>Once </a:t>
            </a:r>
            <a:r>
              <a:rPr lang="en-US" dirty="0">
                <a:cs typeface="Courier New" pitchFamily="49" charset="0"/>
              </a:rPr>
              <a:t>defined, we can assign it to a function that has </a:t>
            </a:r>
            <a:r>
              <a:rPr lang="en-US" b="1" dirty="0">
                <a:solidFill>
                  <a:srgbClr val="0000FF"/>
                </a:solidFill>
                <a:cs typeface="Courier New" pitchFamily="49" charset="0"/>
              </a:rPr>
              <a:t>the same type signature</a:t>
            </a:r>
            <a:r>
              <a:rPr lang="en-US" dirty="0">
                <a:cs typeface="Courier New" pitchFamily="49" charset="0"/>
              </a:rPr>
              <a:t/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min(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min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Furthermore, after assigning min to foo, we can just call it as</a:t>
            </a:r>
            <a:br>
              <a:rPr lang="en-US" dirty="0"/>
            </a:br>
            <a:r>
              <a:rPr lang="en-US" dirty="0" smtClean="0"/>
              <a:t>follows: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foo(3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5)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…</a:t>
            </a:r>
            <a:r>
              <a:rPr lang="en-US" dirty="0"/>
              <a:t>and we'll get back 3!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8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to Arrays</a:t>
            </a:r>
            <a:br>
              <a:rPr lang="en-US" dirty="0" smtClean="0"/>
            </a:br>
            <a:r>
              <a:rPr lang="en-US" sz="2200" dirty="0" smtClean="0"/>
              <a:t>Data Types we’ve seen so far…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atom</a:t>
            </a:r>
            <a:r>
              <a:rPr lang="en-US" dirty="0" smtClean="0"/>
              <a:t> types:  types with singleton values.</a:t>
            </a:r>
          </a:p>
          <a:p>
            <a:pPr lvl="1"/>
            <a:r>
              <a:rPr lang="en-US" dirty="0" smtClean="0"/>
              <a:t>For example, something of type “</a:t>
            </a:r>
            <a:r>
              <a:rPr lang="en-US" dirty="0" err="1" smtClean="0"/>
              <a:t>int</a:t>
            </a:r>
            <a:r>
              <a:rPr lang="en-US" dirty="0" smtClean="0"/>
              <a:t>” holds one “integer”.</a:t>
            </a:r>
          </a:p>
          <a:p>
            <a:pPr lvl="1"/>
            <a:r>
              <a:rPr lang="en-US" dirty="0" smtClean="0"/>
              <a:t>Something of type “char” holds one character.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aggregate</a:t>
            </a:r>
            <a:r>
              <a:rPr lang="en-US" dirty="0" smtClean="0"/>
              <a:t> types:  types that hold </a:t>
            </a:r>
            <a:r>
              <a:rPr lang="en-US" b="1" dirty="0" smtClean="0">
                <a:solidFill>
                  <a:srgbClr val="00B050"/>
                </a:solidFill>
              </a:rPr>
              <a:t>sets</a:t>
            </a:r>
            <a:r>
              <a:rPr lang="en-US" dirty="0" smtClean="0"/>
              <a:t> of values where each value is of some type.</a:t>
            </a:r>
          </a:p>
          <a:p>
            <a:pPr lvl="1"/>
            <a:r>
              <a:rPr lang="en-US" dirty="0" smtClean="0"/>
              <a:t>When all values have the same type, we call it a </a:t>
            </a:r>
            <a:r>
              <a:rPr lang="en-US" b="1" dirty="0" smtClean="0">
                <a:solidFill>
                  <a:srgbClr val="C00000"/>
                </a:solidFill>
              </a:rPr>
              <a:t>homogeneous</a:t>
            </a:r>
            <a:r>
              <a:rPr lang="en-US" dirty="0" smtClean="0"/>
              <a:t> aggregate, otherwise it is </a:t>
            </a:r>
            <a:r>
              <a:rPr lang="en-US" b="1" dirty="0" smtClean="0">
                <a:solidFill>
                  <a:srgbClr val="C00000"/>
                </a:solidFill>
              </a:rPr>
              <a:t>heterogeneous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These are sometimes also called </a:t>
            </a:r>
            <a:r>
              <a:rPr lang="en-US" b="1" dirty="0" smtClean="0">
                <a:solidFill>
                  <a:srgbClr val="00B050"/>
                </a:solidFill>
              </a:rPr>
              <a:t>container</a:t>
            </a:r>
            <a:r>
              <a:rPr lang="en-US" dirty="0" smtClean="0"/>
              <a:t> types, because they</a:t>
            </a:r>
            <a:br>
              <a:rPr lang="en-US" dirty="0" smtClean="0"/>
            </a:br>
            <a:r>
              <a:rPr lang="en-US" dirty="0" smtClean="0"/>
              <a:t>contain other types.</a:t>
            </a:r>
          </a:p>
          <a:p>
            <a:pPr lvl="1"/>
            <a:r>
              <a:rPr lang="en-US" dirty="0" smtClean="0"/>
              <a:t>The two we've seen so far, in the context of project 2, are lists and trees: each holds a collection of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4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The C++ array structure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is a fixed-sized, indexed, </a:t>
            </a:r>
            <a:r>
              <a:rPr lang="en-US" b="1" dirty="0" smtClean="0">
                <a:solidFill>
                  <a:srgbClr val="C00000"/>
                </a:solidFill>
              </a:rPr>
              <a:t>homogeneous</a:t>
            </a:r>
            <a:r>
              <a:rPr lang="en-US" dirty="0" smtClean="0"/>
              <a:t> aggregate type (a collection of items, all of the same type.)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declare and define an array of four integers, we would say the following: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array[4];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400" dirty="0" smtClean="0"/>
              <a:t>The </a:t>
            </a:r>
            <a:r>
              <a:rPr lang="en-US" sz="2400" dirty="0"/>
              <a:t>C++ array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array[4] = { 1, 2, 3, 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Accessing </a:t>
            </a:r>
            <a:r>
              <a:rPr lang="en-US" dirty="0"/>
              <a:t>array </a:t>
            </a:r>
            <a:r>
              <a:rPr lang="en-US" dirty="0" smtClean="0"/>
              <a:t>elements using index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Passing </a:t>
            </a:r>
            <a:r>
              <a:rPr lang="en-US" dirty="0"/>
              <a:t>arrays as function </a:t>
            </a:r>
            <a:r>
              <a:rPr lang="en-US" dirty="0" smtClean="0"/>
              <a:t>arguments</a:t>
            </a:r>
          </a:p>
          <a:p>
            <a:pPr lvl="1"/>
            <a:r>
              <a:rPr lang="en-US" dirty="0"/>
              <a:t>Rather than copy the entire array, C++ </a:t>
            </a:r>
            <a:r>
              <a:rPr lang="en-US" dirty="0" smtClean="0"/>
              <a:t>passes</a:t>
            </a:r>
            <a:r>
              <a:rPr lang="en-US" dirty="0"/>
              <a:t> to the calling function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b="1" dirty="0"/>
              <a:t>reference</a:t>
            </a:r>
            <a:r>
              <a:rPr lang="en-US" dirty="0"/>
              <a:t> to the </a:t>
            </a:r>
            <a:r>
              <a:rPr lang="en-US" dirty="0" smtClean="0"/>
              <a:t>array.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A common use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very common use of arrays is as a representation of strings.  </a:t>
            </a:r>
          </a:p>
          <a:p>
            <a:endParaRPr lang="en-US" dirty="0" smtClean="0"/>
          </a:p>
          <a:p>
            <a:r>
              <a:rPr lang="en-US" dirty="0" smtClean="0"/>
              <a:t>A C-style string is an array of zero or more </a:t>
            </a:r>
            <a:r>
              <a:rPr lang="en-US" b="1" dirty="0" smtClean="0">
                <a:solidFill>
                  <a:srgbClr val="00B050"/>
                </a:solidFill>
              </a:rPr>
              <a:t>chars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followed by a “NUL” character – usually written as ‘\0’.  </a:t>
            </a:r>
          </a:p>
          <a:p>
            <a:endParaRPr lang="en-US" dirty="0"/>
          </a:p>
          <a:p>
            <a:r>
              <a:rPr lang="en-US" dirty="0" smtClean="0">
                <a:cs typeface="Courier New" pitchFamily="49" charset="0"/>
              </a:rPr>
              <a:t>Define and initialize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a[] = “foo”;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Declaration: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bar;</a:t>
            </a:r>
          </a:p>
          <a:p>
            <a:r>
              <a:rPr lang="en-US" dirty="0"/>
              <a:t>Assigning address: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bar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foo;</a:t>
            </a:r>
          </a:p>
          <a:p>
            <a:pPr lvl="1"/>
            <a:r>
              <a:rPr lang="en-US" dirty="0"/>
              <a:t>The environment we get when we do this is: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Dereference</a:t>
            </a:r>
            <a:r>
              <a:rPr lang="en-US" dirty="0"/>
              <a:t>: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bar = 2;</a:t>
            </a:r>
          </a:p>
          <a:p>
            <a:r>
              <a:rPr lang="en-US" dirty="0"/>
              <a:t>Pointers as function </a:t>
            </a:r>
            <a:r>
              <a:rPr lang="en-US" dirty="0" smtClean="0"/>
              <a:t>arguments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*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= *x + 1;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72491" y="2743200"/>
            <a:ext cx="4648200" cy="1066800"/>
            <a:chOff x="2057400" y="4953000"/>
            <a:chExt cx="4648200" cy="1066800"/>
          </a:xfrm>
        </p:grpSpPr>
        <p:sp>
          <p:nvSpPr>
            <p:cNvPr id="6" name="Rectangle 5"/>
            <p:cNvSpPr/>
            <p:nvPr/>
          </p:nvSpPr>
          <p:spPr>
            <a:xfrm>
              <a:off x="2057400" y="4953000"/>
              <a:ext cx="46482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95800" y="5029200"/>
              <a:ext cx="1676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5562600"/>
              <a:ext cx="1676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3600" y="5029200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0x804240c0 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95800" y="55626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0x804240c0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95800" y="50292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867400" y="5334000"/>
              <a:ext cx="706582" cy="554182"/>
            </a:xfrm>
            <a:custGeom>
              <a:avLst/>
              <a:gdLst>
                <a:gd name="connsiteX0" fmla="*/ 0 w 706582"/>
                <a:gd name="connsiteY0" fmla="*/ 554182 h 554182"/>
                <a:gd name="connsiteX1" fmla="*/ 651164 w 706582"/>
                <a:gd name="connsiteY1" fmla="*/ 304800 h 554182"/>
                <a:gd name="connsiteX2" fmla="*/ 332509 w 706582"/>
                <a:gd name="connsiteY2" fmla="*/ 0 h 55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6582" h="554182">
                  <a:moveTo>
                    <a:pt x="0" y="554182"/>
                  </a:moveTo>
                  <a:cubicBezTo>
                    <a:pt x="297873" y="475673"/>
                    <a:pt x="595746" y="397164"/>
                    <a:pt x="651164" y="304800"/>
                  </a:cubicBezTo>
                  <a:cubicBezTo>
                    <a:pt x="706582" y="212436"/>
                    <a:pt x="519545" y="106218"/>
                    <a:pt x="332509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3600" y="5562600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0x804240c4  bar: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94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Topics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Linux Commands</a:t>
            </a:r>
          </a:p>
          <a:p>
            <a:r>
              <a:rPr lang="en-US" dirty="0" smtClean="0"/>
              <a:t>Compile Program on Linux, including </a:t>
            </a:r>
            <a:r>
              <a:rPr lang="en-US" dirty="0" err="1" smtClean="0"/>
              <a:t>Makefile</a:t>
            </a:r>
            <a:endParaRPr lang="en-US" dirty="0" smtClean="0"/>
          </a:p>
          <a:p>
            <a:r>
              <a:rPr lang="en-US" dirty="0" smtClean="0"/>
              <a:t>Debugging, including GDB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assert()</a:t>
            </a:r>
          </a:p>
          <a:p>
            <a:r>
              <a:rPr lang="en-US" dirty="0" smtClean="0"/>
              <a:t>C++ Basics</a:t>
            </a:r>
          </a:p>
          <a:p>
            <a:r>
              <a:rPr lang="en-US" dirty="0" smtClean="0"/>
              <a:t>Procedural Abstraction</a:t>
            </a:r>
          </a:p>
          <a:p>
            <a:r>
              <a:rPr lang="en-US" dirty="0" smtClean="0"/>
              <a:t>Specification Comments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Tail-Recursion</a:t>
            </a:r>
          </a:p>
          <a:p>
            <a:r>
              <a:rPr lang="en-US" dirty="0" smtClean="0"/>
              <a:t>Function Pointers</a:t>
            </a:r>
          </a:p>
          <a:p>
            <a:r>
              <a:rPr lang="en-US" dirty="0" smtClean="0"/>
              <a:t>Arrays and Pointers</a:t>
            </a:r>
          </a:p>
          <a:p>
            <a:r>
              <a:rPr lang="en-US" dirty="0" smtClean="0"/>
              <a:t>Array Traversal</a:t>
            </a:r>
          </a:p>
          <a:p>
            <a:r>
              <a:rPr lang="en-US" dirty="0" smtClean="0"/>
              <a:t>Pointers versus References</a:t>
            </a:r>
          </a:p>
          <a:p>
            <a:r>
              <a:rPr lang="en-US" dirty="0" err="1" smtClean="0"/>
              <a:t>Structs</a:t>
            </a:r>
            <a:r>
              <a:rPr lang="en-US" dirty="0" smtClean="0"/>
              <a:t> and </a:t>
            </a:r>
            <a:r>
              <a:rPr lang="en-US" dirty="0" err="1" smtClean="0"/>
              <a:t>Enums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447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versus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Both allow you to pass objects by reference.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You can change the object to which a pointer points using arithmetic/assignment, but you cannot change the object to which a reference refers.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166408"/>
            <a:ext cx="3124200" cy="1938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 = 0;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x;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y;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5108138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What’s the final values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smtClean="0"/>
              <a:t>,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3166408"/>
            <a:ext cx="3124200" cy="1938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 = 0;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*p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*p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0011" y="5108138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What’s the final values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smtClean="0"/>
              <a:t>,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28938" y="5943600"/>
            <a:ext cx="2304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2, y = 1, r = 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5943600"/>
            <a:ext cx="2481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0, y = 2, *p =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84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were to look at the </a:t>
            </a:r>
            <a:r>
              <a:rPr lang="en-US" b="1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 of the variable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/>
              <a:t> (not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array[0]</a:t>
            </a:r>
            <a:r>
              <a:rPr lang="en-US" dirty="0" smtClean="0"/>
              <a:t>) you'd find that it was exactly the same as the </a:t>
            </a:r>
            <a:r>
              <a:rPr lang="en-US" b="1" dirty="0" smtClean="0">
                <a:solidFill>
                  <a:srgbClr val="C00000"/>
                </a:solidFill>
              </a:rPr>
              <a:t>address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array[0]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other words,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(array==&amp;array[0])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True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505200" y="4648200"/>
            <a:ext cx="21336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53000" y="5181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53000" y="5943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53000" y="5562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53000" y="4800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81400" y="48006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" name="Straight Arrow Connector 32"/>
          <p:cNvCxnSpPr>
            <a:stCxn id="32" idx="3"/>
            <a:endCxn id="31" idx="1"/>
          </p:cNvCxnSpPr>
          <p:nvPr/>
        </p:nvCxnSpPr>
        <p:spPr>
          <a:xfrm>
            <a:off x="4593215" y="4985266"/>
            <a:ext cx="359785" cy="5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Pointers and Arrays</a:t>
            </a:r>
            <a:br>
              <a:rPr lang="en-US" dirty="0" smtClean="0"/>
            </a:br>
            <a:r>
              <a:rPr lang="en-US" sz="2200" dirty="0" smtClean="0"/>
              <a:t>The details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compiler also does the appropriate “pointer arithmetic” if you use other elements of array.  So: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array[3];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is equivalent to: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array + 3;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simply: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*(array+3);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Pointers and Arrays</a:t>
            </a:r>
            <a:br>
              <a:rPr lang="en-US" dirty="0" smtClean="0"/>
            </a:br>
            <a:r>
              <a:rPr lang="en-US" sz="2200" dirty="0" smtClean="0"/>
              <a:t>The details</a:t>
            </a:r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5638800" y="2438400"/>
            <a:ext cx="2133600" cy="1828800"/>
            <a:chOff x="5638800" y="2438400"/>
            <a:chExt cx="2133600" cy="1828800"/>
          </a:xfrm>
        </p:grpSpPr>
        <p:sp>
          <p:nvSpPr>
            <p:cNvPr id="27" name="Rectangle 26"/>
            <p:cNvSpPr/>
            <p:nvPr/>
          </p:nvSpPr>
          <p:spPr>
            <a:xfrm>
              <a:off x="5638800" y="2438400"/>
              <a:ext cx="2133600" cy="182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86600" y="29718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37338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86600" y="33528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25908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15000" y="25908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31" idx="1"/>
            </p:cNvCxnSpPr>
            <p:nvPr/>
          </p:nvCxnSpPr>
          <p:spPr>
            <a:xfrm>
              <a:off x="6726815" y="2775466"/>
              <a:ext cx="359785" cy="5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3200" y="37338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x: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572000" y="4572000"/>
            <a:ext cx="42672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This ability to perform pointer arithmetic on arrays turns out to be very very useful, and gives us another mechanism to work with arrays.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 Arithmetic</a:t>
            </a:r>
            <a:br>
              <a:rPr lang="en-US" dirty="0" smtClean="0"/>
            </a:br>
            <a:r>
              <a:rPr lang="en-US" sz="2200" dirty="0" smtClean="0"/>
              <a:t>Enabling Array Traversal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Rewrite the body using only pointers and pointer arithmetic: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676400"/>
            <a:ext cx="6400800" cy="147732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(char *s)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s is a NUL-terminated C-string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the length of s, not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counting the NUL.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... }</a:t>
            </a:r>
            <a:endParaRPr 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90800" y="3962400"/>
            <a:ext cx="3886200" cy="246221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(char *s)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char *p = s;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while (*p)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p++;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return (p - s);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 Arithmetic</a:t>
            </a:r>
            <a:br>
              <a:rPr lang="en-US" dirty="0" smtClean="0"/>
            </a:br>
            <a:r>
              <a:rPr lang="en-US" sz="2200" dirty="0" smtClean="0"/>
              <a:t>Enabling Array Traversal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are several things to note: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 smtClean="0"/>
              <a:t> evaluates to “false”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/>
              <a:t> points to a NUL, true otherwise.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p++</a:t>
            </a:r>
            <a:r>
              <a:rPr lang="en-US" dirty="0" smtClean="0"/>
              <a:t> advances by “one character”.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p-s</a:t>
            </a:r>
            <a:r>
              <a:rPr lang="en-US" dirty="0" smtClean="0"/>
              <a:t> computes the “number of characters” between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, which happens to be the number of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1524000"/>
            <a:ext cx="3886200" cy="246221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(char *s)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char *p = s;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while (*p)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p++;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return (p - s);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3000" y="1371600"/>
            <a:ext cx="10668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const char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REQ: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is a NULL-terminated string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is big enough to hold a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     copy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MOD: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EFF: place a copy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 ... 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The type signature has a new piece to it: the “const” keyword.</a:t>
            </a:r>
          </a:p>
          <a:p>
            <a:r>
              <a:rPr lang="en-US" sz="2800" dirty="0" smtClean="0"/>
              <a:t>Const is a “type qualifier” – something that </a:t>
            </a:r>
            <a:r>
              <a:rPr lang="en-US" sz="2800" dirty="0" smtClean="0">
                <a:solidFill>
                  <a:srgbClr val="0000FF"/>
                </a:solidFill>
              </a:rPr>
              <a:t>modifies a type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It means “you cannot change this value once you have initialized it”.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include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Because once you add it, you CANNOT change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dirty="0" smtClean="0"/>
              <a:t>, even if you do so by mistake.</a:t>
            </a:r>
          </a:p>
          <a:p>
            <a:r>
              <a:rPr lang="en-US" sz="2800" u="sng" dirty="0" smtClean="0"/>
              <a:t>Such a mistake will be caught by the </a:t>
            </a:r>
            <a:r>
              <a:rPr lang="en-US" sz="2800" b="1" u="sng" dirty="0" smtClean="0"/>
              <a:t>compiler</a:t>
            </a:r>
            <a:r>
              <a:rPr lang="en-US" sz="2800" u="sng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Bugs that are detected at compile time are among the easiest bugs to fix – those are the kinds of bugs we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6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you have pointers, there are two things you might</a:t>
            </a:r>
            <a:br>
              <a:rPr lang="en-US" dirty="0" smtClean="0"/>
            </a:br>
            <a:r>
              <a:rPr lang="en-US" dirty="0" smtClean="0"/>
              <a:t>change: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value of the pointer.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value of the object to which the pointer points.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Either (or both) can be made unchangeable: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const T *p;  // "T" (the pointed-to object)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   // cannot be changed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 *const p;  // "p" (the pointer) cannot be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   // changed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const T *const p; // neither can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The usefulness of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const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Pointers-to-const-T are </a:t>
            </a:r>
            <a:r>
              <a:rPr lang="en-US" dirty="0" smtClean="0">
                <a:solidFill>
                  <a:srgbClr val="FF0000"/>
                </a:solidFill>
              </a:rPr>
              <a:t>not the same </a:t>
            </a:r>
            <a:r>
              <a:rPr lang="en-US" dirty="0" smtClean="0">
                <a:solidFill>
                  <a:srgbClr val="0000FF"/>
                </a:solidFill>
              </a:rPr>
              <a:t>type as pointers-to-T.</a:t>
            </a:r>
          </a:p>
          <a:p>
            <a:r>
              <a:rPr lang="en-US" dirty="0" smtClean="0"/>
              <a:t>You can use a pointer-to-T anywhere you expect a pointer-to-const-T, but NOT vice versa.</a:t>
            </a:r>
          </a:p>
          <a:p>
            <a:pPr marL="32004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845" y="2971800"/>
            <a:ext cx="4182555" cy="31393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 = &amp;a;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4020" y="2971800"/>
            <a:ext cx="3768980" cy="31393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nonconst_ptr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 = &amp;a;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nonconst_ptr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4541460"/>
            <a:ext cx="91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7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8978" y="4419600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Traversal</a:t>
            </a:r>
            <a:br>
              <a:rPr lang="en-US" dirty="0" smtClean="0"/>
            </a:br>
            <a:r>
              <a:rPr lang="en-US" sz="2200" dirty="0" smtClean="0"/>
              <a:t>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char *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REQ: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is a NULL-terminated string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  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is big enough to hold a copy of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MOD: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// EFF: place a copy of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while (*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++ = *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= '\0';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*p++</a:t>
            </a:r>
            <a:r>
              <a:rPr lang="en-US" dirty="0"/>
              <a:t> says “dereference the pointer given its current value, and then increment it after you are done</a:t>
            </a:r>
            <a:r>
              <a:rPr lang="en-US" dirty="0" smtClean="0"/>
              <a:t>”.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3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cd; </a:t>
            </a:r>
            <a:r>
              <a:rPr lang="en-US" dirty="0" err="1" smtClean="0">
                <a:solidFill>
                  <a:srgbClr val="0000FF"/>
                </a:solidFill>
              </a:rPr>
              <a:t>ls</a:t>
            </a:r>
            <a:r>
              <a:rPr lang="en-US" dirty="0" smtClean="0">
                <a:solidFill>
                  <a:srgbClr val="0000FF"/>
                </a:solidFill>
              </a:rPr>
              <a:t>; </a:t>
            </a:r>
            <a:r>
              <a:rPr lang="en-US" dirty="0" err="1" smtClean="0">
                <a:solidFill>
                  <a:srgbClr val="0000FF"/>
                </a:solidFill>
              </a:rPr>
              <a:t>mkdir</a:t>
            </a:r>
            <a:r>
              <a:rPr lang="en-US" dirty="0" smtClean="0">
                <a:solidFill>
                  <a:srgbClr val="0000FF"/>
                </a:solidFill>
              </a:rPr>
              <a:t>; </a:t>
            </a:r>
            <a:r>
              <a:rPr lang="en-US" dirty="0" err="1" smtClean="0">
                <a:solidFill>
                  <a:srgbClr val="0000FF"/>
                </a:solidFill>
              </a:rPr>
              <a:t>rmdir</a:t>
            </a:r>
            <a:r>
              <a:rPr lang="en-US" dirty="0" smtClean="0">
                <a:solidFill>
                  <a:srgbClr val="0000FF"/>
                </a:solidFill>
              </a:rPr>
              <a:t>; 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cp</a:t>
            </a:r>
            <a:r>
              <a:rPr lang="en-US" dirty="0" smtClean="0">
                <a:solidFill>
                  <a:srgbClr val="0000FF"/>
                </a:solidFill>
              </a:rPr>
              <a:t>; mv; </a:t>
            </a:r>
            <a:r>
              <a:rPr lang="en-US" dirty="0" err="1" smtClean="0">
                <a:solidFill>
                  <a:srgbClr val="0000FF"/>
                </a:solidFill>
              </a:rPr>
              <a:t>rm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touch; </a:t>
            </a:r>
            <a:r>
              <a:rPr lang="en-US" dirty="0" err="1" smtClean="0">
                <a:solidFill>
                  <a:srgbClr val="0000FF"/>
                </a:solidFill>
              </a:rPr>
              <a:t>nano</a:t>
            </a:r>
            <a:r>
              <a:rPr lang="en-US" dirty="0" smtClean="0">
                <a:solidFill>
                  <a:srgbClr val="0000FF"/>
                </a:solidFill>
              </a:rPr>
              <a:t>; </a:t>
            </a:r>
            <a:r>
              <a:rPr lang="en-US" dirty="0" err="1" smtClean="0">
                <a:solidFill>
                  <a:srgbClr val="0000FF"/>
                </a:solidFill>
              </a:rPr>
              <a:t>gedit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cat; less;</a:t>
            </a:r>
          </a:p>
          <a:p>
            <a:r>
              <a:rPr lang="en-US" dirty="0" smtClean="0"/>
              <a:t>I/O redirection and pipe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&lt;,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00FF"/>
                </a:solidFill>
              </a:rPr>
              <a:t>|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&amp;; “</a:t>
            </a:r>
            <a:r>
              <a:rPr lang="en-US" dirty="0" err="1" smtClean="0">
                <a:solidFill>
                  <a:srgbClr val="0000FF"/>
                </a:solidFill>
              </a:rPr>
              <a:t>ctrl+z</a:t>
            </a:r>
            <a:r>
              <a:rPr lang="en-US" dirty="0" smtClean="0">
                <a:solidFill>
                  <a:srgbClr val="0000FF"/>
                </a:solidFill>
              </a:rPr>
              <a:t>”; </a:t>
            </a:r>
            <a:r>
              <a:rPr lang="en-US" dirty="0" err="1" smtClean="0">
                <a:solidFill>
                  <a:srgbClr val="0000FF"/>
                </a:solidFill>
              </a:rPr>
              <a:t>bg</a:t>
            </a:r>
            <a:r>
              <a:rPr lang="en-US" dirty="0" smtClean="0">
                <a:solidFill>
                  <a:srgbClr val="0000FF"/>
                </a:solidFill>
              </a:rPr>
              <a:t>; jobs; </a:t>
            </a:r>
            <a:r>
              <a:rPr lang="en-US" dirty="0" err="1" smtClean="0">
                <a:solidFill>
                  <a:srgbClr val="0000FF"/>
                </a:solidFill>
              </a:rPr>
              <a:t>ps</a:t>
            </a:r>
            <a:r>
              <a:rPr lang="en-US" dirty="0" smtClean="0">
                <a:solidFill>
                  <a:srgbClr val="0000FF"/>
                </a:solidFill>
              </a:rPr>
              <a:t>; kill;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diff; man; …</a:t>
            </a:r>
          </a:p>
          <a:p>
            <a:r>
              <a:rPr lang="en-US" dirty="0"/>
              <a:t>Command options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-l; </a:t>
            </a:r>
            <a:r>
              <a:rPr lang="en-US" dirty="0" err="1" smtClean="0">
                <a:solidFill>
                  <a:srgbClr val="0000FF"/>
                </a:solidFill>
              </a:rPr>
              <a:t>rm</a:t>
            </a:r>
            <a:r>
              <a:rPr lang="en-US" dirty="0" smtClean="0">
                <a:solidFill>
                  <a:srgbClr val="0000FF"/>
                </a:solidFill>
              </a:rPr>
              <a:t> -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file; </a:t>
            </a:r>
            <a:r>
              <a:rPr lang="en-US" dirty="0" err="1" smtClean="0">
                <a:solidFill>
                  <a:srgbClr val="0000FF"/>
                </a:solidFill>
              </a:rPr>
              <a:t>cp</a:t>
            </a:r>
            <a:r>
              <a:rPr lang="en-US" dirty="0" smtClean="0">
                <a:solidFill>
                  <a:srgbClr val="0000FF"/>
                </a:solidFill>
              </a:rPr>
              <a:t> -r dir1 dir2; …</a:t>
            </a:r>
          </a:p>
          <a:p>
            <a:r>
              <a:rPr lang="en-US" dirty="0" smtClean="0"/>
              <a:t>Wildcard: *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cp</a:t>
            </a:r>
            <a:r>
              <a:rPr lang="en-US" dirty="0" smtClean="0">
                <a:solidFill>
                  <a:srgbClr val="0000FF"/>
                </a:solidFill>
              </a:rPr>
              <a:t> *.h </a:t>
            </a:r>
            <a:r>
              <a:rPr lang="en-US" dirty="0" err="1" smtClean="0">
                <a:solidFill>
                  <a:srgbClr val="0000FF"/>
                </a:solidFill>
              </a:rPr>
              <a:t>dir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Declaring and accessing elements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200400"/>
            <a:ext cx="78486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statement declares the </a:t>
            </a:r>
            <a:r>
              <a:rPr lang="en-US" b="1" dirty="0" smtClean="0">
                <a:solidFill>
                  <a:srgbClr val="C00000"/>
                </a:solidFill>
              </a:rPr>
              <a:t>type</a:t>
            </a:r>
            <a:r>
              <a:rPr lang="en-US" dirty="0" smtClean="0"/>
              <a:t> “</a:t>
            </a:r>
            <a:r>
              <a:rPr lang="en-US" dirty="0" err="1" smtClean="0"/>
              <a:t>struct</a:t>
            </a:r>
            <a:r>
              <a:rPr lang="en-US" dirty="0" smtClean="0"/>
              <a:t> grades”, but does not declare any </a:t>
            </a:r>
            <a:r>
              <a:rPr lang="en-US" b="1" dirty="0" smtClean="0">
                <a:solidFill>
                  <a:srgbClr val="0070C0"/>
                </a:solidFill>
              </a:rPr>
              <a:t>objects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that type.</a:t>
            </a:r>
          </a:p>
          <a:p>
            <a:endParaRPr lang="en-US" dirty="0" smtClean="0"/>
          </a:p>
          <a:p>
            <a:r>
              <a:rPr lang="en-US" dirty="0" smtClean="0"/>
              <a:t>We can define single objects of this type as follows: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LadyGaGa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297179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char name[9];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00" y="1447800"/>
            <a:ext cx="4495800" cy="1676400"/>
            <a:chOff x="4191000" y="1447800"/>
            <a:chExt cx="4495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191000" y="1447800"/>
              <a:ext cx="44958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0" y="16002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name: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532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628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76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77200" y="1600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1000" y="21336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midterm: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1000" y="26670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final: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8800" y="2133600"/>
              <a:ext cx="1219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38800" y="2667000"/>
              <a:ext cx="1219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Declaring and accessing elements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297179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char name[9];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191000" y="1447800"/>
            <a:ext cx="4495800" cy="1676400"/>
            <a:chOff x="4191000" y="1447800"/>
            <a:chExt cx="4495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191000" y="1447800"/>
              <a:ext cx="44958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0" y="16002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name: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532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628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76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77200" y="1600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\0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1000" y="21336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midterm: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1000" y="26670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final: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8800" y="2133600"/>
              <a:ext cx="1219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38800" y="2667000"/>
              <a:ext cx="1219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200400"/>
            <a:ext cx="7848600" cy="3429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statement declares the </a:t>
            </a:r>
            <a:r>
              <a:rPr lang="en-US" b="1" dirty="0" smtClean="0">
                <a:solidFill>
                  <a:srgbClr val="C00000"/>
                </a:solidFill>
              </a:rPr>
              <a:t>type</a:t>
            </a:r>
            <a:r>
              <a:rPr lang="en-US" dirty="0" smtClean="0"/>
              <a:t> “</a:t>
            </a:r>
            <a:r>
              <a:rPr lang="en-US" dirty="0" err="1" smtClean="0"/>
              <a:t>struct</a:t>
            </a:r>
            <a:r>
              <a:rPr lang="en-US" dirty="0" smtClean="0"/>
              <a:t> grades”, but does not declare any </a:t>
            </a:r>
            <a:r>
              <a:rPr lang="en-US" b="1" dirty="0" smtClean="0">
                <a:solidFill>
                  <a:srgbClr val="0070C0"/>
                </a:solidFill>
              </a:rPr>
              <a:t>objects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that type.</a:t>
            </a:r>
          </a:p>
          <a:p>
            <a:endParaRPr lang="en-US" dirty="0" smtClean="0"/>
          </a:p>
          <a:p>
            <a:r>
              <a:rPr lang="en-US" dirty="0" smtClean="0"/>
              <a:t>We can define single objects of this type as follows: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LadyGaGa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We </a:t>
            </a:r>
            <a:r>
              <a:rPr lang="en-US" dirty="0"/>
              <a:t>can also initialize them using the same notation as </a:t>
            </a:r>
            <a:r>
              <a:rPr lang="en-US" dirty="0" smtClean="0"/>
              <a:t>arrays:</a:t>
            </a:r>
            <a:br>
              <a:rPr lang="en-US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Grades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LadyGaGa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{“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LadyGaGa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60, 85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Declaring and accessing elements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200400"/>
            <a:ext cx="78486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Once we have a </a:t>
            </a:r>
            <a:r>
              <a:rPr lang="en-US" dirty="0" err="1" smtClean="0"/>
              <a:t>struct</a:t>
            </a:r>
            <a:r>
              <a:rPr lang="en-US" dirty="0" smtClean="0"/>
              <a:t>, we can </a:t>
            </a:r>
            <a:r>
              <a:rPr lang="en-US" smtClean="0"/>
              <a:t>access its </a:t>
            </a:r>
            <a:r>
              <a:rPr lang="en-US" dirty="0" smtClean="0"/>
              <a:t>individual components using the “dot” operator: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LadyGaGa.midterm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65;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changes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midterm</a:t>
            </a:r>
            <a:r>
              <a:rPr lang="en-US" dirty="0" smtClean="0"/>
              <a:t> element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LadyGaGa</a:t>
            </a:r>
            <a:r>
              <a:rPr lang="en-US" dirty="0" smtClean="0"/>
              <a:t> to 65.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297179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char name[9];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1447800"/>
            <a:ext cx="44958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1000" y="16002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84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32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28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676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724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77200" y="1600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2133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2667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38800" y="2133600"/>
            <a:ext cx="1219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38800" y="26670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Passing as arguments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Structs</a:t>
            </a:r>
            <a:r>
              <a:rPr lang="en-US" dirty="0" smtClean="0"/>
              <a:t> can be passed as arguments.</a:t>
            </a:r>
          </a:p>
          <a:p>
            <a:r>
              <a:rPr lang="en-US" dirty="0" smtClean="0"/>
              <a:t>Unlike arrays, they can be passed by value: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Grades g){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g.midterm+g.final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Copying </a:t>
            </a:r>
            <a:r>
              <a:rPr lang="en-US" dirty="0" err="1"/>
              <a:t>structs</a:t>
            </a:r>
            <a:r>
              <a:rPr lang="en-US" dirty="0"/>
              <a:t> by-value prevents a caller from modifying the structure.  However, it can also be </a:t>
            </a:r>
            <a:r>
              <a:rPr lang="en-US" b="1" dirty="0">
                <a:solidFill>
                  <a:srgbClr val="0070C0"/>
                </a:solidFill>
              </a:rPr>
              <a:t>expensive</a:t>
            </a:r>
            <a:r>
              <a:rPr lang="en-US" dirty="0"/>
              <a:t>, particularly for large structures.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1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Passing as arguments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by “</a:t>
            </a:r>
            <a:r>
              <a:rPr lang="en-US" dirty="0" err="1"/>
              <a:t>const</a:t>
            </a:r>
            <a:r>
              <a:rPr lang="en-US" dirty="0"/>
              <a:t> ref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gr){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gr.midterm+gr.final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 gets us the best of both worlds:</a:t>
            </a:r>
          </a:p>
          <a:p>
            <a:pPr lvl="1"/>
            <a:r>
              <a:rPr lang="en-US" dirty="0" smtClean="0"/>
              <a:t>We don't have the expense of a copy.</a:t>
            </a:r>
          </a:p>
          <a:p>
            <a:pPr lvl="1"/>
            <a:r>
              <a:rPr lang="en-US" dirty="0" smtClean="0"/>
              <a:t>We have the safety guarantee that the function cannot change the caller's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constant global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Example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	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NUM_STUDENTS = 200;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Grades students[NUM_STUDENTS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endParaRPr lang="en-US" dirty="0"/>
          </a:p>
          <a:p>
            <a:r>
              <a:rPr lang="en-US" sz="2800" dirty="0" smtClean="0"/>
              <a:t>Using constant </a:t>
            </a:r>
            <a:r>
              <a:rPr lang="en-US" sz="2800" dirty="0" err="1" smtClean="0"/>
              <a:t>globals</a:t>
            </a:r>
            <a:r>
              <a:rPr lang="en-US" sz="2800" dirty="0" smtClean="0"/>
              <a:t> has two important advantages: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600" dirty="0" smtClean="0"/>
              <a:t>The reader can immediately see what role that constant plays since it has a descriptive name rather than being just a number.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600" dirty="0" smtClean="0"/>
              <a:t>If the number changes (say if someone withdraws) you only need to change it in one place, not everywhere!</a:t>
            </a:r>
          </a:p>
          <a:p>
            <a:r>
              <a:rPr lang="en-US" sz="2800" dirty="0" smtClean="0"/>
              <a:t>The “const” tag means “this integer is a constant: once it is</a:t>
            </a:r>
            <a:br>
              <a:rPr lang="en-US" sz="2800" dirty="0" smtClean="0"/>
            </a:br>
            <a:r>
              <a:rPr lang="en-US" sz="2800" dirty="0" smtClean="0"/>
              <a:t>initialized, never allow its value to change.”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Categorizing Data</a:t>
            </a:r>
            <a:br>
              <a:rPr lang="en-US" dirty="0" smtClean="0"/>
            </a:br>
            <a:r>
              <a:rPr lang="en-US" sz="2200" dirty="0" err="1" smtClean="0"/>
              <a:t>enums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can define an enumeration type as follows: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Suit {CLUBS, DIAMONDS,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HEARTS, SPADES};</a:t>
            </a:r>
          </a:p>
          <a:p>
            <a:r>
              <a:rPr lang="en-US" sz="2800" dirty="0" smtClean="0"/>
              <a:t>To define variables of this type you say: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Suit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suit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/>
              <a:t>You can initialize them as: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Suit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suit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DIAMONDS;</a:t>
            </a:r>
          </a:p>
          <a:p>
            <a:r>
              <a:rPr lang="en-US" sz="2800" dirty="0" smtClean="0"/>
              <a:t>Once you have such an </a:t>
            </a:r>
            <a:r>
              <a:rPr lang="en-US" sz="2800" dirty="0" err="1" smtClean="0"/>
              <a:t>enum</a:t>
            </a:r>
            <a:r>
              <a:rPr lang="en-US" sz="2800" dirty="0" smtClean="0"/>
              <a:t> type defined, you can use it as an argument, just like anything else.</a:t>
            </a:r>
          </a:p>
          <a:p>
            <a:r>
              <a:rPr lang="en-US" sz="2800" dirty="0" err="1" smtClean="0"/>
              <a:t>Enums</a:t>
            </a:r>
            <a:r>
              <a:rPr lang="en-US" sz="2800" dirty="0" smtClean="0"/>
              <a:t> are passed by-value, and can be assigned.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400" y="5943600"/>
            <a:ext cx="5334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Data</a:t>
            </a:r>
            <a:br>
              <a:rPr lang="en-US" dirty="0"/>
            </a:br>
            <a:r>
              <a:rPr lang="en-US" sz="2200" dirty="0" err="1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>
              <a:buClr>
                <a:srgbClr val="D34817"/>
              </a:buClr>
            </a:pPr>
            <a:r>
              <a:rPr lang="en-US" dirty="0" smtClean="0"/>
              <a:t>If you write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Suit {CLUBS,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DIAMONDS, 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HEARTS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SPADES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then numerically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CLUBS = 0, DIAMONDS = 1, 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HEARTS = 2, SPADES = 3</a:t>
            </a:r>
          </a:p>
          <a:p>
            <a:pPr>
              <a:buClr>
                <a:srgbClr val="D34817"/>
              </a:buClr>
            </a:pPr>
            <a:endParaRPr lang="en-US" dirty="0" smtClean="0"/>
          </a:p>
          <a:p>
            <a:pPr>
              <a:buClr>
                <a:srgbClr val="D34817"/>
              </a:buClr>
            </a:pPr>
            <a:r>
              <a:rPr lang="en-US" dirty="0" smtClean="0"/>
              <a:t>Using this fact, it will sometimes make life easier</a:t>
            </a:r>
          </a:p>
          <a:p>
            <a:pPr marL="0" indent="0">
              <a:buClr>
                <a:srgbClr val="D34817"/>
              </a:buClr>
              <a:buNone/>
            </a:pPr>
            <a:r>
              <a:rPr lang="en-US" dirty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Suit s = CLUBS;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suitname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 = {“clubs”,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“diamonds”, “hearts”, “spades”};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“suit s is ” &lt;&lt;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suitname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[s];</a:t>
            </a:r>
          </a:p>
        </p:txBody>
      </p:sp>
    </p:spTree>
    <p:extLst>
      <p:ext uri="{BB962C8B-B14F-4D97-AF65-F5344CB8AC3E}">
        <p14:creationId xmlns:p14="http://schemas.microsoft.com/office/powerpoint/2010/main" val="12342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typedef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Specifier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sz="24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/>
              <a:t>, we can give an alias to the existing types: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existing_type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alias_name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grade_t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Then we can define object: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grade_t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foo;</a:t>
            </a:r>
          </a:p>
          <a:p>
            <a:r>
              <a:rPr lang="en-US" dirty="0" smtClean="0"/>
              <a:t>Example: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Then </a:t>
            </a:r>
            <a:r>
              <a:rPr lang="en-US" dirty="0"/>
              <a:t>we can use </a:t>
            </a:r>
            <a:r>
              <a:rPr lang="en-US" dirty="0" err="1"/>
              <a:t>intptr</a:t>
            </a:r>
            <a:r>
              <a:rPr lang="en-US" dirty="0"/>
              <a:t> to define an object of type pointer to </a:t>
            </a:r>
            <a:r>
              <a:rPr lang="en-US" dirty="0" err="1"/>
              <a:t>int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3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typedef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Specifier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We can put </a:t>
            </a:r>
            <a:r>
              <a:rPr lang="en-US" dirty="0" err="1" smtClean="0">
                <a:solidFill>
                  <a:srgbClr val="0000FF"/>
                </a:solidFill>
              </a:rPr>
              <a:t>struct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enum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definition </a:t>
            </a:r>
            <a:r>
              <a:rPr lang="en-US" dirty="0"/>
              <a:t>and </a:t>
            </a:r>
            <a:r>
              <a:rPr lang="en-US" dirty="0" err="1">
                <a:solidFill>
                  <a:srgbClr val="0000FF"/>
                </a:solidFill>
              </a:rPr>
              <a:t>typedef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together:</a:t>
            </a:r>
            <a:br>
              <a:rPr lang="en-US" dirty="0" smtClean="0"/>
            </a:br>
            <a:r>
              <a:rPr lang="en-US" sz="2800" dirty="0" smtClean="0"/>
              <a:t>         </a:t>
            </a:r>
            <a:r>
              <a:rPr lang="en-US" sz="2400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Grades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midterm;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final;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grade_t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Or simply: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sz="2400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midterm;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final;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grade_t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Program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g++ -o program </a:t>
            </a:r>
            <a:r>
              <a:rPr lang="en-US" dirty="0" err="1" smtClean="0">
                <a:solidFill>
                  <a:srgbClr val="0000FF"/>
                </a:solidFill>
              </a:rPr>
              <a:t>source.C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Options: -g -Wall</a:t>
            </a:r>
          </a:p>
          <a:p>
            <a:r>
              <a:rPr lang="en-US" dirty="0" smtClean="0"/>
              <a:t>Run </a:t>
            </a:r>
            <a:r>
              <a:rPr lang="en-US" dirty="0"/>
              <a:t>the program: </a:t>
            </a:r>
            <a:r>
              <a:rPr lang="en-US" dirty="0">
                <a:solidFill>
                  <a:srgbClr val="0000FF"/>
                </a:solidFill>
              </a:rPr>
              <a:t>./</a:t>
            </a:r>
            <a:r>
              <a:rPr lang="en-US" dirty="0" smtClean="0">
                <a:solidFill>
                  <a:srgbClr val="0000FF"/>
                </a:solidFill>
              </a:rPr>
              <a:t>program</a:t>
            </a:r>
          </a:p>
          <a:p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C46-E633-4C58-BECB-C0B00718B015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2262570"/>
            <a:ext cx="601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smtClean="0">
                <a:solidFill>
                  <a:srgbClr val="FF0000"/>
                </a:solidFill>
              </a:rPr>
              <a:t>Good Luck to Everyone!</a:t>
            </a:r>
            <a:endParaRPr lang="en-US" sz="6000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8454" y="3937337"/>
            <a:ext cx="32303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</a:rPr>
              <a:t>Questions?</a:t>
            </a:r>
            <a:endParaRPr lang="en-US" sz="6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3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/>
              <a:t>Makefile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dirty="0">
                <a:solidFill>
                  <a:srgbClr val="00B050"/>
                </a:solidFill>
              </a:rPr>
              <a:t>all: </a:t>
            </a:r>
            <a:r>
              <a:rPr lang="en-US" sz="3100" dirty="0" err="1"/>
              <a:t>multi_source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 err="1">
                <a:solidFill>
                  <a:srgbClr val="00B050"/>
                </a:solidFill>
              </a:rPr>
              <a:t>multi_source</a:t>
            </a:r>
            <a:r>
              <a:rPr lang="en-US" sz="3100" dirty="0">
                <a:solidFill>
                  <a:srgbClr val="00B050"/>
                </a:solidFill>
              </a:rPr>
              <a:t>: </a:t>
            </a:r>
            <a:r>
              <a:rPr lang="en-US" sz="3100" dirty="0" err="1"/>
              <a:t>multi_source.o</a:t>
            </a:r>
            <a:r>
              <a:rPr lang="en-US" sz="3100" dirty="0"/>
              <a:t> </a:t>
            </a:r>
            <a:r>
              <a:rPr lang="en-US" sz="3100" dirty="0" err="1"/>
              <a:t>say_hello.o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>
                <a:solidFill>
                  <a:srgbClr val="FF00FF"/>
                </a:solidFill>
              </a:rPr>
              <a:t>g++ -o </a:t>
            </a:r>
            <a:r>
              <a:rPr lang="en-US" sz="3100" dirty="0" err="1">
                <a:solidFill>
                  <a:srgbClr val="FF00FF"/>
                </a:solidFill>
              </a:rPr>
              <a:t>multi_source</a:t>
            </a:r>
            <a:r>
              <a:rPr lang="en-US" sz="3100" dirty="0">
                <a:solidFill>
                  <a:srgbClr val="FF00FF"/>
                </a:solidFill>
              </a:rPr>
              <a:t> </a:t>
            </a:r>
            <a:r>
              <a:rPr lang="en-US" sz="3100" dirty="0" err="1">
                <a:solidFill>
                  <a:srgbClr val="FF00FF"/>
                </a:solidFill>
              </a:rPr>
              <a:t>multi_source.o</a:t>
            </a:r>
            <a:r>
              <a:rPr lang="en-US" sz="3100" dirty="0">
                <a:solidFill>
                  <a:srgbClr val="FF00FF"/>
                </a:solidFill>
              </a:rPr>
              <a:t> </a:t>
            </a:r>
            <a:r>
              <a:rPr lang="en-US" sz="3100" dirty="0" err="1">
                <a:solidFill>
                  <a:srgbClr val="FF00FF"/>
                </a:solidFill>
              </a:rPr>
              <a:t>say_hello.o</a:t>
            </a:r>
            <a:endParaRPr lang="en-US" sz="3100" dirty="0">
              <a:solidFill>
                <a:srgbClr val="FF00FF"/>
              </a:solidFill>
            </a:endParaRP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 err="1">
                <a:solidFill>
                  <a:srgbClr val="00B050"/>
                </a:solidFill>
              </a:rPr>
              <a:t>multi_source.o</a:t>
            </a:r>
            <a:r>
              <a:rPr lang="en-US" sz="3100" dirty="0">
                <a:solidFill>
                  <a:srgbClr val="00B050"/>
                </a:solidFill>
              </a:rPr>
              <a:t>: </a:t>
            </a:r>
            <a:r>
              <a:rPr lang="en-US" sz="3100" dirty="0" err="1"/>
              <a:t>multi_source.C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>
                <a:solidFill>
                  <a:srgbClr val="FF00FF"/>
                </a:solidFill>
              </a:rPr>
              <a:t>g++ -c </a:t>
            </a:r>
            <a:r>
              <a:rPr lang="en-US" sz="3100" dirty="0" err="1">
                <a:solidFill>
                  <a:srgbClr val="FF00FF"/>
                </a:solidFill>
              </a:rPr>
              <a:t>multi_source.C</a:t>
            </a:r>
            <a:endParaRPr lang="en-US" sz="3100" dirty="0">
              <a:solidFill>
                <a:srgbClr val="FF00FF"/>
              </a:solidFill>
            </a:endParaRP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 err="1">
                <a:solidFill>
                  <a:srgbClr val="00B050"/>
                </a:solidFill>
              </a:rPr>
              <a:t>say_hello.o</a:t>
            </a:r>
            <a:r>
              <a:rPr lang="en-US" sz="3100" dirty="0">
                <a:solidFill>
                  <a:srgbClr val="00B050"/>
                </a:solidFill>
              </a:rPr>
              <a:t>: </a:t>
            </a:r>
            <a:r>
              <a:rPr lang="en-US" sz="3100" dirty="0" err="1"/>
              <a:t>say_hello.C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>
                <a:solidFill>
                  <a:srgbClr val="FF00FF"/>
                </a:solidFill>
              </a:rPr>
              <a:t>g++ -c </a:t>
            </a:r>
            <a:r>
              <a:rPr lang="en-US" sz="3100" dirty="0" err="1">
                <a:solidFill>
                  <a:srgbClr val="FF00FF"/>
                </a:solidFill>
              </a:rPr>
              <a:t>say_hello.C</a:t>
            </a:r>
            <a:endParaRPr lang="en-US" sz="3100" dirty="0">
              <a:solidFill>
                <a:srgbClr val="FF00FF"/>
              </a:solidFill>
            </a:endParaRP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>
                <a:solidFill>
                  <a:srgbClr val="00B050"/>
                </a:solidFill>
              </a:rPr>
              <a:t>clean: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>
                <a:solidFill>
                  <a:srgbClr val="FF00FF"/>
                </a:solidFill>
              </a:rPr>
              <a:t>rm</a:t>
            </a:r>
            <a:r>
              <a:rPr lang="en-US" sz="3100" dirty="0">
                <a:solidFill>
                  <a:srgbClr val="FF00FF"/>
                </a:solidFill>
              </a:rPr>
              <a:t> </a:t>
            </a:r>
            <a:r>
              <a:rPr lang="en-US" sz="3100" dirty="0" err="1">
                <a:solidFill>
                  <a:srgbClr val="FF00FF"/>
                </a:solidFill>
              </a:rPr>
              <a:t>multi_source</a:t>
            </a:r>
            <a:r>
              <a:rPr lang="en-US" sz="3100" dirty="0">
                <a:solidFill>
                  <a:srgbClr val="FF00FF"/>
                </a:solidFill>
              </a:rPr>
              <a:t> *.o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057400"/>
            <a:ext cx="6400800" cy="9906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75398" y="3723073"/>
            <a:ext cx="2743200" cy="9906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Target: Dependency</a:t>
            </a:r>
          </a:p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&lt;Tab&gt; Command</a:t>
            </a:r>
          </a:p>
        </p:txBody>
      </p:sp>
      <p:sp>
        <p:nvSpPr>
          <p:cNvPr id="6" name="Right Arrow 5"/>
          <p:cNvSpPr/>
          <p:nvPr/>
        </p:nvSpPr>
        <p:spPr>
          <a:xfrm rot="16200000">
            <a:off x="6156410" y="4663990"/>
            <a:ext cx="609600" cy="27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78459" y="5257800"/>
            <a:ext cx="250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Don’t forget the Tab!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3249571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 Rule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6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Makefile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Dependencies: A list of files that the target depends on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is </a:t>
            </a:r>
            <a:r>
              <a:rPr lang="en-US" dirty="0" smtClean="0"/>
              <a:t>the command executed? The dependency is more recent than the target</a:t>
            </a:r>
          </a:p>
          <a:p>
            <a:pPr lvl="1"/>
            <a:r>
              <a:rPr lang="en-US" dirty="0" smtClean="0"/>
              <a:t>Update recursively</a:t>
            </a:r>
          </a:p>
          <a:p>
            <a:r>
              <a:rPr lang="en-US" dirty="0" smtClean="0"/>
              <a:t>You should name you document as “</a:t>
            </a:r>
            <a:r>
              <a:rPr lang="en-US" dirty="0" err="1" smtClean="0"/>
              <a:t>Makefile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Type “make” build the default target “all”</a:t>
            </a:r>
          </a:p>
          <a:p>
            <a:r>
              <a:rPr lang="en-US" dirty="0" smtClean="0"/>
              <a:t>Dummy target: “clean”. Type “make clean”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676400"/>
            <a:ext cx="2743200" cy="9906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Target: Dependency</a:t>
            </a:r>
          </a:p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&lt;Tab&gt; Command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1676400"/>
            <a:ext cx="3276600" cy="9906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B050"/>
                </a:solidFill>
              </a:rPr>
              <a:t>say_hello.o</a:t>
            </a:r>
            <a:r>
              <a:rPr lang="en-US" sz="2400" dirty="0">
                <a:solidFill>
                  <a:srgbClr val="00B050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say_hello.C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FF"/>
                </a:solidFill>
              </a:rPr>
              <a:t>g++ -c </a:t>
            </a:r>
            <a:r>
              <a:rPr lang="en-US" sz="2400" dirty="0" err="1">
                <a:solidFill>
                  <a:srgbClr val="FF00FF"/>
                </a:solidFill>
              </a:rPr>
              <a:t>say_hello.C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5791200"/>
            <a:ext cx="2971800" cy="830997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clean: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rgbClr val="FF00FF"/>
                </a:solidFill>
              </a:rPr>
              <a:t>rm</a:t>
            </a:r>
            <a:r>
              <a:rPr lang="en-US" sz="2400" dirty="0" smtClean="0">
                <a:solidFill>
                  <a:srgbClr val="FF00FF"/>
                </a:solidFill>
              </a:rPr>
              <a:t> </a:t>
            </a:r>
            <a:r>
              <a:rPr lang="en-US" sz="2400" dirty="0" err="1">
                <a:solidFill>
                  <a:srgbClr val="FF00FF"/>
                </a:solidFill>
              </a:rPr>
              <a:t>multi_source</a:t>
            </a:r>
            <a:r>
              <a:rPr lang="en-US" sz="2400" dirty="0">
                <a:solidFill>
                  <a:srgbClr val="FF00FF"/>
                </a:solidFill>
              </a:rPr>
              <a:t> *.o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400" y="5181600"/>
            <a:ext cx="2065694" cy="461665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all: </a:t>
            </a:r>
            <a:r>
              <a:rPr lang="en-US" sz="2400" dirty="0" err="1"/>
              <a:t>multi_source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2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/>
              <a:t>Makefile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Macros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CC</a:t>
            </a:r>
            <a:r>
              <a:rPr lang="en-US" sz="1800" dirty="0" smtClean="0"/>
              <a:t> </a:t>
            </a:r>
            <a:r>
              <a:rPr lang="en-US" sz="1800" dirty="0"/>
              <a:t>= g++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MAINSRCS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multi_source.C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OTHSRCS</a:t>
            </a:r>
            <a:r>
              <a:rPr lang="en-US" sz="1800" dirty="0"/>
              <a:t> = </a:t>
            </a:r>
            <a:r>
              <a:rPr lang="en-US" sz="1800" dirty="0" err="1"/>
              <a:t>say_hello.C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CFLAGS</a:t>
            </a:r>
            <a:r>
              <a:rPr lang="en-US" sz="1800" dirty="0"/>
              <a:t> = -g -Wall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SRCS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0000FF"/>
                </a:solidFill>
              </a:rPr>
              <a:t>$(MAINSRCS) $(OTHSRCS)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OBJS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$(SRCS:.C=.o)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TARGETS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$(MAINSRCS:.C=)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%.</a:t>
            </a:r>
            <a:r>
              <a:rPr lang="en-US" sz="1800" dirty="0">
                <a:solidFill>
                  <a:srgbClr val="00B050"/>
                </a:solidFill>
              </a:rPr>
              <a:t>o: %.C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00FF"/>
                </a:solidFill>
              </a:rPr>
              <a:t>$(CC) $(CFLAGS) </a:t>
            </a:r>
            <a:r>
              <a:rPr lang="en-US" sz="1800" dirty="0">
                <a:solidFill>
                  <a:srgbClr val="FF00FF"/>
                </a:solidFill>
              </a:rPr>
              <a:t>-o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$@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FF"/>
                </a:solidFill>
              </a:rPr>
              <a:t>-c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$&lt;</a:t>
            </a:r>
            <a:r>
              <a:rPr lang="en-US" sz="1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all</a:t>
            </a:r>
            <a:r>
              <a:rPr lang="en-US" sz="1800" dirty="0">
                <a:solidFill>
                  <a:srgbClr val="00B050"/>
                </a:solidFill>
              </a:rPr>
              <a:t>: $(TARGETS)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$(TARGETS): $(OBJS)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00FF"/>
                </a:solidFill>
              </a:rPr>
              <a:t>$(CC) $(CFLAGS) </a:t>
            </a:r>
            <a:r>
              <a:rPr lang="en-US" sz="1800" dirty="0">
                <a:solidFill>
                  <a:srgbClr val="FF00FF"/>
                </a:solidFill>
              </a:rPr>
              <a:t>-o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$(TARGETS) $(OBJS)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clean: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FF00FF"/>
                </a:solidFill>
              </a:rPr>
              <a:t>rm</a:t>
            </a:r>
            <a:r>
              <a:rPr lang="en-US" sz="1800" dirty="0">
                <a:solidFill>
                  <a:srgbClr val="FF00FF"/>
                </a:solidFill>
              </a:rPr>
              <a:t> -f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$(OBJS) $(TARGETS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7642" y="2495490"/>
            <a:ext cx="374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(SRCS = </a:t>
            </a:r>
            <a:r>
              <a:rPr lang="en-US" sz="2000" dirty="0" err="1" smtClean="0">
                <a:solidFill>
                  <a:srgbClr val="FF0000"/>
                </a:solidFill>
              </a:rPr>
              <a:t>multi_source.C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say_hello.C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0234" y="2819400"/>
            <a:ext cx="3628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(OBJS = </a:t>
            </a:r>
            <a:r>
              <a:rPr lang="en-US" sz="2000" dirty="0" err="1" smtClean="0">
                <a:solidFill>
                  <a:srgbClr val="FF0000"/>
                </a:solidFill>
              </a:rPr>
              <a:t>multi_source.o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say_hello.o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3161373"/>
            <a:ext cx="2840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(TARGETS = </a:t>
            </a:r>
            <a:r>
              <a:rPr lang="en-US" sz="2000" dirty="0" err="1" smtClean="0">
                <a:solidFill>
                  <a:srgbClr val="FF0000"/>
                </a:solidFill>
              </a:rPr>
              <a:t>multi_source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90600" y="3124200"/>
            <a:ext cx="2133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90600" y="3388391"/>
            <a:ext cx="289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0" y="3505200"/>
            <a:ext cx="2375971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*.o depends on *.C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800600" y="3810000"/>
            <a:ext cx="4245458" cy="120032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Special macro $@: the left side of ‘:’</a:t>
            </a:r>
          </a:p>
          <a:p>
            <a:r>
              <a:rPr lang="en-US" sz="2400" dirty="0" smtClean="0"/>
              <a:t>Special macro $&lt;: the first item on</a:t>
            </a:r>
            <a:br>
              <a:rPr lang="en-US" sz="2400" dirty="0" smtClean="0"/>
            </a:br>
            <a:r>
              <a:rPr lang="en-US" sz="2400" dirty="0" smtClean="0"/>
              <a:t>the right side of ‘:’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990600" y="2829017"/>
            <a:ext cx="3200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90600" y="3962400"/>
            <a:ext cx="8330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05000" y="4267200"/>
            <a:ext cx="27326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8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571</TotalTime>
  <Words>3316</Words>
  <Application>Microsoft Office PowerPoint</Application>
  <PresentationFormat>On-screen Show (4:3)</PresentationFormat>
  <Paragraphs>700</Paragraphs>
  <Slides>60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Equity</vt:lpstr>
      <vt:lpstr>Ve 280 Programming and Introductory Data Structures</vt:lpstr>
      <vt:lpstr>Midterm</vt:lpstr>
      <vt:lpstr>Exam Format</vt:lpstr>
      <vt:lpstr>Midterm Topics</vt:lpstr>
      <vt:lpstr>Linux Commands</vt:lpstr>
      <vt:lpstr>Compile Program on Linux</vt:lpstr>
      <vt:lpstr>Makefile Example</vt:lpstr>
      <vt:lpstr>Makefile Introduction</vt:lpstr>
      <vt:lpstr>Makefile Macros</vt:lpstr>
      <vt:lpstr>Debugging with GDB</vt:lpstr>
      <vt:lpstr>Debugging Using Assert</vt:lpstr>
      <vt:lpstr>Testing</vt:lpstr>
      <vt:lpstr>C++ Basics</vt:lpstr>
      <vt:lpstr>C++ Basics</vt:lpstr>
      <vt:lpstr>Procedural Abstraction</vt:lpstr>
      <vt:lpstr>Procedural Abstraction</vt:lpstr>
      <vt:lpstr>Procedural Abstraction Function Declarations vs. Definitions</vt:lpstr>
      <vt:lpstr>Function Declaration</vt:lpstr>
      <vt:lpstr>Function Definition</vt:lpstr>
      <vt:lpstr>Procedural Abstraction Specifications</vt:lpstr>
      <vt:lpstr>Procedural Abstraction Specification Comments</vt:lpstr>
      <vt:lpstr>Call Stacks How a function call really works</vt:lpstr>
      <vt:lpstr>Call Stacks How a function call really works</vt:lpstr>
      <vt:lpstr>Recursion A convenient place for using stacks</vt:lpstr>
      <vt:lpstr>Recursion Example</vt:lpstr>
      <vt:lpstr>Recursion Writing a function for the general case</vt:lpstr>
      <vt:lpstr>Recursion Another kind of factorial</vt:lpstr>
      <vt:lpstr>Recursion Another kind of factorial</vt:lpstr>
      <vt:lpstr>Tail Recursion A Stack’s Best Friend</vt:lpstr>
      <vt:lpstr>Tail Recursion Compared to “plain” recursion</vt:lpstr>
      <vt:lpstr>(Tail-Recursion == Iteration)  True The tail-recursion to iteration conversion</vt:lpstr>
      <vt:lpstr>Function Pointers Motivation</vt:lpstr>
      <vt:lpstr>Function Pointers A first look</vt:lpstr>
      <vt:lpstr>Function Pointers Basic Format</vt:lpstr>
      <vt:lpstr>On to Arrays Data Types we’ve seen so far…</vt:lpstr>
      <vt:lpstr>Arrays The C++ array structure</vt:lpstr>
      <vt:lpstr>Arrays The C++ array structure</vt:lpstr>
      <vt:lpstr>Arrays A common use</vt:lpstr>
      <vt:lpstr>Pointers</vt:lpstr>
      <vt:lpstr>Pointers versus References</vt:lpstr>
      <vt:lpstr>Pointers and Arrays The details</vt:lpstr>
      <vt:lpstr>Pointers and Arrays The details</vt:lpstr>
      <vt:lpstr>Pointer Arithmetic Enabling Array Traversal</vt:lpstr>
      <vt:lpstr>Pointer Arithmetic Enabling Array Traversal</vt:lpstr>
      <vt:lpstr>Array Traversal Example</vt:lpstr>
      <vt:lpstr>Array Traversal Example</vt:lpstr>
      <vt:lpstr>Array Traversal Example</vt:lpstr>
      <vt:lpstr>Array Traversal The usefulness of const</vt:lpstr>
      <vt:lpstr>Array Traversal  Example</vt:lpstr>
      <vt:lpstr>Using Structs Declaring and accessing elements</vt:lpstr>
      <vt:lpstr>Using Structs Declaring and accessing elements</vt:lpstr>
      <vt:lpstr>Using Structs Declaring and accessing elements</vt:lpstr>
      <vt:lpstr>Using Structs Passing as arguments</vt:lpstr>
      <vt:lpstr>Using Structs Passing as arguments</vt:lpstr>
      <vt:lpstr>Using constant global data</vt:lpstr>
      <vt:lpstr>Categorizing Data enums</vt:lpstr>
      <vt:lpstr>Categorizing Data enums</vt:lpstr>
      <vt:lpstr>typedef Specifier</vt:lpstr>
      <vt:lpstr>typedef Specifier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 280 Programming and Introductory Data Structures</dc:title>
  <dc:creator>CAEN</dc:creator>
  <cp:lastModifiedBy>Weikang</cp:lastModifiedBy>
  <cp:revision>151</cp:revision>
  <dcterms:created xsi:type="dcterms:W3CDTF">2009-05-31T09:34:19Z</dcterms:created>
  <dcterms:modified xsi:type="dcterms:W3CDTF">2012-06-25T09:52:11Z</dcterms:modified>
</cp:coreProperties>
</file>