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6" r:id="rId3"/>
    <p:sldId id="357" r:id="rId4"/>
    <p:sldId id="309" r:id="rId5"/>
    <p:sldId id="310" r:id="rId6"/>
    <p:sldId id="311" r:id="rId7"/>
    <p:sldId id="314" r:id="rId8"/>
    <p:sldId id="315" r:id="rId9"/>
    <p:sldId id="316" r:id="rId10"/>
    <p:sldId id="318" r:id="rId11"/>
    <p:sldId id="319" r:id="rId12"/>
    <p:sldId id="321" r:id="rId13"/>
    <p:sldId id="322" r:id="rId14"/>
    <p:sldId id="323" r:id="rId15"/>
    <p:sldId id="358" r:id="rId16"/>
    <p:sldId id="324" r:id="rId17"/>
    <p:sldId id="353" r:id="rId18"/>
    <p:sldId id="325" r:id="rId19"/>
    <p:sldId id="327" r:id="rId20"/>
    <p:sldId id="3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0" autoAdjust="0"/>
    <p:restoredTop sz="93134" autoAdjust="0"/>
  </p:normalViewPr>
  <p:slideViewPr>
    <p:cSldViewPr>
      <p:cViewPr varScale="1">
        <p:scale>
          <a:sx n="109" d="100"/>
          <a:sy n="109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0A16-7E0C-4D76-8151-9F997214FEF8}" type="datetime1">
              <a:rPr lang="en-US" smtClean="0"/>
              <a:t>6/29/2012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486D-11D5-443C-B208-4A0124193134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9DF0-94AE-47AF-BC40-796FCBEF1B6E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8E6-17CC-45FF-BB84-586C01DCC14E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4CC-679B-42D6-AFF9-55AA2667982A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CA65-0EFE-4293-BC8D-2576182584C1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6F75-B28D-4919-9A79-2FB2F3922547}" type="datetime1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AF7-5D44-4B41-AF28-0F5C79681740}" type="datetime1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5B96-1FA6-413A-B5BC-983D4678D226}" type="datetime1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A71D-26AD-4740-B043-89EE18BFAA73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D8D-465D-429D-8FFE-90C56BE09101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5DEB7A-46AD-46AE-8944-3025A50010D7}" type="datetime1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Passing Arguments to Program and I/O Streams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err="1" smtClean="0"/>
              <a:t>argc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addition to the array of strings itself, we need some way of</a:t>
            </a:r>
            <a:br>
              <a:rPr lang="en-US" dirty="0" smtClean="0"/>
            </a:br>
            <a:r>
              <a:rPr lang="en-US" dirty="0" smtClean="0"/>
              <a:t>knowing </a:t>
            </a:r>
            <a:r>
              <a:rPr lang="en-US" b="1" dirty="0" smtClean="0">
                <a:solidFill>
                  <a:srgbClr val="C00000"/>
                </a:solidFill>
              </a:rPr>
              <a:t>how many </a:t>
            </a:r>
            <a:r>
              <a:rPr lang="en-US" dirty="0" smtClean="0"/>
              <a:t>strings are in the array.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the program is also passed: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The 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/>
              <a:t> is again used by convention and it stands for “argument count”.</a:t>
            </a:r>
          </a:p>
          <a:p>
            <a:r>
              <a:rPr lang="en-US" dirty="0" smtClean="0"/>
              <a:t>A program that accepts arguments has a slightly different type signature for main function than the main function of simple programs:</a:t>
            </a:r>
          </a:p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wanted to write a program that is given a list of integers as it’s arguments, and prints out the sum of that list.</a:t>
            </a:r>
          </a:p>
          <a:p>
            <a:endParaRPr lang="en-US" dirty="0" smtClean="0"/>
          </a:p>
          <a:p>
            <a:r>
              <a:rPr lang="en-US" dirty="0" smtClean="0"/>
              <a:t>Before we can write this program we need a way to convert from C-strings to integers.</a:t>
            </a:r>
          </a:p>
          <a:p>
            <a:r>
              <a:rPr lang="en-US" dirty="0" smtClean="0"/>
              <a:t>It turns out there is a predefined function that is part of the “standard library”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It's specification is (type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/>
              <a:t>” to see the full details):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EFFECTS: parses s as a number and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         returns its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(const char *s);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// EFFECTS: parses s as a number and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//          returns its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</a:t>
            </a:r>
          </a:p>
          <a:p>
            <a:endParaRPr lang="en-US" dirty="0" smtClean="0"/>
          </a:p>
          <a:p>
            <a:r>
              <a:rPr lang="en-US" dirty="0" err="1" smtClean="0"/>
              <a:t>atoi</a:t>
            </a:r>
            <a:r>
              <a:rPr lang="en-US" dirty="0" smtClean="0"/>
              <a:t>() is accessible to us if we include the system file: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problem we are examining becomes: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Finally, we save it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sumIt.cpp</a:t>
            </a:r>
            <a:r>
              <a:rPr lang="en-US" dirty="0" smtClean="0"/>
              <a:t>, compile, and run it: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g++ –o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sumIt.cpp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3 10 11 12 19</a:t>
            </a:r>
          </a:p>
          <a:p>
            <a:r>
              <a:rPr lang="en-US" dirty="0" smtClean="0">
                <a:cs typeface="Courier New" pitchFamily="49" charset="0"/>
              </a:rPr>
              <a:t>It will print “sum is 55”.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2600" y="1447800"/>
            <a:ext cx="551946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18664" y="5543006"/>
            <a:ext cx="4622676" cy="46166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Question: What is </a:t>
            </a:r>
            <a:r>
              <a:rPr lang="en-US" sz="2400" dirty="0" err="1" smtClean="0">
                <a:solidFill>
                  <a:srgbClr val="FFFF00"/>
                </a:solidFill>
              </a:rPr>
              <a:t>argc</a:t>
            </a:r>
            <a:r>
              <a:rPr lang="en-US" sz="2400" dirty="0" smtClean="0">
                <a:solidFill>
                  <a:srgbClr val="FFFF00"/>
                </a:solidFill>
              </a:rPr>
              <a:t>? What is </a:t>
            </a:r>
            <a:r>
              <a:rPr lang="en-US" sz="2400" dirty="0" err="1" smtClean="0">
                <a:solidFill>
                  <a:srgbClr val="FFFF00"/>
                </a:solidFill>
              </a:rPr>
              <a:t>argv</a:t>
            </a:r>
            <a:r>
              <a:rPr lang="en-US" sz="2400" dirty="0" smtClean="0">
                <a:solidFill>
                  <a:srgbClr val="FFFF00"/>
                </a:solidFill>
              </a:rPr>
              <a:t>[0]?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Passing Arguments to a Program</a:t>
            </a:r>
          </a:p>
          <a:p>
            <a:r>
              <a:rPr lang="en-US" dirty="0" smtClean="0"/>
              <a:t>Input and Output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popular model for how input and output is done in computer systems is centered around the notion of a </a:t>
            </a:r>
            <a:r>
              <a:rPr lang="en-US" b="1" dirty="0" smtClean="0">
                <a:solidFill>
                  <a:srgbClr val="C00000"/>
                </a:solidFill>
              </a:rPr>
              <a:t>stream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 stream is just a sequence of data with functions to put data into one end, and take them out of the other.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a;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fileStream.open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(“file.txt”);</a:t>
            </a:r>
          </a:p>
          <a:p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799" y="3810000"/>
            <a:ext cx="2249527" cy="46166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&gt;&gt; is an operator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streams: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keyboard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display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file  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C++, streams are </a:t>
            </a:r>
            <a:r>
              <a:rPr lang="en-US" b="1" dirty="0">
                <a:solidFill>
                  <a:srgbClr val="C00000"/>
                </a:solidFill>
              </a:rPr>
              <a:t>unidirectional</a:t>
            </a:r>
            <a:r>
              <a:rPr lang="en-US" dirty="0"/>
              <a:t>.</a:t>
            </a:r>
          </a:p>
          <a:p>
            <a:r>
              <a:rPr lang="en-US" dirty="0"/>
              <a:t>Data is always passed through the stream in one direction.</a:t>
            </a:r>
          </a:p>
          <a:p>
            <a:r>
              <a:rPr lang="en-US" dirty="0"/>
              <a:t>If you want to read and write data to the same file or device, you have to use two streams.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general, there are two kinds of stream data:  </a:t>
            </a:r>
            <a:r>
              <a:rPr lang="en-US" b="1" dirty="0" smtClean="0">
                <a:solidFill>
                  <a:srgbClr val="C00000"/>
                </a:solidFill>
              </a:rPr>
              <a:t>characters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binary data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Characters are usually used for:</a:t>
            </a:r>
          </a:p>
          <a:p>
            <a:pPr lvl="1"/>
            <a:r>
              <a:rPr lang="en-US" dirty="0" smtClean="0"/>
              <a:t>Communicating between your program and a keyboard or screen.</a:t>
            </a:r>
          </a:p>
          <a:p>
            <a:pPr lvl="1"/>
            <a:r>
              <a:rPr lang="en-US" dirty="0" smtClean="0"/>
              <a:t>Reading and writing files, such as when you are editing a text file.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addition to text, files can contain arbitrary </a:t>
            </a:r>
            <a:r>
              <a:rPr lang="en-US" b="1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It is usually much more </a:t>
            </a:r>
            <a:r>
              <a:rPr lang="en-US" dirty="0" smtClean="0">
                <a:solidFill>
                  <a:srgbClr val="008000"/>
                </a:solidFill>
              </a:rPr>
              <a:t>efficient</a:t>
            </a:r>
            <a:r>
              <a:rPr lang="en-US" dirty="0" smtClean="0"/>
              <a:t> to pass binary representations of things than equivalent character representations.</a:t>
            </a:r>
          </a:p>
          <a:p>
            <a:r>
              <a:rPr lang="en-US" dirty="0" smtClean="0"/>
              <a:t>However, compared to binary data, character streams are easier for humans to understand and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As computers and networks get faster, and storage becomes cheaper, the efficiency argument becomes weaker.  So we'll be talking about </a:t>
            </a:r>
            <a:r>
              <a:rPr lang="en-US" sz="2800" b="1" dirty="0">
                <a:solidFill>
                  <a:srgbClr val="C00000"/>
                </a:solidFill>
              </a:rPr>
              <a:t>character streams </a:t>
            </a:r>
            <a:r>
              <a:rPr lang="en-US" sz="2800" dirty="0"/>
              <a:t>here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Three will be published on Sakai by this Sunday.</a:t>
            </a:r>
          </a:p>
          <a:p>
            <a:r>
              <a:rPr lang="en-US" dirty="0" smtClean="0"/>
              <a:t>More challenging than the previous ones.</a:t>
            </a:r>
          </a:p>
          <a:p>
            <a:r>
              <a:rPr lang="en-US" dirty="0" smtClean="0"/>
              <a:t>However, it will be exciting!</a:t>
            </a:r>
          </a:p>
          <a:p>
            <a:r>
              <a:rPr lang="en-US" dirty="0" smtClean="0"/>
              <a:t>Please start it 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Absolute C</a:t>
            </a:r>
            <a:r>
              <a:rPr lang="en-US" b="1" dirty="0"/>
              <a:t>++ </a:t>
            </a:r>
            <a:r>
              <a:rPr lang="en-US" b="1" dirty="0" smtClean="0"/>
              <a:t>(4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/>
              <a:t>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(2009)</a:t>
            </a:r>
          </a:p>
          <a:p>
            <a:pPr lvl="1"/>
            <a:r>
              <a:rPr lang="en-US" dirty="0" smtClean="0"/>
              <a:t>Page 373 </a:t>
            </a:r>
            <a:r>
              <a:rPr lang="en-US" dirty="0" smtClean="0">
                <a:solidFill>
                  <a:srgbClr val="C00000"/>
                </a:solidFill>
              </a:rPr>
              <a:t>Command-Line Arguments</a:t>
            </a:r>
            <a:endParaRPr lang="en-US" dirty="0">
              <a:solidFill>
                <a:srgbClr val="C00000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Problem </a:t>
            </a:r>
            <a:r>
              <a:rPr lang="en-US" b="1" dirty="0"/>
              <a:t>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6.1 </a:t>
            </a:r>
            <a:r>
              <a:rPr lang="en-US" dirty="0" smtClean="0">
                <a:solidFill>
                  <a:srgbClr val="C00000"/>
                </a:solidFill>
              </a:rPr>
              <a:t>I/O Streams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Passing Arguments to a Program</a:t>
            </a:r>
          </a:p>
          <a:p>
            <a:r>
              <a:rPr lang="en-US" dirty="0" smtClean="0"/>
              <a:t>Input and Output Streams</a:t>
            </a:r>
          </a:p>
        </p:txBody>
      </p:sp>
    </p:spTree>
    <p:extLst>
      <p:ext uri="{BB962C8B-B14F-4D97-AF65-F5344CB8AC3E}">
        <p14:creationId xmlns:p14="http://schemas.microsoft.com/office/powerpoint/2010/main" val="3078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Program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 have considered programs that take no arguments</a:t>
            </a:r>
          </a:p>
          <a:p>
            <a:pPr lvl="1"/>
            <a:r>
              <a:rPr lang="en-US" dirty="0" smtClean="0"/>
              <a:t>You run your program like: </a:t>
            </a:r>
            <a:r>
              <a:rPr lang="en-US" dirty="0" smtClean="0">
                <a:solidFill>
                  <a:srgbClr val="FF0000"/>
                </a:solidFill>
              </a:rPr>
              <a:t>./program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programs can take arguments.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many Linux commands are programs and they take arguments!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diff file1 file2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diff file1 file2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word,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dirty="0" smtClean="0"/>
              <a:t>, is the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of the program to run.</a:t>
            </a:r>
          </a:p>
          <a:p>
            <a:r>
              <a:rPr lang="en-US" dirty="0" smtClean="0"/>
              <a:t>The second and third words are </a:t>
            </a:r>
            <a:r>
              <a:rPr lang="en-US" b="1" dirty="0" smtClean="0">
                <a:solidFill>
                  <a:srgbClr val="0070C0"/>
                </a:solidFill>
              </a:rPr>
              <a:t>arguments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These arguments are passed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dirty="0" smtClean="0"/>
              <a:t> for its consideration, much as arguments are passed to functions.</a:t>
            </a:r>
          </a:p>
          <a:p>
            <a:r>
              <a:rPr lang="en-US" dirty="0" smtClean="0"/>
              <a:t>The operating system collects arguments and passes them to the program it executes.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Unlike functions, programs have no specific </a:t>
            </a:r>
            <a:r>
              <a:rPr lang="en-US" b="1" dirty="0" smtClean="0">
                <a:solidFill>
                  <a:srgbClr val="C00000"/>
                </a:solidFill>
              </a:rPr>
              <a:t>type signature</a:t>
            </a:r>
            <a:r>
              <a:rPr lang="en-US" dirty="0" smtClean="0"/>
              <a:t> for the arguments they expect.</a:t>
            </a:r>
          </a:p>
          <a:p>
            <a:r>
              <a:rPr lang="en-US" dirty="0"/>
              <a:t>I</a:t>
            </a:r>
            <a:r>
              <a:rPr lang="en-US" dirty="0" smtClean="0"/>
              <a:t>t is up to the program to interpret the arguments </a:t>
            </a:r>
            <a:r>
              <a:rPr lang="en-US" b="1" dirty="0" smtClean="0">
                <a:solidFill>
                  <a:srgbClr val="0070C0"/>
                </a:solidFill>
              </a:rPr>
              <a:t>correctly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challenge is that a program cannot know in advance </a:t>
            </a:r>
            <a:r>
              <a:rPr lang="en-US" b="1" dirty="0" smtClean="0">
                <a:solidFill>
                  <a:srgbClr val="C00000"/>
                </a:solidFill>
              </a:rPr>
              <a:t>how many</a:t>
            </a:r>
            <a:r>
              <a:rPr lang="en-US" dirty="0" smtClean="0"/>
              <a:t> arguments it will be passed.  So it has to be written to be </a:t>
            </a:r>
            <a:r>
              <a:rPr lang="en-US" b="1" dirty="0" smtClean="0">
                <a:solidFill>
                  <a:srgbClr val="0070C0"/>
                </a:solidFill>
              </a:rPr>
              <a:t>generic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with respect to number of arguments.</a:t>
            </a:r>
          </a:p>
          <a:p>
            <a:r>
              <a:rPr lang="en-US" dirty="0" smtClean="0"/>
              <a:t>We have already seen one type which enables us to pass an argument of variable size to a function.</a:t>
            </a:r>
          </a:p>
          <a:p>
            <a:pPr lvl="1"/>
            <a:endParaRPr lang="en-US" b="1" u="sng" dirty="0" smtClean="0"/>
          </a:p>
          <a:p>
            <a:pPr lvl="1"/>
            <a:r>
              <a:rPr lang="en-US" b="1" u="sng" dirty="0" smtClean="0"/>
              <a:t>Question</a:t>
            </a:r>
            <a:r>
              <a:rPr lang="en-US" dirty="0" smtClean="0"/>
              <a:t>: 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5638800"/>
            <a:ext cx="2362200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Answer</a:t>
            </a:r>
            <a:r>
              <a:rPr lang="en-US" sz="2400" dirty="0">
                <a:solidFill>
                  <a:schemeClr val="tx1"/>
                </a:solidFill>
              </a:rPr>
              <a:t>:  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the function to sum up the elements of an array.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It took two arguments as input: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array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array’s size (i.e. the number of elements in the array).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Arguments are passed to programs as an array too.</a:t>
            </a:r>
          </a:p>
          <a:p>
            <a:r>
              <a:rPr lang="en-US" dirty="0" smtClean="0"/>
              <a:t>Since each argument is just a sequence of characters, this array is </a:t>
            </a:r>
            <a:r>
              <a:rPr lang="en-US" b="1" dirty="0" smtClean="0">
                <a:solidFill>
                  <a:srgbClr val="C00000"/>
                </a:solidFill>
              </a:rPr>
              <a:t>an array of C-strings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err="1" smtClean="0"/>
              <a:t>argv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Remember, a C-string is itself an array of char, so what we have is </a:t>
            </a:r>
            <a:r>
              <a:rPr lang="en-US" b="1" dirty="0" smtClean="0">
                <a:solidFill>
                  <a:srgbClr val="C00000"/>
                </a:solidFill>
              </a:rPr>
              <a:t>an array of arrays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an array-of-char can itself be thought of as a pointer-to-char, it's common to declare an array-of-C-strings as: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Reading from inside out: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/>
              <a:t> is an array of pointers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/>
              <a:t> is used by convention and it is short for “argument vector” or “argument values”.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err="1"/>
              <a:t>argv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cs typeface="Courier New" pitchFamily="49" charset="0"/>
            </a:endParaRPr>
          </a:p>
          <a:p>
            <a:endParaRPr lang="en-US" b="1" dirty="0" smtClean="0">
              <a:cs typeface="Courier New" pitchFamily="49" charset="0"/>
            </a:endParaRPr>
          </a:p>
          <a:p>
            <a:r>
              <a:rPr lang="en-US" dirty="0" smtClean="0"/>
              <a:t>Pictorially, this would look like the following in memory: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95400" y="3505200"/>
            <a:ext cx="5049157" cy="1680865"/>
            <a:chOff x="1295400" y="3505200"/>
            <a:chExt cx="5049157" cy="1680865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67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9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35052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41148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9212" y="41148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7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8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47244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80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0" y="3962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8000" y="44196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  <a:endCxn id="4" idx="1"/>
            </p:cNvCxnSpPr>
            <p:nvPr/>
          </p:nvCxnSpPr>
          <p:spPr>
            <a:xfrm>
              <a:off x="3417012" y="3736033"/>
              <a:ext cx="46918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3"/>
              <a:endCxn id="14" idx="1"/>
            </p:cNvCxnSpPr>
            <p:nvPr/>
          </p:nvCxnSpPr>
          <p:spPr>
            <a:xfrm>
              <a:off x="3417012" y="4193233"/>
              <a:ext cx="469188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16" idx="1"/>
            </p:cNvCxnSpPr>
            <p:nvPr/>
          </p:nvCxnSpPr>
          <p:spPr>
            <a:xfrm>
              <a:off x="3417012" y="4650433"/>
              <a:ext cx="469188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5" idx="3"/>
              <a:endCxn id="23" idx="1"/>
            </p:cNvCxnSpPr>
            <p:nvPr/>
          </p:nvCxnSpPr>
          <p:spPr>
            <a:xfrm>
              <a:off x="2217447" y="3736033"/>
              <a:ext cx="830553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95400" y="3505200"/>
              <a:ext cx="922047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95400" y="1905000"/>
            <a:ext cx="313419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diff file1 file2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905000"/>
            <a:ext cx="239681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60806" y="5495109"/>
            <a:ext cx="6781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</a:t>
            </a:r>
            <a:r>
              <a:rPr lang="en-US" sz="2400" b="1" dirty="0" err="1" smtClean="0"/>
              <a:t>argv</a:t>
            </a:r>
            <a:r>
              <a:rPr lang="en-US" sz="2400" b="1" dirty="0" smtClean="0"/>
              <a:t>[0]</a:t>
            </a:r>
            <a:r>
              <a:rPr lang="en-US" sz="2400" dirty="0" smtClean="0"/>
              <a:t> is the name of the program being executed.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8540</TotalTime>
  <Words>800</Words>
  <Application>Microsoft Office PowerPoint</Application>
  <PresentationFormat>On-screen Show (4:3)</PresentationFormat>
  <Paragraphs>196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Ve 280 Programming and Introductory Data Structures</vt:lpstr>
      <vt:lpstr>Announcement</vt:lpstr>
      <vt:lpstr>Outline</vt:lpstr>
      <vt:lpstr>Passing Arguments to Program Introduction</vt:lpstr>
      <vt:lpstr>Passing Arguments to Program Introduction</vt:lpstr>
      <vt:lpstr>Passing Arguments to Program Introduction</vt:lpstr>
      <vt:lpstr>Passing Arguments to Program Introduction</vt:lpstr>
      <vt:lpstr>Passing Arguments to Program argv</vt:lpstr>
      <vt:lpstr>Passing Arguments to Program argv</vt:lpstr>
      <vt:lpstr>Passing Arguments to Program argc</vt:lpstr>
      <vt:lpstr>Passing Arguments to Program Example</vt:lpstr>
      <vt:lpstr>Passing Arguments to Program Example</vt:lpstr>
      <vt:lpstr>Passing Arguments to Program Example</vt:lpstr>
      <vt:lpstr>Passing Arguments to Program Example</vt:lpstr>
      <vt:lpstr>Outline</vt:lpstr>
      <vt:lpstr>Input/Output Streams</vt:lpstr>
      <vt:lpstr>Input/Output Streams</vt:lpstr>
      <vt:lpstr>Input/Output Streams</vt:lpstr>
      <vt:lpstr>Input/Output Streams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433</cp:revision>
  <dcterms:created xsi:type="dcterms:W3CDTF">2008-09-02T17:19:50Z</dcterms:created>
  <dcterms:modified xsi:type="dcterms:W3CDTF">2012-06-29T08:16:00Z</dcterms:modified>
</cp:coreProperties>
</file>