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5" r:id="rId1"/>
  </p:sldMasterIdLst>
  <p:notesMasterIdLst>
    <p:notesMasterId r:id="rId38"/>
  </p:notesMasterIdLst>
  <p:sldIdLst>
    <p:sldId id="1337" r:id="rId2"/>
    <p:sldId id="1304" r:id="rId3"/>
    <p:sldId id="1344" r:id="rId4"/>
    <p:sldId id="1401" r:id="rId5"/>
    <p:sldId id="1350" r:id="rId6"/>
    <p:sldId id="1390" r:id="rId7"/>
    <p:sldId id="1382" r:id="rId8"/>
    <p:sldId id="1381" r:id="rId9"/>
    <p:sldId id="1391" r:id="rId10"/>
    <p:sldId id="1392" r:id="rId11"/>
    <p:sldId id="1393" r:id="rId12"/>
    <p:sldId id="1394" r:id="rId13"/>
    <p:sldId id="1376" r:id="rId14"/>
    <p:sldId id="1355" r:id="rId15"/>
    <p:sldId id="1353" r:id="rId16"/>
    <p:sldId id="1357" r:id="rId17"/>
    <p:sldId id="1377" r:id="rId18"/>
    <p:sldId id="1352" r:id="rId19"/>
    <p:sldId id="1399" r:id="rId20"/>
    <p:sldId id="1383" r:id="rId21"/>
    <p:sldId id="1384" r:id="rId22"/>
    <p:sldId id="1385" r:id="rId23"/>
    <p:sldId id="1386" r:id="rId24"/>
    <p:sldId id="1387" r:id="rId25"/>
    <p:sldId id="1378" r:id="rId26"/>
    <p:sldId id="1374" r:id="rId27"/>
    <p:sldId id="1388" r:id="rId28"/>
    <p:sldId id="1389" r:id="rId29"/>
    <p:sldId id="1379" r:id="rId30"/>
    <p:sldId id="1372" r:id="rId31"/>
    <p:sldId id="1395" r:id="rId32"/>
    <p:sldId id="1396" r:id="rId33"/>
    <p:sldId id="1397" r:id="rId34"/>
    <p:sldId id="1398" r:id="rId35"/>
    <p:sldId id="1400" r:id="rId36"/>
    <p:sldId id="1380" r:id="rId37"/>
  </p:sldIdLst>
  <p:sldSz cx="12858750" cy="7232650"/>
  <p:notesSz cx="6858000" cy="9144000"/>
  <p:custDataLst>
    <p:tags r:id="rId3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328" userDrawn="1">
          <p15:clr>
            <a:srgbClr val="A4A3A4"/>
          </p15:clr>
        </p15:guide>
        <p15:guide id="2" pos="3959"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9966"/>
    <a:srgbClr val="92D050"/>
    <a:srgbClr val="108036"/>
    <a:srgbClr val="8CC94C"/>
    <a:srgbClr val="108136"/>
    <a:srgbClr val="568D11"/>
    <a:srgbClr val="FF6907"/>
    <a:srgbClr val="042E60"/>
    <a:srgbClr val="0170C1"/>
    <a:srgbClr val="3484C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1985" autoAdjust="0"/>
    <p:restoredTop sz="93345" autoAdjust="0"/>
  </p:normalViewPr>
  <p:slideViewPr>
    <p:cSldViewPr>
      <p:cViewPr varScale="1">
        <p:scale>
          <a:sx n="67" d="100"/>
          <a:sy n="67" d="100"/>
        </p:scale>
        <p:origin x="-840" y="-96"/>
      </p:cViewPr>
      <p:guideLst>
        <p:guide orient="horz" pos="328"/>
        <p:guide orient="horz" pos="4183"/>
        <p:guide pos="3959"/>
        <p:guide pos="557"/>
        <p:guide pos="7497"/>
        <p:guide pos="6908"/>
      </p:guideLst>
    </p:cSldViewPr>
  </p:slideViewPr>
  <p:outlineViewPr>
    <p:cViewPr>
      <p:scale>
        <a:sx n="100" d="100"/>
        <a:sy n="100" d="100"/>
      </p:scale>
      <p:origin x="0" y="-1164"/>
    </p:cViewPr>
  </p:outlineViewPr>
  <p:notesTextViewPr>
    <p:cViewPr>
      <p:scale>
        <a:sx n="1" d="1"/>
        <a:sy n="1" d="1"/>
      </p:scale>
      <p:origin x="0" y="0"/>
    </p:cViewPr>
  </p:notesTextViewPr>
  <p:sorterViewPr>
    <p:cViewPr>
      <p:scale>
        <a:sx n="90" d="100"/>
        <a:sy n="90"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xmlns=""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xmlns="" val="3817047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headEnd/>
            <a:tailEnd/>
          </a:ln>
        </p:spPr>
      </p:sp>
      <p:sp>
        <p:nvSpPr>
          <p:cNvPr id="819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4004933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headEnd/>
            <a:tailEnd/>
          </a:ln>
        </p:spPr>
      </p:sp>
      <p:sp>
        <p:nvSpPr>
          <p:cNvPr id="819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4004933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headEnd/>
            <a:tailEnd/>
          </a:ln>
        </p:spPr>
      </p:sp>
      <p:sp>
        <p:nvSpPr>
          <p:cNvPr id="819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4004933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xmlns="" val="3772053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AFBD33-0E80-4B03-BDEC-5ABB56D86918}" type="slidenum">
              <a:rPr lang="zh-CN" altLang="en-US" smtClean="0"/>
              <a:pPr/>
              <a:t>14</a:t>
            </a:fld>
            <a:endParaRPr lang="zh-CN" altLang="en-US"/>
          </a:p>
        </p:txBody>
      </p:sp>
    </p:spTree>
    <p:extLst>
      <p:ext uri="{BB962C8B-B14F-4D97-AF65-F5344CB8AC3E}">
        <p14:creationId xmlns:p14="http://schemas.microsoft.com/office/powerpoint/2010/main" xmlns="" val="4199074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headEnd/>
            <a:tailEnd/>
          </a:ln>
        </p:spPr>
      </p:sp>
      <p:sp>
        <p:nvSpPr>
          <p:cNvPr id="819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695401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xmlns="" val="2767650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xmlns="" val="3472374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5ACECF-13A4-49C3-B819-E09F9EC134DA}" type="slidenum">
              <a:rPr lang="zh-CN" altLang="en-US" smtClean="0"/>
              <a:pPr/>
              <a:t>18</a:t>
            </a:fld>
            <a:endParaRPr lang="zh-CN" altLang="en-US"/>
          </a:p>
        </p:txBody>
      </p:sp>
    </p:spTree>
    <p:extLst>
      <p:ext uri="{BB962C8B-B14F-4D97-AF65-F5344CB8AC3E}">
        <p14:creationId xmlns:p14="http://schemas.microsoft.com/office/powerpoint/2010/main" xmlns="" val="703075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5ACECF-13A4-49C3-B819-E09F9EC134DA}" type="slidenum">
              <a:rPr lang="zh-CN" altLang="en-US" smtClean="0"/>
              <a:pPr/>
              <a:t>19</a:t>
            </a:fld>
            <a:endParaRPr lang="zh-CN" altLang="en-US"/>
          </a:p>
        </p:txBody>
      </p:sp>
    </p:spTree>
    <p:extLst>
      <p:ext uri="{BB962C8B-B14F-4D97-AF65-F5344CB8AC3E}">
        <p14:creationId xmlns:p14="http://schemas.microsoft.com/office/powerpoint/2010/main" xmlns="" val="703075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headEnd/>
            <a:tailEnd/>
          </a:ln>
        </p:spPr>
      </p:sp>
      <p:sp>
        <p:nvSpPr>
          <p:cNvPr id="819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845653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5ACECF-13A4-49C3-B819-E09F9EC134DA}" type="slidenum">
              <a:rPr lang="zh-CN" altLang="en-US" smtClean="0"/>
              <a:pPr/>
              <a:t>20</a:t>
            </a:fld>
            <a:endParaRPr lang="zh-CN" altLang="en-US"/>
          </a:p>
        </p:txBody>
      </p:sp>
    </p:spTree>
    <p:extLst>
      <p:ext uri="{BB962C8B-B14F-4D97-AF65-F5344CB8AC3E}">
        <p14:creationId xmlns:p14="http://schemas.microsoft.com/office/powerpoint/2010/main" xmlns="" val="703075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5ACECF-13A4-49C3-B819-E09F9EC134DA}" type="slidenum">
              <a:rPr lang="zh-CN" altLang="en-US" smtClean="0"/>
              <a:pPr/>
              <a:t>21</a:t>
            </a:fld>
            <a:endParaRPr lang="zh-CN" altLang="en-US"/>
          </a:p>
        </p:txBody>
      </p:sp>
    </p:spTree>
    <p:extLst>
      <p:ext uri="{BB962C8B-B14F-4D97-AF65-F5344CB8AC3E}">
        <p14:creationId xmlns:p14="http://schemas.microsoft.com/office/powerpoint/2010/main" xmlns="" val="703075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5ACECF-13A4-49C3-B819-E09F9EC134DA}" type="slidenum">
              <a:rPr lang="zh-CN" altLang="en-US" smtClean="0"/>
              <a:pPr/>
              <a:t>22</a:t>
            </a:fld>
            <a:endParaRPr lang="zh-CN" altLang="en-US"/>
          </a:p>
        </p:txBody>
      </p:sp>
    </p:spTree>
    <p:extLst>
      <p:ext uri="{BB962C8B-B14F-4D97-AF65-F5344CB8AC3E}">
        <p14:creationId xmlns:p14="http://schemas.microsoft.com/office/powerpoint/2010/main" xmlns="" val="703075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5ACECF-13A4-49C3-B819-E09F9EC134DA}" type="slidenum">
              <a:rPr lang="zh-CN" altLang="en-US" smtClean="0"/>
              <a:pPr/>
              <a:t>23</a:t>
            </a:fld>
            <a:endParaRPr lang="zh-CN" altLang="en-US"/>
          </a:p>
        </p:txBody>
      </p:sp>
    </p:spTree>
    <p:extLst>
      <p:ext uri="{BB962C8B-B14F-4D97-AF65-F5344CB8AC3E}">
        <p14:creationId xmlns:p14="http://schemas.microsoft.com/office/powerpoint/2010/main" xmlns="" val="703075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5ACECF-13A4-49C3-B819-E09F9EC134DA}" type="slidenum">
              <a:rPr lang="zh-CN" altLang="en-US" smtClean="0"/>
              <a:pPr/>
              <a:t>24</a:t>
            </a:fld>
            <a:endParaRPr lang="zh-CN" altLang="en-US"/>
          </a:p>
        </p:txBody>
      </p:sp>
    </p:spTree>
    <p:extLst>
      <p:ext uri="{BB962C8B-B14F-4D97-AF65-F5344CB8AC3E}">
        <p14:creationId xmlns:p14="http://schemas.microsoft.com/office/powerpoint/2010/main" xmlns="" val="703075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xmlns="" val="4090994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headEnd/>
            <a:tailEnd/>
          </a:ln>
        </p:spPr>
      </p:sp>
      <p:sp>
        <p:nvSpPr>
          <p:cNvPr id="819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1663185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headEnd/>
            <a:tailEnd/>
          </a:ln>
        </p:spPr>
      </p:sp>
      <p:sp>
        <p:nvSpPr>
          <p:cNvPr id="819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1663185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headEnd/>
            <a:tailEnd/>
          </a:ln>
        </p:spPr>
      </p:sp>
      <p:sp>
        <p:nvSpPr>
          <p:cNvPr id="819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1663185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xmlns="" val="3773113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xmlns="" val="21653469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bwMode="auto">
          <a:noFill/>
          <a:ln>
            <a:solidFill>
              <a:srgbClr val="000000"/>
            </a:solidFill>
            <a:miter lim="800000"/>
            <a:headEnd/>
            <a:tailEnd/>
          </a:ln>
        </p:spPr>
      </p:sp>
      <p:sp>
        <p:nvSpPr>
          <p:cNvPr id="14338"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3238471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bwMode="auto">
          <a:noFill/>
          <a:ln>
            <a:solidFill>
              <a:srgbClr val="000000"/>
            </a:solidFill>
            <a:miter lim="800000"/>
            <a:headEnd/>
            <a:tailEnd/>
          </a:ln>
        </p:spPr>
      </p:sp>
      <p:sp>
        <p:nvSpPr>
          <p:cNvPr id="14338"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32384710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bwMode="auto">
          <a:noFill/>
          <a:ln>
            <a:solidFill>
              <a:srgbClr val="000000"/>
            </a:solidFill>
            <a:miter lim="800000"/>
            <a:headEnd/>
            <a:tailEnd/>
          </a:ln>
        </p:spPr>
      </p:sp>
      <p:sp>
        <p:nvSpPr>
          <p:cNvPr id="14338"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3238471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bwMode="auto">
          <a:noFill/>
          <a:ln>
            <a:solidFill>
              <a:srgbClr val="000000"/>
            </a:solidFill>
            <a:miter lim="800000"/>
            <a:headEnd/>
            <a:tailEnd/>
          </a:ln>
        </p:spPr>
      </p:sp>
      <p:sp>
        <p:nvSpPr>
          <p:cNvPr id="14338"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3238471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TextEdit="1"/>
          </p:cNvSpPr>
          <p:nvPr>
            <p:ph type="sldImg"/>
          </p:nvPr>
        </p:nvSpPr>
        <p:spPr bwMode="auto">
          <a:noFill/>
          <a:ln>
            <a:solidFill>
              <a:srgbClr val="000000"/>
            </a:solidFill>
            <a:miter lim="800000"/>
            <a:headEnd/>
            <a:tailEnd/>
          </a:ln>
        </p:spPr>
      </p:sp>
      <p:sp>
        <p:nvSpPr>
          <p:cNvPr id="14338"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32384710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xmlns="" val="21653469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xmlns="" val="786118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xmlns="" val="2165346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headEnd/>
            <a:tailEnd/>
          </a:ln>
        </p:spPr>
      </p:sp>
      <p:sp>
        <p:nvSpPr>
          <p:cNvPr id="819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4004933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headEnd/>
            <a:tailEnd/>
          </a:ln>
        </p:spPr>
      </p:sp>
      <p:sp>
        <p:nvSpPr>
          <p:cNvPr id="819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4004933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headEnd/>
            <a:tailEnd/>
          </a:ln>
        </p:spPr>
      </p:sp>
      <p:sp>
        <p:nvSpPr>
          <p:cNvPr id="819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4004933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headEnd/>
            <a:tailEnd/>
          </a:ln>
        </p:spPr>
      </p:sp>
      <p:sp>
        <p:nvSpPr>
          <p:cNvPr id="819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4004933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headEnd/>
            <a:tailEnd/>
          </a:ln>
        </p:spPr>
      </p:sp>
      <p:sp>
        <p:nvSpPr>
          <p:cNvPr id="8194"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4004933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354" y="6704023"/>
            <a:ext cx="2892783" cy="384175"/>
          </a:xfrm>
          <a:prstGeom prst="rect">
            <a:avLst/>
          </a:prstGeom>
        </p:spPr>
        <p:txBody>
          <a:bodyPr/>
          <a:lstStyle/>
          <a:p>
            <a:fld id="{3BED4874-415F-4462-8CBD-90FA9588F106}" type="datetimeFigureOut">
              <a:rPr lang="zh-CN" altLang="en-US" smtClean="0"/>
              <a:pPr/>
              <a:t>2018/1/28</a:t>
            </a:fld>
            <a:endParaRPr lang="zh-CN" altLang="en-US"/>
          </a:p>
        </p:txBody>
      </p:sp>
      <p:sp>
        <p:nvSpPr>
          <p:cNvPr id="3" name="页脚占位符 2"/>
          <p:cNvSpPr>
            <a:spLocks noGrp="1"/>
          </p:cNvSpPr>
          <p:nvPr>
            <p:ph type="ftr" sz="quarter" idx="11"/>
          </p:nvPr>
        </p:nvSpPr>
        <p:spPr>
          <a:xfrm>
            <a:off x="4259789" y="6704023"/>
            <a:ext cx="4339173" cy="38417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1627" y="6704023"/>
            <a:ext cx="2892783" cy="384175"/>
          </a:xfrm>
          <a:prstGeom prst="rect">
            <a:avLst/>
          </a:prstGeom>
        </p:spPr>
        <p:txBody>
          <a:bodyPr/>
          <a:lstStyle/>
          <a:p>
            <a:fld id="{8C92ADDF-ABC6-4EEC-846D-A1AE2D410679}" type="slidenum">
              <a:rPr lang="zh-CN" altLang="en-US" smtClean="0"/>
              <a:pPr/>
              <a:t>‹#›</a:t>
            </a:fld>
            <a:endParaRPr lang="zh-CN" altLang="en-US"/>
          </a:p>
        </p:txBody>
      </p:sp>
    </p:spTree>
    <p:extLst>
      <p:ext uri="{BB962C8B-B14F-4D97-AF65-F5344CB8AC3E}">
        <p14:creationId xmlns:p14="http://schemas.microsoft.com/office/powerpoint/2010/main" xmlns="" val="189715397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0721781"/>
      </p:ext>
    </p:extLst>
  </p:cSld>
  <p:clrMap bg1="lt1" tx1="dk1" bg2="lt2" tx2="dk2" accent1="accent1" accent2="accent2" accent3="accent3" accent4="accent4" accent5="accent5" accent6="accent6" hlink="hlink" folHlink="folHlink"/>
  <p:sldLayoutIdLst>
    <p:sldLayoutId id="2147483682" r:id="rId1"/>
  </p:sldLayoutIdLst>
  <p:txStyles>
    <p:titleStyle>
      <a:lvl1pPr algn="l" defTabSz="91447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76" rtl="0" eaLnBrk="1" latinLnBrk="0" hangingPunct="1">
        <a:defRPr sz="1800" kern="1200">
          <a:solidFill>
            <a:schemeClr val="tx1"/>
          </a:solidFill>
          <a:latin typeface="+mn-lt"/>
          <a:ea typeface="+mn-ea"/>
          <a:cs typeface="+mn-cs"/>
        </a:defRPr>
      </a:lvl1pPr>
      <a:lvl2pPr marL="457239" algn="l" defTabSz="914476" rtl="0" eaLnBrk="1" latinLnBrk="0" hangingPunct="1">
        <a:defRPr sz="1800" kern="1200">
          <a:solidFill>
            <a:schemeClr val="tx1"/>
          </a:solidFill>
          <a:latin typeface="+mn-lt"/>
          <a:ea typeface="+mn-ea"/>
          <a:cs typeface="+mn-cs"/>
        </a:defRPr>
      </a:lvl2pPr>
      <a:lvl3pPr marL="914476" algn="l" defTabSz="914476" rtl="0" eaLnBrk="1" latinLnBrk="0" hangingPunct="1">
        <a:defRPr sz="1800" kern="1200">
          <a:solidFill>
            <a:schemeClr val="tx1"/>
          </a:solidFill>
          <a:latin typeface="+mn-lt"/>
          <a:ea typeface="+mn-ea"/>
          <a:cs typeface="+mn-cs"/>
        </a:defRPr>
      </a:lvl3pPr>
      <a:lvl4pPr marL="1371714" algn="l" defTabSz="914476" rtl="0" eaLnBrk="1" latinLnBrk="0" hangingPunct="1">
        <a:defRPr sz="1800" kern="1200">
          <a:solidFill>
            <a:schemeClr val="tx1"/>
          </a:solidFill>
          <a:latin typeface="+mn-lt"/>
          <a:ea typeface="+mn-ea"/>
          <a:cs typeface="+mn-cs"/>
        </a:defRPr>
      </a:lvl4pPr>
      <a:lvl5pPr marL="1828953" algn="l" defTabSz="914476" rtl="0" eaLnBrk="1" latinLnBrk="0" hangingPunct="1">
        <a:defRPr sz="1800" kern="1200">
          <a:solidFill>
            <a:schemeClr val="tx1"/>
          </a:solidFill>
          <a:latin typeface="+mn-lt"/>
          <a:ea typeface="+mn-ea"/>
          <a:cs typeface="+mn-cs"/>
        </a:defRPr>
      </a:lvl5pPr>
      <a:lvl6pPr marL="2286191" algn="l" defTabSz="914476" rtl="0" eaLnBrk="1" latinLnBrk="0" hangingPunct="1">
        <a:defRPr sz="1800" kern="1200">
          <a:solidFill>
            <a:schemeClr val="tx1"/>
          </a:solidFill>
          <a:latin typeface="+mn-lt"/>
          <a:ea typeface="+mn-ea"/>
          <a:cs typeface="+mn-cs"/>
        </a:defRPr>
      </a:lvl6pPr>
      <a:lvl7pPr marL="2743429" algn="l" defTabSz="914476" rtl="0" eaLnBrk="1" latinLnBrk="0" hangingPunct="1">
        <a:defRPr sz="1800" kern="1200">
          <a:solidFill>
            <a:schemeClr val="tx1"/>
          </a:solidFill>
          <a:latin typeface="+mn-lt"/>
          <a:ea typeface="+mn-ea"/>
          <a:cs typeface="+mn-cs"/>
        </a:defRPr>
      </a:lvl7pPr>
      <a:lvl8pPr marL="3200667" algn="l" defTabSz="914476" rtl="0" eaLnBrk="1" latinLnBrk="0" hangingPunct="1">
        <a:defRPr sz="1800" kern="1200">
          <a:solidFill>
            <a:schemeClr val="tx1"/>
          </a:solidFill>
          <a:latin typeface="+mn-lt"/>
          <a:ea typeface="+mn-ea"/>
          <a:cs typeface="+mn-cs"/>
        </a:defRPr>
      </a:lvl8pPr>
      <a:lvl9pPr marL="3657906" algn="l" defTabSz="91447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www.linuxidc.com/"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www.linuxidc.com/topicnews.aspx?tid=5" TargetMode="External"/><Relationship Id="rId13" Type="http://schemas.openxmlformats.org/officeDocument/2006/relationships/hyperlink" Target="http://www.linuxidc.com/topicnews.aspx?tid=3" TargetMode="External"/><Relationship Id="rId3" Type="http://schemas.openxmlformats.org/officeDocument/2006/relationships/hyperlink" Target="http://www.linuxidc.com/" TargetMode="External"/><Relationship Id="rId7" Type="http://schemas.openxmlformats.org/officeDocument/2006/relationships/hyperlink" Target="http://www.linuxidc.com/topicnews.aspx?tid=2" TargetMode="External"/><Relationship Id="rId12" Type="http://schemas.openxmlformats.org/officeDocument/2006/relationships/hyperlink" Target="http://www.linuxidc.com/topicnews.aspx?tid=10"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www.linuxidc.net/" TargetMode="External"/><Relationship Id="rId11" Type="http://schemas.openxmlformats.org/officeDocument/2006/relationships/hyperlink" Target="http://www.linuxidc.com/topicnews.aspx?tid=13" TargetMode="External"/><Relationship Id="rId5" Type="http://schemas.openxmlformats.org/officeDocument/2006/relationships/hyperlink" Target="http://m.linuxidc.com/" TargetMode="External"/><Relationship Id="rId10" Type="http://schemas.openxmlformats.org/officeDocument/2006/relationships/hyperlink" Target="http://www.linuxidc.com/topicnews.aspx?tid=12" TargetMode="External"/><Relationship Id="rId4" Type="http://schemas.openxmlformats.org/officeDocument/2006/relationships/hyperlink" Target="http://linux.linuxidc.com/" TargetMode="External"/><Relationship Id="rId9" Type="http://schemas.openxmlformats.org/officeDocument/2006/relationships/hyperlink" Target="http://www.linuxidc.com/topicnews.aspx?tid=11" TargetMode="External"/><Relationship Id="rId14" Type="http://schemas.openxmlformats.org/officeDocument/2006/relationships/hyperlink" Target="http://www.linuxidc.com/topicnews.aspx?tid=14"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0" y="946270"/>
            <a:ext cx="11328078" cy="5332963"/>
          </a:xfrm>
          <a:custGeom>
            <a:avLst/>
            <a:gdLst>
              <a:gd name="T0" fmla="*/ 0 w 4756"/>
              <a:gd name="T1" fmla="*/ 0 h 2239"/>
              <a:gd name="T2" fmla="*/ 3897 w 4756"/>
              <a:gd name="T3" fmla="*/ 0 h 2239"/>
              <a:gd name="T4" fmla="*/ 4756 w 4756"/>
              <a:gd name="T5" fmla="*/ 1121 h 2239"/>
              <a:gd name="T6" fmla="*/ 3897 w 4756"/>
              <a:gd name="T7" fmla="*/ 2239 h 2239"/>
              <a:gd name="T8" fmla="*/ 0 w 4756"/>
              <a:gd name="T9" fmla="*/ 2239 h 2239"/>
              <a:gd name="T10" fmla="*/ 0 w 4756"/>
              <a:gd name="T11" fmla="*/ 0 h 2239"/>
            </a:gdLst>
            <a:ahLst/>
            <a:cxnLst>
              <a:cxn ang="0">
                <a:pos x="T0" y="T1"/>
              </a:cxn>
              <a:cxn ang="0">
                <a:pos x="T2" y="T3"/>
              </a:cxn>
              <a:cxn ang="0">
                <a:pos x="T4" y="T5"/>
              </a:cxn>
              <a:cxn ang="0">
                <a:pos x="T6" y="T7"/>
              </a:cxn>
              <a:cxn ang="0">
                <a:pos x="T8" y="T9"/>
              </a:cxn>
              <a:cxn ang="0">
                <a:pos x="T10" y="T11"/>
              </a:cxn>
            </a:cxnLst>
            <a:rect l="0" t="0" r="r" b="b"/>
            <a:pathLst>
              <a:path w="4756" h="2239">
                <a:moveTo>
                  <a:pt x="0" y="0"/>
                </a:moveTo>
                <a:lnTo>
                  <a:pt x="3897" y="0"/>
                </a:lnTo>
                <a:lnTo>
                  <a:pt x="4756" y="1121"/>
                </a:lnTo>
                <a:lnTo>
                  <a:pt x="3897" y="2239"/>
                </a:lnTo>
                <a:lnTo>
                  <a:pt x="0" y="2239"/>
                </a:lnTo>
                <a:lnTo>
                  <a:pt x="0" y="0"/>
                </a:lnTo>
                <a:close/>
              </a:path>
            </a:pathLst>
          </a:custGeom>
          <a:solidFill>
            <a:srgbClr val="339966"/>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8" name="Freeform 7"/>
          <p:cNvSpPr>
            <a:spLocks/>
          </p:cNvSpPr>
          <p:nvPr/>
        </p:nvSpPr>
        <p:spPr bwMode="auto">
          <a:xfrm>
            <a:off x="5942716" y="-4087"/>
            <a:ext cx="4620789" cy="7240824"/>
          </a:xfrm>
          <a:custGeom>
            <a:avLst/>
            <a:gdLst>
              <a:gd name="T0" fmla="*/ 0 w 1940"/>
              <a:gd name="T1" fmla="*/ 0 h 3040"/>
              <a:gd name="T2" fmla="*/ 774 w 1940"/>
              <a:gd name="T3" fmla="*/ 0 h 3040"/>
              <a:gd name="T4" fmla="*/ 1938 w 1940"/>
              <a:gd name="T5" fmla="*/ 1537 h 3040"/>
              <a:gd name="T6" fmla="*/ 1940 w 1940"/>
              <a:gd name="T7" fmla="*/ 1537 h 3040"/>
              <a:gd name="T8" fmla="*/ 774 w 1940"/>
              <a:gd name="T9" fmla="*/ 3040 h 3040"/>
              <a:gd name="T10" fmla="*/ 0 w 1940"/>
              <a:gd name="T11" fmla="*/ 3040 h 3040"/>
              <a:gd name="T12" fmla="*/ 1167 w 1940"/>
              <a:gd name="T13" fmla="*/ 1537 h 3040"/>
              <a:gd name="T14" fmla="*/ 0 w 1940"/>
              <a:gd name="T15" fmla="*/ 0 h 30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0" h="3040">
                <a:moveTo>
                  <a:pt x="0" y="0"/>
                </a:moveTo>
                <a:lnTo>
                  <a:pt x="774" y="0"/>
                </a:lnTo>
                <a:lnTo>
                  <a:pt x="1938" y="1537"/>
                </a:lnTo>
                <a:lnTo>
                  <a:pt x="1940" y="1537"/>
                </a:lnTo>
                <a:lnTo>
                  <a:pt x="774" y="3040"/>
                </a:lnTo>
                <a:lnTo>
                  <a:pt x="0" y="3040"/>
                </a:lnTo>
                <a:lnTo>
                  <a:pt x="1167" y="1537"/>
                </a:lnTo>
                <a:lnTo>
                  <a:pt x="0" y="0"/>
                </a:lnTo>
                <a:close/>
              </a:path>
            </a:pathLst>
          </a:custGeom>
          <a:solidFill>
            <a:srgbClr val="92D050"/>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1" name="矩形 259"/>
          <p:cNvSpPr>
            <a:spLocks noChangeArrowheads="1"/>
          </p:cNvSpPr>
          <p:nvPr/>
        </p:nvSpPr>
        <p:spPr bwMode="auto">
          <a:xfrm>
            <a:off x="4247356" y="2909287"/>
            <a:ext cx="3690245" cy="12988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000" b="1" cap="all" spc="300" dirty="0">
                <a:solidFill>
                  <a:schemeClr val="bg1"/>
                </a:solidFill>
                <a:cs typeface="Arial" panose="020B0604020202020204" pitchFamily="34" charset="0"/>
              </a:rPr>
              <a:t>缓存数据库</a:t>
            </a:r>
            <a:endParaRPr lang="en-US" altLang="zh-CN" sz="4000" b="1" cap="all" spc="300" dirty="0">
              <a:solidFill>
                <a:schemeClr val="bg1"/>
              </a:solidFill>
              <a:cs typeface="Arial" panose="020B0604020202020204" pitchFamily="34" charset="0"/>
            </a:endParaRPr>
          </a:p>
          <a:p>
            <a:pPr>
              <a:buNone/>
            </a:pPr>
            <a:r>
              <a:rPr lang="zh-CN" altLang="en-US" b="1" cap="all" spc="300" dirty="0">
                <a:solidFill>
                  <a:schemeClr val="bg1"/>
                </a:solidFill>
                <a:cs typeface="Arial" panose="020B0604020202020204" pitchFamily="34" charset="0"/>
              </a:rPr>
              <a:t>在</a:t>
            </a:r>
            <a:r>
              <a:rPr lang="en-US" altLang="zh-CN" b="1" cap="all" spc="300" dirty="0">
                <a:solidFill>
                  <a:schemeClr val="bg1"/>
                </a:solidFill>
                <a:cs typeface="Arial" panose="020B0604020202020204" pitchFamily="34" charset="0"/>
              </a:rPr>
              <a:t>java</a:t>
            </a:r>
            <a:r>
              <a:rPr lang="zh-CN" altLang="en-US" b="1" cap="all" spc="300" dirty="0">
                <a:solidFill>
                  <a:schemeClr val="bg1"/>
                </a:solidFill>
                <a:cs typeface="Arial" panose="020B0604020202020204" pitchFamily="34" charset="0"/>
              </a:rPr>
              <a:t>中的使用</a:t>
            </a:r>
          </a:p>
        </p:txBody>
      </p:sp>
      <p:cxnSp>
        <p:nvCxnSpPr>
          <p:cNvPr id="13" name="直接连接符 12"/>
          <p:cNvCxnSpPr/>
          <p:nvPr/>
        </p:nvCxnSpPr>
        <p:spPr>
          <a:xfrm>
            <a:off x="838200" y="4466783"/>
            <a:ext cx="681831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259"/>
          <p:cNvSpPr>
            <a:spLocks noChangeArrowheads="1"/>
          </p:cNvSpPr>
          <p:nvPr/>
        </p:nvSpPr>
        <p:spPr bwMode="auto">
          <a:xfrm>
            <a:off x="838200" y="4507423"/>
            <a:ext cx="6818313" cy="477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500" cap="all" dirty="0" err="1">
                <a:solidFill>
                  <a:schemeClr val="bg1"/>
                </a:solidFill>
                <a:latin typeface="Franklin Gothic Book" panose="020B0503020102020204" pitchFamily="34" charset="0"/>
                <a:cs typeface="Arial" panose="020B0604020202020204" pitchFamily="34" charset="0"/>
              </a:rPr>
              <a:t>redis</a:t>
            </a:r>
            <a:r>
              <a:rPr lang="zh-CN" altLang="en-US" sz="2500" cap="all" dirty="0">
                <a:solidFill>
                  <a:schemeClr val="bg1"/>
                </a:solidFill>
                <a:latin typeface="Franklin Gothic Book" panose="020B0503020102020204" pitchFamily="34" charset="0"/>
                <a:cs typeface="Arial" panose="020B0604020202020204" pitchFamily="34" charset="0"/>
              </a:rPr>
              <a:t>基本配置操作、</a:t>
            </a:r>
            <a:r>
              <a:rPr lang="en-US" altLang="zh-CN" sz="2500" cap="all" dirty="0">
                <a:solidFill>
                  <a:schemeClr val="bg1"/>
                </a:solidFill>
                <a:latin typeface="Franklin Gothic Book" panose="020B0503020102020204" pitchFamily="34" charset="0"/>
                <a:cs typeface="Arial" panose="020B0604020202020204" pitchFamily="34" charset="0"/>
              </a:rPr>
              <a:t>Jedis</a:t>
            </a:r>
            <a:r>
              <a:rPr lang="zh-CN" altLang="en-US" sz="2500" cap="all" dirty="0">
                <a:solidFill>
                  <a:schemeClr val="bg1"/>
                </a:solidFill>
                <a:latin typeface="Franklin Gothic Book" panose="020B0503020102020204" pitchFamily="34" charset="0"/>
                <a:cs typeface="Arial" panose="020B0604020202020204" pitchFamily="34" charset="0"/>
              </a:rPr>
              <a:t>基础学习</a:t>
            </a:r>
          </a:p>
        </p:txBody>
      </p:sp>
      <p:sp>
        <p:nvSpPr>
          <p:cNvPr id="19" name="矩形 259"/>
          <p:cNvSpPr>
            <a:spLocks noChangeArrowheads="1"/>
          </p:cNvSpPr>
          <p:nvPr/>
        </p:nvSpPr>
        <p:spPr bwMode="auto">
          <a:xfrm>
            <a:off x="0" y="2450701"/>
            <a:ext cx="4701183" cy="22159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13800" cap="all" spc="300" dirty="0">
                <a:solidFill>
                  <a:schemeClr val="bg1"/>
                </a:solidFill>
                <a:latin typeface="Impact" panose="020B0806030902050204" pitchFamily="34" charset="0"/>
                <a:cs typeface="Arial" panose="020B0604020202020204" pitchFamily="34" charset="0"/>
              </a:rPr>
              <a:t>REDIS</a:t>
            </a:r>
            <a:endParaRPr lang="zh-CN" altLang="en-US" sz="13800" cap="all" spc="300" dirty="0">
              <a:solidFill>
                <a:schemeClr val="bg1"/>
              </a:solidFill>
              <a:latin typeface="Impact" panose="020B0806030902050204" pitchFamily="34" charset="0"/>
              <a:cs typeface="Arial" panose="020B0604020202020204" pitchFamily="34" charset="0"/>
            </a:endParaRPr>
          </a:p>
        </p:txBody>
      </p:sp>
      <p:sp>
        <p:nvSpPr>
          <p:cNvPr id="10" name="矩形 259"/>
          <p:cNvSpPr>
            <a:spLocks noChangeArrowheads="1"/>
          </p:cNvSpPr>
          <p:nvPr/>
        </p:nvSpPr>
        <p:spPr bwMode="auto">
          <a:xfrm>
            <a:off x="4528444" y="5066134"/>
            <a:ext cx="3128068" cy="477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500" cap="all" dirty="0">
                <a:solidFill>
                  <a:schemeClr val="bg1"/>
                </a:solidFill>
                <a:latin typeface="Franklin Gothic Book" panose="020B0503020102020204" pitchFamily="34" charset="0"/>
                <a:cs typeface="Arial" panose="020B0604020202020204" pitchFamily="34" charset="0"/>
              </a:rPr>
              <a:t>分享人：龚斯泽</a:t>
            </a:r>
          </a:p>
        </p:txBody>
      </p:sp>
    </p:spTree>
    <p:extLst>
      <p:ext uri="{BB962C8B-B14F-4D97-AF65-F5344CB8AC3E}">
        <p14:creationId xmlns:p14="http://schemas.microsoft.com/office/powerpoint/2010/main" xmlns="" val="1943191634"/>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9"/>
                                        </p:tgtEl>
                                        <p:attrNameLst>
                                          <p:attrName>ppt_y</p:attrName>
                                        </p:attrNameLst>
                                      </p:cBhvr>
                                      <p:tavLst>
                                        <p:tav tm="0">
                                          <p:val>
                                            <p:strVal val="#ppt_y"/>
                                          </p:val>
                                        </p:tav>
                                        <p:tav tm="100000">
                                          <p:val>
                                            <p:strVal val="#ppt_y"/>
                                          </p:val>
                                        </p:tav>
                                      </p:tavLst>
                                    </p:anim>
                                    <p:anim calcmode="lin" valueType="num">
                                      <p:cBhvr>
                                        <p:cTn id="17"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9"/>
                                        </p:tgtEl>
                                      </p:cBhvr>
                                    </p:animEffect>
                                  </p:childTnLst>
                                </p:cTn>
                              </p:par>
                            </p:childTnLst>
                          </p:cTn>
                        </p:par>
                        <p:par>
                          <p:cTn id="20" fill="hold">
                            <p:stCondLst>
                              <p:cond delay="1700"/>
                            </p:stCondLst>
                            <p:childTnLst>
                              <p:par>
                                <p:cTn id="21" presetID="26" presetClass="emph" presetSubtype="0" fill="hold" grpId="1" nodeType="afterEffect">
                                  <p:stCondLst>
                                    <p:cond delay="0"/>
                                  </p:stCondLst>
                                  <p:iterate type="lt">
                                    <p:tmPct val="0"/>
                                  </p:iterate>
                                  <p:childTnLst>
                                    <p:animEffect transition="out" filter="fade">
                                      <p:cBhvr>
                                        <p:cTn id="22" dur="500" tmFilter="0, 0; .2, .5; .8, .5; 1, 0"/>
                                        <p:tgtEl>
                                          <p:spTgt spid="19"/>
                                        </p:tgtEl>
                                      </p:cBhvr>
                                    </p:animEffect>
                                    <p:animScale>
                                      <p:cBhvr>
                                        <p:cTn id="23" dur="250" autoRev="1" fill="hold"/>
                                        <p:tgtEl>
                                          <p:spTgt spid="19"/>
                                        </p:tgtEl>
                                      </p:cBhvr>
                                      <p:by x="105000" y="105000"/>
                                    </p:animScale>
                                  </p:childTnLst>
                                </p:cTn>
                              </p:par>
                            </p:childTnLst>
                          </p:cTn>
                        </p:par>
                        <p:par>
                          <p:cTn id="24" fill="hold">
                            <p:stCondLst>
                              <p:cond delay="22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1"/>
                                        </p:tgtEl>
                                        <p:attrNameLst>
                                          <p:attrName>ppt_y</p:attrName>
                                        </p:attrNameLst>
                                      </p:cBhvr>
                                      <p:tavLst>
                                        <p:tav tm="0">
                                          <p:val>
                                            <p:strVal val="#ppt_y"/>
                                          </p:val>
                                        </p:tav>
                                        <p:tav tm="100000">
                                          <p:val>
                                            <p:strVal val="#ppt_y"/>
                                          </p:val>
                                        </p:tav>
                                      </p:tavLst>
                                    </p:anim>
                                    <p:anim calcmode="lin" valueType="num">
                                      <p:cBhvr>
                                        <p:cTn id="2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1"/>
                                        </p:tgtEl>
                                      </p:cBhvr>
                                    </p:animEffect>
                                  </p:childTnLst>
                                </p:cTn>
                              </p:par>
                            </p:childTnLst>
                          </p:cTn>
                        </p:par>
                        <p:par>
                          <p:cTn id="32" fill="hold">
                            <p:stCondLst>
                              <p:cond delay="3350"/>
                            </p:stCondLst>
                            <p:childTnLst>
                              <p:par>
                                <p:cTn id="33" presetID="26" presetClass="emph" presetSubtype="0" fill="hold" grpId="1" nodeType="afterEffect">
                                  <p:stCondLst>
                                    <p:cond delay="0"/>
                                  </p:stCondLst>
                                  <p:iterate type="lt">
                                    <p:tmPct val="0"/>
                                  </p:iterate>
                                  <p:childTnLst>
                                    <p:animEffect transition="out" filter="fade">
                                      <p:cBhvr>
                                        <p:cTn id="34" dur="500" tmFilter="0, 0; .2, .5; .8, .5; 1, 0"/>
                                        <p:tgtEl>
                                          <p:spTgt spid="11"/>
                                        </p:tgtEl>
                                      </p:cBhvr>
                                    </p:animEffect>
                                    <p:animScale>
                                      <p:cBhvr>
                                        <p:cTn id="35" dur="250" autoRev="1" fill="hold"/>
                                        <p:tgtEl>
                                          <p:spTgt spid="11"/>
                                        </p:tgtEl>
                                      </p:cBhvr>
                                      <p:by x="105000" y="105000"/>
                                    </p:animScale>
                                  </p:childTnLst>
                                </p:cTn>
                              </p:par>
                            </p:childTnLst>
                          </p:cTn>
                        </p:par>
                        <p:par>
                          <p:cTn id="36" fill="hold">
                            <p:stCondLst>
                              <p:cond delay="3850"/>
                            </p:stCondLst>
                            <p:childTnLst>
                              <p:par>
                                <p:cTn id="37" presetID="22" presetClass="entr" presetSubtype="8"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par>
                          <p:cTn id="40" fill="hold">
                            <p:stCondLst>
                              <p:cond delay="4350"/>
                            </p:stCondLst>
                            <p:childTnLst>
                              <p:par>
                                <p:cTn id="41" presetID="41" presetClass="entr" presetSubtype="0" fill="hold" grpId="0" nodeType="afterEffect">
                                  <p:stCondLst>
                                    <p:cond delay="0"/>
                                  </p:stCondLst>
                                  <p:iterate type="lt">
                                    <p:tmPct val="10000"/>
                                  </p:iterate>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14"/>
                                        </p:tgtEl>
                                        <p:attrNameLst>
                                          <p:attrName>ppt_y</p:attrName>
                                        </p:attrNameLst>
                                      </p:cBhvr>
                                      <p:tavLst>
                                        <p:tav tm="0">
                                          <p:val>
                                            <p:strVal val="#ppt_y"/>
                                          </p:val>
                                        </p:tav>
                                        <p:tav tm="100000">
                                          <p:val>
                                            <p:strVal val="#ppt_y"/>
                                          </p:val>
                                        </p:tav>
                                      </p:tavLst>
                                    </p:anim>
                                    <p:anim calcmode="lin" valueType="num">
                                      <p:cBhvr>
                                        <p:cTn id="45"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14"/>
                                        </p:tgtEl>
                                      </p:cBhvr>
                                    </p:animEffect>
                                  </p:childTnLst>
                                </p:cTn>
                              </p:par>
                            </p:childTnLst>
                          </p:cTn>
                        </p:par>
                        <p:par>
                          <p:cTn id="48" fill="hold">
                            <p:stCondLst>
                              <p:cond delay="5850"/>
                            </p:stCondLst>
                            <p:childTnLst>
                              <p:par>
                                <p:cTn id="49" presetID="26" presetClass="emph" presetSubtype="0" fill="hold" grpId="1" nodeType="afterEffect">
                                  <p:stCondLst>
                                    <p:cond delay="0"/>
                                  </p:stCondLst>
                                  <p:iterate type="lt">
                                    <p:tmPct val="0"/>
                                  </p:iterate>
                                  <p:childTnLst>
                                    <p:animEffect transition="out" filter="fade">
                                      <p:cBhvr>
                                        <p:cTn id="50" dur="500" tmFilter="0, 0; .2, .5; .8, .5; 1, 0"/>
                                        <p:tgtEl>
                                          <p:spTgt spid="14"/>
                                        </p:tgtEl>
                                      </p:cBhvr>
                                    </p:animEffect>
                                    <p:animScale>
                                      <p:cBhvr>
                                        <p:cTn id="51" dur="250" autoRev="1" fill="hold"/>
                                        <p:tgtEl>
                                          <p:spTgt spid="14"/>
                                        </p:tgtEl>
                                      </p:cBhvr>
                                      <p:by x="105000" y="105000"/>
                                    </p:animScale>
                                  </p:childTnLst>
                                </p:cTn>
                              </p:par>
                            </p:childTnLst>
                          </p:cTn>
                        </p:par>
                        <p:par>
                          <p:cTn id="52" fill="hold">
                            <p:stCondLst>
                              <p:cond delay="6350"/>
                            </p:stCondLst>
                            <p:childTnLst>
                              <p:par>
                                <p:cTn id="53" presetID="41" presetClass="entr" presetSubtype="0" fill="hold" grpId="0" nodeType="afterEffect">
                                  <p:stCondLst>
                                    <p:cond delay="0"/>
                                  </p:stCondLst>
                                  <p:iterate type="lt">
                                    <p:tmPct val="10000"/>
                                  </p:iterate>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10"/>
                                        </p:tgtEl>
                                        <p:attrNameLst>
                                          <p:attrName>ppt_y</p:attrName>
                                        </p:attrNameLst>
                                      </p:cBhvr>
                                      <p:tavLst>
                                        <p:tav tm="0">
                                          <p:val>
                                            <p:strVal val="#ppt_y"/>
                                          </p:val>
                                        </p:tav>
                                        <p:tav tm="100000">
                                          <p:val>
                                            <p:strVal val="#ppt_y"/>
                                          </p:val>
                                        </p:tav>
                                      </p:tavLst>
                                    </p:anim>
                                    <p:anim calcmode="lin" valueType="num">
                                      <p:cBhvr>
                                        <p:cTn id="57"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10"/>
                                        </p:tgtEl>
                                      </p:cBhvr>
                                    </p:animEffect>
                                  </p:childTnLst>
                                </p:cTn>
                              </p:par>
                            </p:childTnLst>
                          </p:cTn>
                        </p:par>
                        <p:par>
                          <p:cTn id="60" fill="hold">
                            <p:stCondLst>
                              <p:cond delay="7150"/>
                            </p:stCondLst>
                            <p:childTnLst>
                              <p:par>
                                <p:cTn id="61" presetID="26" presetClass="emph" presetSubtype="0" fill="hold" grpId="1" nodeType="afterEffect">
                                  <p:stCondLst>
                                    <p:cond delay="0"/>
                                  </p:stCondLst>
                                  <p:iterate type="lt">
                                    <p:tmPct val="0"/>
                                  </p:iterate>
                                  <p:childTnLst>
                                    <p:animEffect transition="out" filter="fade">
                                      <p:cBhvr>
                                        <p:cTn id="62" dur="500" tmFilter="0, 0; .2, .5; .8, .5; 1, 0"/>
                                        <p:tgtEl>
                                          <p:spTgt spid="10"/>
                                        </p:tgtEl>
                                      </p:cBhvr>
                                    </p:animEffect>
                                    <p:animScale>
                                      <p:cBhvr>
                                        <p:cTn id="63"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1" grpId="0"/>
      <p:bldP spid="11" grpId="1"/>
      <p:bldP spid="14" grpId="0"/>
      <p:bldP spid="14" grpId="1"/>
      <p:bldP spid="19" grpId="0"/>
      <p:bldP spid="19" grpId="1"/>
      <p:bldP spid="10" grpId="0"/>
      <p:bldP spid="10"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49" y="235338"/>
            <a:ext cx="12881849" cy="7016362"/>
            <a:chOff x="0" y="222291"/>
            <a:chExt cx="12881849" cy="7016362"/>
          </a:xfrm>
        </p:grpSpPr>
        <p:sp>
          <p:nvSpPr>
            <p:cNvPr id="58" name="任意多边形 57"/>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827688" y="222291"/>
              <a:ext cx="655372"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64" name="TextBox 41"/>
            <p:cNvSpPr txBox="1"/>
            <p:nvPr/>
          </p:nvSpPr>
          <p:spPr>
            <a:xfrm>
              <a:off x="1519658" y="301131"/>
              <a:ext cx="3977661" cy="535531"/>
            </a:xfrm>
            <a:prstGeom prst="rect">
              <a:avLst/>
            </a:prstGeom>
            <a:noFill/>
          </p:spPr>
          <p:txBody>
            <a:bodyPr wrap="square" rtlCol="0">
              <a:spAutoFit/>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REDIS</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安装与使用</a:t>
              </a:r>
              <a:endParaRPr lang="en-US" altLang="zh-CN"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5" name="矩形 64"/>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0" name="Rectangle 8"/>
          <p:cNvSpPr>
            <a:spLocks noChangeArrowheads="1"/>
          </p:cNvSpPr>
          <p:nvPr/>
        </p:nvSpPr>
        <p:spPr bwMode="auto">
          <a:xfrm>
            <a:off x="524719" y="2874327"/>
            <a:ext cx="5912156" cy="3550310"/>
          </a:xfrm>
          <a:prstGeom prst="rect">
            <a:avLst/>
          </a:prstGeom>
          <a:solidFill>
            <a:schemeClr val="bg1">
              <a:lumMod val="75000"/>
              <a:alpha val="41176"/>
            </a:schemeClr>
          </a:solidFill>
          <a:ln>
            <a:noFill/>
          </a:ln>
        </p:spPr>
        <p:txBody>
          <a:bodyPr vert="horz" wrap="square" lIns="96393" tIns="48196" rIns="96393" bIns="48196" numCol="1" anchor="t" anchorCtr="0" compatLnSpc="1">
            <a:prstTxWarp prst="textNoShape">
              <a:avLst/>
            </a:prstTxWarp>
          </a:bodyPr>
          <a:lstStyle/>
          <a:p>
            <a:pPr defTabSz="1285372" fontAlgn="auto">
              <a:spcBef>
                <a:spcPts val="0"/>
              </a:spcBef>
              <a:spcAft>
                <a:spcPts val="0"/>
              </a:spcAft>
              <a:defRPr/>
            </a:pPr>
            <a:endParaRPr lang="zh-CN" altLang="en-US" sz="2530" kern="0">
              <a:solidFill>
                <a:sysClr val="windowText" lastClr="000000"/>
              </a:solidFill>
            </a:endParaRPr>
          </a:p>
        </p:txBody>
      </p:sp>
      <p:sp>
        <p:nvSpPr>
          <p:cNvPr id="31" name="Rectangle 8"/>
          <p:cNvSpPr>
            <a:spLocks noChangeArrowheads="1"/>
          </p:cNvSpPr>
          <p:nvPr/>
        </p:nvSpPr>
        <p:spPr bwMode="auto">
          <a:xfrm>
            <a:off x="524719" y="1245320"/>
            <a:ext cx="5912156" cy="1362893"/>
          </a:xfrm>
          <a:prstGeom prst="rect">
            <a:avLst/>
          </a:prstGeom>
          <a:solidFill>
            <a:schemeClr val="bg1">
              <a:lumMod val="75000"/>
              <a:alpha val="41176"/>
            </a:schemeClr>
          </a:solidFill>
          <a:ln>
            <a:noFill/>
          </a:ln>
        </p:spPr>
        <p:txBody>
          <a:bodyPr vert="horz" wrap="square" lIns="96393" tIns="48196" rIns="96393" bIns="48196" numCol="1" anchor="t" anchorCtr="0" compatLnSpc="1">
            <a:prstTxWarp prst="textNoShape">
              <a:avLst/>
            </a:prstTxWarp>
          </a:bodyPr>
          <a:lstStyle/>
          <a:p>
            <a:pPr defTabSz="1285372" fontAlgn="auto">
              <a:spcBef>
                <a:spcPts val="0"/>
              </a:spcBef>
              <a:spcAft>
                <a:spcPts val="0"/>
              </a:spcAft>
              <a:defRPr/>
            </a:pPr>
            <a:endParaRPr lang="zh-CN" altLang="en-US" sz="2530" kern="0">
              <a:solidFill>
                <a:sysClr val="windowText" lastClr="000000"/>
              </a:solidFill>
            </a:endParaRPr>
          </a:p>
        </p:txBody>
      </p:sp>
      <p:sp>
        <p:nvSpPr>
          <p:cNvPr id="32" name="TextBox 41"/>
          <p:cNvSpPr txBox="1"/>
          <p:nvPr/>
        </p:nvSpPr>
        <p:spPr>
          <a:xfrm>
            <a:off x="751928" y="1768320"/>
            <a:ext cx="5600189" cy="716677"/>
          </a:xfrm>
          <a:prstGeom prst="rect">
            <a:avLst/>
          </a:prstGeom>
          <a:noFill/>
        </p:spPr>
        <p:txBody>
          <a:bodyPr wrap="square" lIns="85667" tIns="42834" rIns="85667" bIns="42834" rtlCol="0">
            <a:spAutoFit/>
          </a:bodyPr>
          <a:lstStyle/>
          <a:p>
            <a:pPr>
              <a:lnSpc>
                <a:spcPct val="130000"/>
              </a:lnSpc>
            </a:pP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1.String</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是</a:t>
            </a: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redis</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最基本的类型，而且</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String</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类型是二进制安全的。</a:t>
            </a: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2.redis</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String</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可以包含任何数据。包括</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jpg</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图片或者序列化对象。</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3.</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String</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最大上限是</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1G</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字节</a:t>
            </a:r>
            <a:endParaRPr lang="en-GB" altLang="zh-CN" sz="1050" dirty="0">
              <a:solidFill>
                <a:srgbClr val="339966"/>
              </a:solidFill>
              <a:latin typeface="微软雅黑" panose="020B0503020204020204" pitchFamily="34" charset="-122"/>
              <a:ea typeface="微软雅黑" panose="020B0503020204020204" pitchFamily="34" charset="-122"/>
              <a:cs typeface="+mn-ea"/>
              <a:sym typeface="+mn-lt"/>
            </a:endParaRPr>
          </a:p>
        </p:txBody>
      </p:sp>
      <p:sp>
        <p:nvSpPr>
          <p:cNvPr id="33" name="TextBox 170"/>
          <p:cNvSpPr txBox="1"/>
          <p:nvPr/>
        </p:nvSpPr>
        <p:spPr>
          <a:xfrm>
            <a:off x="751928" y="1240061"/>
            <a:ext cx="3013151" cy="528259"/>
          </a:xfrm>
          <a:prstGeom prst="rect">
            <a:avLst/>
          </a:prstGeom>
          <a:noFill/>
        </p:spPr>
        <p:txBody>
          <a:bodyPr wrap="square" lIns="96431" tIns="48215" rIns="96431" bIns="48215" rtlCol="0">
            <a:spAutoFit/>
          </a:bodyPr>
          <a:lstStyle/>
          <a:p>
            <a:pPr fontAlgn="auto">
              <a:spcBef>
                <a:spcPts val="0"/>
              </a:spcBef>
              <a:spcAft>
                <a:spcPts val="0"/>
              </a:spcAft>
              <a:defRPr/>
            </a:pPr>
            <a:r>
              <a:rPr lang="en-US" altLang="zh-CN" sz="2800" b="1" dirty="0">
                <a:solidFill>
                  <a:srgbClr val="339966"/>
                </a:solidFill>
                <a:latin typeface="Franklin Gothic Book" panose="020B0503020102020204" pitchFamily="34" charset="0"/>
                <a:ea typeface="Segoe UI Emoji" panose="020B0502040204020203" pitchFamily="34" charset="0"/>
              </a:rPr>
              <a:t>String</a:t>
            </a:r>
            <a:r>
              <a:rPr lang="zh-CN" altLang="en-US" sz="2800" b="1" dirty="0">
                <a:solidFill>
                  <a:srgbClr val="339966"/>
                </a:solidFill>
                <a:latin typeface="Franklin Gothic Book" panose="020B0503020102020204" pitchFamily="34" charset="0"/>
                <a:ea typeface="Segoe UI Emoji" panose="020B0502040204020203" pitchFamily="34" charset="0"/>
              </a:rPr>
              <a:t>说明</a:t>
            </a:r>
            <a:endParaRPr lang="zh-CN" altLang="en-US" sz="2800" b="1" dirty="0">
              <a:solidFill>
                <a:srgbClr val="339966"/>
              </a:solidFill>
              <a:latin typeface="Franklin Gothic Book" panose="020B0503020102020204" pitchFamily="34" charset="0"/>
            </a:endParaRPr>
          </a:p>
        </p:txBody>
      </p:sp>
      <p:sp>
        <p:nvSpPr>
          <p:cNvPr id="36" name="TextBox 41"/>
          <p:cNvSpPr txBox="1"/>
          <p:nvPr/>
        </p:nvSpPr>
        <p:spPr>
          <a:xfrm>
            <a:off x="751928" y="3397327"/>
            <a:ext cx="5600189" cy="2817252"/>
          </a:xfrm>
          <a:prstGeom prst="rect">
            <a:avLst/>
          </a:prstGeom>
          <a:noFill/>
        </p:spPr>
        <p:txBody>
          <a:bodyPr wrap="square" lIns="85667" tIns="42834" rIns="85667" bIns="42834" rtlCol="0">
            <a:spAutoFit/>
          </a:bodyPr>
          <a:lstStyle/>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set</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value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设置</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对应的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String</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类型的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value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表示成功，</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0</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失败</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2.</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setnx </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 value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同上。但是如果</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已经存在，返回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0</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3.</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get</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获取</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对应的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value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值。如果</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不存在返回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nil</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4.</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getset</a:t>
            </a: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 </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 value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设置</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的值，并返回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的旧值。如果</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不存在则返回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nil.</a:t>
            </a: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5.</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mget</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key1 key2…keyN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一次获取多个</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的值。如果对应</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不存在返回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nil</a:t>
            </a: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6.</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mset</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key1 value1…keyN valueN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一次设置多个</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的值</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7.</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msetnx</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key1 value1…keyN valueN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同上，但不会覆盖已经存在的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 </a:t>
            </a: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8.</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incr</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对</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的值做</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操作并返回新的值。注意，如果操作值不是</a:t>
            </a:r>
            <a:r>
              <a:rPr lang="en-US" altLang="zh-CN" sz="1050" dirty="0" err="1">
                <a:solidFill>
                  <a:srgbClr val="339966"/>
                </a:solidFill>
                <a:latin typeface="微软雅黑" panose="020B0503020204020204" pitchFamily="34" charset="-122"/>
                <a:ea typeface="微软雅黑" panose="020B0503020204020204" pitchFamily="34" charset="-122"/>
                <a:cs typeface="+mn-ea"/>
                <a:sym typeface="+mn-lt"/>
              </a:rPr>
              <a:t>int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类型则返回错误</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9.</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decr</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对</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的值做</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操作。</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10.</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incrby</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integer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加指定值，</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不存在时新增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，默认</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value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为</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0</a:t>
            </a: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11.</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decrby</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integer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减指定值</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12.</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append</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value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对指定</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的字符串累加</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13.</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substr</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start end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返回截取过的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字符串值。注意，这里并不修改</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的值</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p:txBody>
      </p:sp>
      <p:sp>
        <p:nvSpPr>
          <p:cNvPr id="37" name="TextBox 170"/>
          <p:cNvSpPr txBox="1"/>
          <p:nvPr/>
        </p:nvSpPr>
        <p:spPr>
          <a:xfrm>
            <a:off x="751928" y="2869068"/>
            <a:ext cx="3517207" cy="528259"/>
          </a:xfrm>
          <a:prstGeom prst="rect">
            <a:avLst/>
          </a:prstGeom>
          <a:noFill/>
        </p:spPr>
        <p:txBody>
          <a:bodyPr wrap="square" lIns="96431" tIns="48215" rIns="96431" bIns="48215" rtlCol="0">
            <a:spAutoFit/>
          </a:bodyPr>
          <a:lstStyle/>
          <a:p>
            <a:pPr fontAlgn="auto">
              <a:spcBef>
                <a:spcPts val="0"/>
              </a:spcBef>
              <a:spcAft>
                <a:spcPts val="0"/>
              </a:spcAft>
              <a:defRPr/>
            </a:pPr>
            <a:r>
              <a:rPr lang="en-US" altLang="zh-CN" sz="2800" b="1" dirty="0">
                <a:solidFill>
                  <a:srgbClr val="339966"/>
                </a:solidFill>
                <a:latin typeface="Franklin Gothic Book" panose="020B0503020102020204" pitchFamily="34" charset="0"/>
                <a:ea typeface="Segoe UI Emoji" panose="020B0502040204020203" pitchFamily="34" charset="0"/>
              </a:rPr>
              <a:t>String</a:t>
            </a:r>
            <a:r>
              <a:rPr lang="zh-CN" altLang="en-US" sz="2800" b="1" dirty="0">
                <a:solidFill>
                  <a:srgbClr val="339966"/>
                </a:solidFill>
                <a:latin typeface="Franklin Gothic Book" panose="020B0503020102020204" pitchFamily="34" charset="0"/>
                <a:ea typeface="Segoe UI Emoji" panose="020B0502040204020203" pitchFamily="34" charset="0"/>
              </a:rPr>
              <a:t>相关命令</a:t>
            </a:r>
            <a:endParaRPr lang="zh-CN" altLang="en-US" sz="2800" b="1" dirty="0">
              <a:solidFill>
                <a:srgbClr val="339966"/>
              </a:solidFill>
              <a:latin typeface="Franklin Gothic Book" panose="020B0503020102020204" pitchFamily="34" charset="0"/>
            </a:endParaRPr>
          </a:p>
        </p:txBody>
      </p:sp>
      <p:sp>
        <p:nvSpPr>
          <p:cNvPr id="19" name="Rectangle 8"/>
          <p:cNvSpPr>
            <a:spLocks noChangeArrowheads="1"/>
          </p:cNvSpPr>
          <p:nvPr/>
        </p:nvSpPr>
        <p:spPr bwMode="auto">
          <a:xfrm>
            <a:off x="6709907" y="2874327"/>
            <a:ext cx="5912156" cy="3550310"/>
          </a:xfrm>
          <a:prstGeom prst="rect">
            <a:avLst/>
          </a:prstGeom>
          <a:solidFill>
            <a:schemeClr val="bg1">
              <a:lumMod val="75000"/>
              <a:alpha val="41176"/>
            </a:schemeClr>
          </a:solidFill>
          <a:ln>
            <a:noFill/>
          </a:ln>
        </p:spPr>
        <p:txBody>
          <a:bodyPr vert="horz" wrap="square" lIns="96393" tIns="48196" rIns="96393" bIns="48196" numCol="1" anchor="t" anchorCtr="0" compatLnSpc="1">
            <a:prstTxWarp prst="textNoShape">
              <a:avLst/>
            </a:prstTxWarp>
          </a:bodyPr>
          <a:lstStyle/>
          <a:p>
            <a:pPr defTabSz="1285372" fontAlgn="auto">
              <a:spcBef>
                <a:spcPts val="0"/>
              </a:spcBef>
              <a:spcAft>
                <a:spcPts val="0"/>
              </a:spcAft>
              <a:defRPr/>
            </a:pPr>
            <a:endParaRPr lang="zh-CN" altLang="en-US" sz="2530" kern="0">
              <a:solidFill>
                <a:sysClr val="windowText" lastClr="000000"/>
              </a:solidFill>
            </a:endParaRPr>
          </a:p>
        </p:txBody>
      </p:sp>
      <p:sp>
        <p:nvSpPr>
          <p:cNvPr id="20" name="Rectangle 8"/>
          <p:cNvSpPr>
            <a:spLocks noChangeArrowheads="1"/>
          </p:cNvSpPr>
          <p:nvPr/>
        </p:nvSpPr>
        <p:spPr bwMode="auto">
          <a:xfrm>
            <a:off x="6709907" y="1245320"/>
            <a:ext cx="5912156" cy="1362893"/>
          </a:xfrm>
          <a:prstGeom prst="rect">
            <a:avLst/>
          </a:prstGeom>
          <a:solidFill>
            <a:schemeClr val="bg1">
              <a:lumMod val="75000"/>
              <a:alpha val="41176"/>
            </a:schemeClr>
          </a:solidFill>
          <a:ln>
            <a:noFill/>
          </a:ln>
        </p:spPr>
        <p:txBody>
          <a:bodyPr vert="horz" wrap="square" lIns="96393" tIns="48196" rIns="96393" bIns="48196" numCol="1" anchor="t" anchorCtr="0" compatLnSpc="1">
            <a:prstTxWarp prst="textNoShape">
              <a:avLst/>
            </a:prstTxWarp>
          </a:bodyPr>
          <a:lstStyle/>
          <a:p>
            <a:pPr defTabSz="1285372" fontAlgn="auto">
              <a:spcBef>
                <a:spcPts val="0"/>
              </a:spcBef>
              <a:spcAft>
                <a:spcPts val="0"/>
              </a:spcAft>
              <a:defRPr/>
            </a:pPr>
            <a:endParaRPr lang="zh-CN" altLang="en-US" sz="2530" kern="0">
              <a:solidFill>
                <a:sysClr val="windowText" lastClr="000000"/>
              </a:solidFill>
            </a:endParaRPr>
          </a:p>
        </p:txBody>
      </p:sp>
      <p:sp>
        <p:nvSpPr>
          <p:cNvPr id="21" name="TextBox 41"/>
          <p:cNvSpPr txBox="1"/>
          <p:nvPr/>
        </p:nvSpPr>
        <p:spPr>
          <a:xfrm>
            <a:off x="6937116" y="1768320"/>
            <a:ext cx="5600189" cy="716677"/>
          </a:xfrm>
          <a:prstGeom prst="rect">
            <a:avLst/>
          </a:prstGeom>
          <a:noFill/>
        </p:spPr>
        <p:txBody>
          <a:bodyPr wrap="square" lIns="85667" tIns="42834" rIns="85667" bIns="42834" rtlCol="0">
            <a:spAutoFit/>
          </a:bodyPr>
          <a:lstStyle/>
          <a:p>
            <a:pPr>
              <a:lnSpc>
                <a:spcPct val="130000"/>
              </a:lnSpc>
            </a:pPr>
            <a:r>
              <a:rPr lang="en-US" altLang="zh-CN" sz="1050" dirty="0" err="1">
                <a:solidFill>
                  <a:srgbClr val="339966"/>
                </a:solidFill>
                <a:latin typeface="微软雅黑" panose="020B0503020204020204" pitchFamily="34" charset="-122"/>
                <a:ea typeface="微软雅黑" panose="020B0503020204020204" pitchFamily="34" charset="-122"/>
                <a:cs typeface="+mn-ea"/>
                <a:sym typeface="+mn-lt"/>
              </a:rPr>
              <a:t>redis</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list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类型其实就是一个每个子元素都是</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String</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类型的双向链表。我们可以通过</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push,pop</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操作从链表的头部或尾部添加删除元素。这使得</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list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既可以用作栈，也可以用作队列。</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p:txBody>
      </p:sp>
      <p:sp>
        <p:nvSpPr>
          <p:cNvPr id="22" name="TextBox 170"/>
          <p:cNvSpPr txBox="1"/>
          <p:nvPr/>
        </p:nvSpPr>
        <p:spPr>
          <a:xfrm>
            <a:off x="6937116" y="1240061"/>
            <a:ext cx="3013151" cy="528259"/>
          </a:xfrm>
          <a:prstGeom prst="rect">
            <a:avLst/>
          </a:prstGeom>
          <a:noFill/>
        </p:spPr>
        <p:txBody>
          <a:bodyPr wrap="square" lIns="96431" tIns="48215" rIns="96431" bIns="48215" rtlCol="0">
            <a:spAutoFit/>
          </a:bodyPr>
          <a:lstStyle/>
          <a:p>
            <a:pPr fontAlgn="auto">
              <a:spcBef>
                <a:spcPts val="0"/>
              </a:spcBef>
              <a:spcAft>
                <a:spcPts val="0"/>
              </a:spcAft>
              <a:defRPr/>
            </a:pPr>
            <a:r>
              <a:rPr lang="en-US" altLang="zh-CN" sz="2800" b="1" dirty="0">
                <a:solidFill>
                  <a:srgbClr val="339966"/>
                </a:solidFill>
                <a:latin typeface="Franklin Gothic Book" panose="020B0503020102020204" pitchFamily="34" charset="0"/>
                <a:ea typeface="Segoe UI Emoji" panose="020B0502040204020203" pitchFamily="34" charset="0"/>
              </a:rPr>
              <a:t>List</a:t>
            </a:r>
            <a:r>
              <a:rPr lang="zh-CN" altLang="en-US" sz="2800" b="1" dirty="0">
                <a:solidFill>
                  <a:srgbClr val="339966"/>
                </a:solidFill>
                <a:latin typeface="Franklin Gothic Book" panose="020B0503020102020204" pitchFamily="34" charset="0"/>
                <a:ea typeface="Segoe UI Emoji" panose="020B0502040204020203" pitchFamily="34" charset="0"/>
              </a:rPr>
              <a:t>说明</a:t>
            </a:r>
            <a:endParaRPr lang="zh-CN" altLang="en-US" sz="2800" b="1" dirty="0">
              <a:solidFill>
                <a:srgbClr val="339966"/>
              </a:solidFill>
              <a:latin typeface="Franklin Gothic Book" panose="020B0503020102020204" pitchFamily="34" charset="0"/>
            </a:endParaRPr>
          </a:p>
        </p:txBody>
      </p:sp>
      <p:sp>
        <p:nvSpPr>
          <p:cNvPr id="23" name="TextBox 41"/>
          <p:cNvSpPr txBox="1"/>
          <p:nvPr/>
        </p:nvSpPr>
        <p:spPr>
          <a:xfrm>
            <a:off x="6937116" y="3397327"/>
            <a:ext cx="5600189" cy="2187080"/>
          </a:xfrm>
          <a:prstGeom prst="rect">
            <a:avLst/>
          </a:prstGeom>
          <a:noFill/>
        </p:spPr>
        <p:txBody>
          <a:bodyPr wrap="square" lIns="85667" tIns="42834" rIns="85667" bIns="42834" rtlCol="0">
            <a:spAutoFit/>
          </a:bodyPr>
          <a:lstStyle/>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lpush</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string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在</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对应的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list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头部添加字符串元素。返回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表示成功。</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2.</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lpush</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string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同上在尾部添加元素。</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3.</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llen </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获取</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对应的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list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长度。如果</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不存在返回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0</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，不是</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list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报错。</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4.</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lrange</a:t>
            </a: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 </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 start end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返回指定区间内的元素。下标从</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0</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开始，</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表示最后一个元素</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a:t>
            </a: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5.</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ltrim</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start end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截取</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list,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保留指定区间内的元素。</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6.</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lset</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index value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设置</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list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中指定下标的元素值。下标不存在报错</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7.</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lrem</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count value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从</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对应的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list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中删除</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count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个和</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value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相同的元素。</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count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为</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0</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时全部删除</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8.</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lpop</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从</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list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头部删除元素，并返回删除元素</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9.</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rpop</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从</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list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尾部删除元素，并返回删除元素</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p:txBody>
      </p:sp>
      <p:sp>
        <p:nvSpPr>
          <p:cNvPr id="24" name="TextBox 170"/>
          <p:cNvSpPr txBox="1"/>
          <p:nvPr/>
        </p:nvSpPr>
        <p:spPr>
          <a:xfrm>
            <a:off x="6937116" y="2869068"/>
            <a:ext cx="3517207" cy="528259"/>
          </a:xfrm>
          <a:prstGeom prst="rect">
            <a:avLst/>
          </a:prstGeom>
          <a:noFill/>
        </p:spPr>
        <p:txBody>
          <a:bodyPr wrap="square" lIns="96431" tIns="48215" rIns="96431" bIns="48215" rtlCol="0">
            <a:spAutoFit/>
          </a:bodyPr>
          <a:lstStyle/>
          <a:p>
            <a:pPr fontAlgn="auto">
              <a:spcBef>
                <a:spcPts val="0"/>
              </a:spcBef>
              <a:spcAft>
                <a:spcPts val="0"/>
              </a:spcAft>
              <a:defRPr/>
            </a:pPr>
            <a:r>
              <a:rPr lang="en-US" altLang="zh-CN" sz="2800" b="1" dirty="0">
                <a:solidFill>
                  <a:srgbClr val="339966"/>
                </a:solidFill>
                <a:latin typeface="Franklin Gothic Book" panose="020B0503020102020204" pitchFamily="34" charset="0"/>
                <a:ea typeface="Segoe UI Emoji" panose="020B0502040204020203" pitchFamily="34" charset="0"/>
              </a:rPr>
              <a:t>List</a:t>
            </a:r>
            <a:r>
              <a:rPr lang="zh-CN" altLang="en-US" sz="2800" b="1" dirty="0">
                <a:solidFill>
                  <a:srgbClr val="339966"/>
                </a:solidFill>
                <a:latin typeface="Franklin Gothic Book" panose="020B0503020102020204" pitchFamily="34" charset="0"/>
                <a:ea typeface="Segoe UI Emoji" panose="020B0502040204020203" pitchFamily="34" charset="0"/>
              </a:rPr>
              <a:t>相关命令</a:t>
            </a:r>
            <a:endParaRPr lang="zh-CN" altLang="en-US" sz="2800" b="1" dirty="0">
              <a:solidFill>
                <a:srgbClr val="339966"/>
              </a:solidFill>
              <a:latin typeface="Franklin Gothic Book" panose="020B0503020102020204" pitchFamily="34" charset="0"/>
            </a:endParaRPr>
          </a:p>
        </p:txBody>
      </p:sp>
    </p:spTree>
    <p:extLst>
      <p:ext uri="{BB962C8B-B14F-4D97-AF65-F5344CB8AC3E}">
        <p14:creationId xmlns:p14="http://schemas.microsoft.com/office/powerpoint/2010/main" xmlns="" val="321276664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anim calcmode="lin" valueType="num">
                                      <p:cBhvr>
                                        <p:cTn id="13" dur="500" fill="hold"/>
                                        <p:tgtEl>
                                          <p:spTgt spid="33"/>
                                        </p:tgtEl>
                                        <p:attrNameLst>
                                          <p:attrName>ppt_x</p:attrName>
                                        </p:attrNameLst>
                                      </p:cBhvr>
                                      <p:tavLst>
                                        <p:tav tm="0">
                                          <p:val>
                                            <p:strVal val="#ppt_x"/>
                                          </p:val>
                                        </p:tav>
                                        <p:tav tm="100000">
                                          <p:val>
                                            <p:strVal val="#ppt_x"/>
                                          </p:val>
                                        </p:tav>
                                      </p:tavLst>
                                    </p:anim>
                                    <p:anim calcmode="lin" valueType="num">
                                      <p:cBhvr>
                                        <p:cTn id="14" dur="500" fill="hold"/>
                                        <p:tgtEl>
                                          <p:spTgt spid="3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anim calcmode="lin" valueType="num">
                                      <p:cBhvr>
                                        <p:cTn id="18" dur="500" fill="hold"/>
                                        <p:tgtEl>
                                          <p:spTgt spid="32"/>
                                        </p:tgtEl>
                                        <p:attrNameLst>
                                          <p:attrName>ppt_x</p:attrName>
                                        </p:attrNameLst>
                                      </p:cBhvr>
                                      <p:tavLst>
                                        <p:tav tm="0">
                                          <p:val>
                                            <p:strVal val="#ppt_x"/>
                                          </p:val>
                                        </p:tav>
                                        <p:tav tm="100000">
                                          <p:val>
                                            <p:strVal val="#ppt_x"/>
                                          </p:val>
                                        </p:tav>
                                      </p:tavLst>
                                    </p:anim>
                                    <p:anim calcmode="lin" valueType="num">
                                      <p:cBhvr>
                                        <p:cTn id="19" dur="500" fill="hold"/>
                                        <p:tgtEl>
                                          <p:spTgt spid="32"/>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 presetClass="entr" presetSubtype="6"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1+#ppt_w/2"/>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47" presetClass="entr" presetSubtype="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anim calcmode="lin" valueType="num">
                                      <p:cBhvr>
                                        <p:cTn id="29" dur="500" fill="hold"/>
                                        <p:tgtEl>
                                          <p:spTgt spid="37"/>
                                        </p:tgtEl>
                                        <p:attrNameLst>
                                          <p:attrName>ppt_x</p:attrName>
                                        </p:attrNameLst>
                                      </p:cBhvr>
                                      <p:tavLst>
                                        <p:tav tm="0">
                                          <p:val>
                                            <p:strVal val="#ppt_x"/>
                                          </p:val>
                                        </p:tav>
                                        <p:tav tm="100000">
                                          <p:val>
                                            <p:strVal val="#ppt_x"/>
                                          </p:val>
                                        </p:tav>
                                      </p:tavLst>
                                    </p:anim>
                                    <p:anim calcmode="lin" valueType="num">
                                      <p:cBhvr>
                                        <p:cTn id="30" dur="500" fill="hold"/>
                                        <p:tgtEl>
                                          <p:spTgt spid="3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anim calcmode="lin" valueType="num">
                                      <p:cBhvr>
                                        <p:cTn id="34" dur="500" fill="hold"/>
                                        <p:tgtEl>
                                          <p:spTgt spid="36"/>
                                        </p:tgtEl>
                                        <p:attrNameLst>
                                          <p:attrName>ppt_x</p:attrName>
                                        </p:attrNameLst>
                                      </p:cBhvr>
                                      <p:tavLst>
                                        <p:tav tm="0">
                                          <p:val>
                                            <p:strVal val="#ppt_x"/>
                                          </p:val>
                                        </p:tav>
                                        <p:tav tm="100000">
                                          <p:val>
                                            <p:strVal val="#ppt_x"/>
                                          </p:val>
                                        </p:tav>
                                      </p:tavLst>
                                    </p:anim>
                                    <p:anim calcmode="lin" valueType="num">
                                      <p:cBhvr>
                                        <p:cTn id="35" dur="500" fill="hold"/>
                                        <p:tgtEl>
                                          <p:spTgt spid="36"/>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2" presetClass="entr" presetSubtype="6"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1+#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par>
                          <p:cTn id="41" fill="hold">
                            <p:stCondLst>
                              <p:cond delay="2500"/>
                            </p:stCondLst>
                            <p:childTnLst>
                              <p:par>
                                <p:cTn id="42" presetID="47" presetClass="entr" presetSubtype="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anim calcmode="lin" valueType="num">
                                      <p:cBhvr>
                                        <p:cTn id="45" dur="500" fill="hold"/>
                                        <p:tgtEl>
                                          <p:spTgt spid="22"/>
                                        </p:tgtEl>
                                        <p:attrNameLst>
                                          <p:attrName>ppt_x</p:attrName>
                                        </p:attrNameLst>
                                      </p:cBhvr>
                                      <p:tavLst>
                                        <p:tav tm="0">
                                          <p:val>
                                            <p:strVal val="#ppt_x"/>
                                          </p:val>
                                        </p:tav>
                                        <p:tav tm="100000">
                                          <p:val>
                                            <p:strVal val="#ppt_x"/>
                                          </p:val>
                                        </p:tav>
                                      </p:tavLst>
                                    </p:anim>
                                    <p:anim calcmode="lin" valueType="num">
                                      <p:cBhvr>
                                        <p:cTn id="46" dur="500" fill="hold"/>
                                        <p:tgtEl>
                                          <p:spTgt spid="2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anim calcmode="lin" valueType="num">
                                      <p:cBhvr>
                                        <p:cTn id="50" dur="500" fill="hold"/>
                                        <p:tgtEl>
                                          <p:spTgt spid="21"/>
                                        </p:tgtEl>
                                        <p:attrNameLst>
                                          <p:attrName>ppt_x</p:attrName>
                                        </p:attrNameLst>
                                      </p:cBhvr>
                                      <p:tavLst>
                                        <p:tav tm="0">
                                          <p:val>
                                            <p:strVal val="#ppt_x"/>
                                          </p:val>
                                        </p:tav>
                                        <p:tav tm="100000">
                                          <p:val>
                                            <p:strVal val="#ppt_x"/>
                                          </p:val>
                                        </p:tav>
                                      </p:tavLst>
                                    </p:anim>
                                    <p:anim calcmode="lin" valueType="num">
                                      <p:cBhvr>
                                        <p:cTn id="51" dur="500" fill="hold"/>
                                        <p:tgtEl>
                                          <p:spTgt spid="21"/>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2" presetClass="entr" presetSubtype="6"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1+#ppt_w/2"/>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par>
                          <p:cTn id="57" fill="hold">
                            <p:stCondLst>
                              <p:cond delay="3500"/>
                            </p:stCondLst>
                            <p:childTnLst>
                              <p:par>
                                <p:cTn id="58" presetID="47" presetClass="entr" presetSubtype="0"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anim calcmode="lin" valueType="num">
                                      <p:cBhvr>
                                        <p:cTn id="61" dur="500" fill="hold"/>
                                        <p:tgtEl>
                                          <p:spTgt spid="24"/>
                                        </p:tgtEl>
                                        <p:attrNameLst>
                                          <p:attrName>ppt_x</p:attrName>
                                        </p:attrNameLst>
                                      </p:cBhvr>
                                      <p:tavLst>
                                        <p:tav tm="0">
                                          <p:val>
                                            <p:strVal val="#ppt_x"/>
                                          </p:val>
                                        </p:tav>
                                        <p:tav tm="100000">
                                          <p:val>
                                            <p:strVal val="#ppt_x"/>
                                          </p:val>
                                        </p:tav>
                                      </p:tavLst>
                                    </p:anim>
                                    <p:anim calcmode="lin" valueType="num">
                                      <p:cBhvr>
                                        <p:cTn id="62" dur="500" fill="hold"/>
                                        <p:tgtEl>
                                          <p:spTgt spid="24"/>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anim calcmode="lin" valueType="num">
                                      <p:cBhvr>
                                        <p:cTn id="66" dur="500" fill="hold"/>
                                        <p:tgtEl>
                                          <p:spTgt spid="23"/>
                                        </p:tgtEl>
                                        <p:attrNameLst>
                                          <p:attrName>ppt_x</p:attrName>
                                        </p:attrNameLst>
                                      </p:cBhvr>
                                      <p:tavLst>
                                        <p:tav tm="0">
                                          <p:val>
                                            <p:strVal val="#ppt_x"/>
                                          </p:val>
                                        </p:tav>
                                        <p:tav tm="100000">
                                          <p:val>
                                            <p:strVal val="#ppt_x"/>
                                          </p:val>
                                        </p:tav>
                                      </p:tavLst>
                                    </p:anim>
                                    <p:anim calcmode="lin" valueType="num">
                                      <p:cBhvr>
                                        <p:cTn id="67"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33" grpId="0"/>
      <p:bldP spid="36" grpId="0"/>
      <p:bldP spid="37" grpId="0"/>
      <p:bldP spid="19" grpId="0" animBg="1"/>
      <p:bldP spid="20" grpId="0" animBg="1"/>
      <p:bldP spid="21" grpId="0"/>
      <p:bldP spid="22"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49" y="235338"/>
            <a:ext cx="12881849" cy="7016362"/>
            <a:chOff x="0" y="222291"/>
            <a:chExt cx="12881849" cy="7016362"/>
          </a:xfrm>
        </p:grpSpPr>
        <p:sp>
          <p:nvSpPr>
            <p:cNvPr id="58" name="任意多边形 57"/>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827688" y="222291"/>
              <a:ext cx="655372"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64" name="TextBox 41"/>
            <p:cNvSpPr txBox="1"/>
            <p:nvPr/>
          </p:nvSpPr>
          <p:spPr>
            <a:xfrm>
              <a:off x="1519658" y="301131"/>
              <a:ext cx="3977661" cy="535531"/>
            </a:xfrm>
            <a:prstGeom prst="rect">
              <a:avLst/>
            </a:prstGeom>
            <a:noFill/>
          </p:spPr>
          <p:txBody>
            <a:bodyPr wrap="square" rtlCol="0">
              <a:spAutoFit/>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REDIS</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安装与使用</a:t>
              </a:r>
              <a:endParaRPr lang="en-US" altLang="zh-CN"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5" name="矩形 64"/>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0" name="Rectangle 8"/>
          <p:cNvSpPr>
            <a:spLocks noChangeArrowheads="1"/>
          </p:cNvSpPr>
          <p:nvPr/>
        </p:nvSpPr>
        <p:spPr bwMode="auto">
          <a:xfrm>
            <a:off x="524719" y="2874327"/>
            <a:ext cx="5912156" cy="3550310"/>
          </a:xfrm>
          <a:prstGeom prst="rect">
            <a:avLst/>
          </a:prstGeom>
          <a:solidFill>
            <a:schemeClr val="bg1">
              <a:lumMod val="75000"/>
              <a:alpha val="41176"/>
            </a:schemeClr>
          </a:solidFill>
          <a:ln>
            <a:noFill/>
          </a:ln>
        </p:spPr>
        <p:txBody>
          <a:bodyPr vert="horz" wrap="square" lIns="96393" tIns="48196" rIns="96393" bIns="48196" numCol="1" anchor="t" anchorCtr="0" compatLnSpc="1">
            <a:prstTxWarp prst="textNoShape">
              <a:avLst/>
            </a:prstTxWarp>
          </a:bodyPr>
          <a:lstStyle/>
          <a:p>
            <a:pPr defTabSz="1285372" fontAlgn="auto">
              <a:spcBef>
                <a:spcPts val="0"/>
              </a:spcBef>
              <a:spcAft>
                <a:spcPts val="0"/>
              </a:spcAft>
              <a:defRPr/>
            </a:pPr>
            <a:endParaRPr lang="zh-CN" altLang="en-US" sz="2530" kern="0">
              <a:solidFill>
                <a:sysClr val="windowText" lastClr="000000"/>
              </a:solidFill>
            </a:endParaRPr>
          </a:p>
        </p:txBody>
      </p:sp>
      <p:sp>
        <p:nvSpPr>
          <p:cNvPr id="31" name="Rectangle 8"/>
          <p:cNvSpPr>
            <a:spLocks noChangeArrowheads="1"/>
          </p:cNvSpPr>
          <p:nvPr/>
        </p:nvSpPr>
        <p:spPr bwMode="auto">
          <a:xfrm>
            <a:off x="524719" y="1245320"/>
            <a:ext cx="5912156" cy="1362893"/>
          </a:xfrm>
          <a:prstGeom prst="rect">
            <a:avLst/>
          </a:prstGeom>
          <a:solidFill>
            <a:schemeClr val="bg1">
              <a:lumMod val="75000"/>
              <a:alpha val="41176"/>
            </a:schemeClr>
          </a:solidFill>
          <a:ln>
            <a:noFill/>
          </a:ln>
        </p:spPr>
        <p:txBody>
          <a:bodyPr vert="horz" wrap="square" lIns="96393" tIns="48196" rIns="96393" bIns="48196" numCol="1" anchor="t" anchorCtr="0" compatLnSpc="1">
            <a:prstTxWarp prst="textNoShape">
              <a:avLst/>
            </a:prstTxWarp>
          </a:bodyPr>
          <a:lstStyle/>
          <a:p>
            <a:pPr defTabSz="1285372" fontAlgn="auto">
              <a:spcBef>
                <a:spcPts val="0"/>
              </a:spcBef>
              <a:spcAft>
                <a:spcPts val="0"/>
              </a:spcAft>
              <a:defRPr/>
            </a:pPr>
            <a:endParaRPr lang="zh-CN" altLang="en-US" sz="2530" kern="0">
              <a:solidFill>
                <a:sysClr val="windowText" lastClr="000000"/>
              </a:solidFill>
            </a:endParaRPr>
          </a:p>
        </p:txBody>
      </p:sp>
      <p:sp>
        <p:nvSpPr>
          <p:cNvPr id="32" name="TextBox 41"/>
          <p:cNvSpPr txBox="1"/>
          <p:nvPr/>
        </p:nvSpPr>
        <p:spPr>
          <a:xfrm>
            <a:off x="751928" y="1672109"/>
            <a:ext cx="5600189" cy="926735"/>
          </a:xfrm>
          <a:prstGeom prst="rect">
            <a:avLst/>
          </a:prstGeom>
          <a:noFill/>
        </p:spPr>
        <p:txBody>
          <a:bodyPr wrap="square" lIns="85667" tIns="42834" rIns="85667" bIns="42834" rtlCol="0">
            <a:spAutoFit/>
          </a:bodyPr>
          <a:lstStyle/>
          <a:p>
            <a:pPr>
              <a:lnSpc>
                <a:spcPct val="130000"/>
              </a:lnSpc>
            </a:pP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1.</a:t>
            </a:r>
            <a:r>
              <a:rPr lang="en-US" altLang="zh-CN" sz="1050" dirty="0" err="1">
                <a:solidFill>
                  <a:srgbClr val="339966"/>
                </a:solidFill>
                <a:latin typeface="微软雅黑" panose="020B0503020204020204" pitchFamily="34" charset="-122"/>
                <a:ea typeface="微软雅黑" panose="020B0503020204020204" pitchFamily="34" charset="-122"/>
                <a:cs typeface="+mn-ea"/>
                <a:sym typeface="+mn-lt"/>
              </a:rPr>
              <a:t>redis</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set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是</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String</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的无序集合。</a:t>
            </a: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2.set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元素最大可以包含 </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2</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32</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次方</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个元素</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3.</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set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是通过</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Hash table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实现的，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Hash table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会随着添加或者删除自动调整大小</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4.set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除了基本的添加删除操作，还实现了取交集并集功能</a:t>
            </a:r>
            <a:endParaRPr lang="en-GB" altLang="zh-CN" sz="1050" dirty="0">
              <a:solidFill>
                <a:srgbClr val="339966"/>
              </a:solidFill>
              <a:latin typeface="微软雅黑" panose="020B0503020204020204" pitchFamily="34" charset="-122"/>
              <a:ea typeface="微软雅黑" panose="020B0503020204020204" pitchFamily="34" charset="-122"/>
              <a:cs typeface="+mn-ea"/>
              <a:sym typeface="+mn-lt"/>
            </a:endParaRPr>
          </a:p>
        </p:txBody>
      </p:sp>
      <p:sp>
        <p:nvSpPr>
          <p:cNvPr id="33" name="TextBox 170"/>
          <p:cNvSpPr txBox="1"/>
          <p:nvPr/>
        </p:nvSpPr>
        <p:spPr>
          <a:xfrm>
            <a:off x="751928" y="1240061"/>
            <a:ext cx="3013151" cy="528259"/>
          </a:xfrm>
          <a:prstGeom prst="rect">
            <a:avLst/>
          </a:prstGeom>
          <a:noFill/>
        </p:spPr>
        <p:txBody>
          <a:bodyPr wrap="square" lIns="96431" tIns="48215" rIns="96431" bIns="48215" rtlCol="0">
            <a:spAutoFit/>
          </a:bodyPr>
          <a:lstStyle/>
          <a:p>
            <a:pPr fontAlgn="auto">
              <a:spcBef>
                <a:spcPts val="0"/>
              </a:spcBef>
              <a:spcAft>
                <a:spcPts val="0"/>
              </a:spcAft>
              <a:defRPr/>
            </a:pPr>
            <a:r>
              <a:rPr lang="en-US" altLang="zh-CN" sz="2800" b="1" dirty="0">
                <a:solidFill>
                  <a:srgbClr val="339966"/>
                </a:solidFill>
                <a:latin typeface="Franklin Gothic Book" panose="020B0503020102020204" pitchFamily="34" charset="0"/>
                <a:ea typeface="Segoe UI Emoji" panose="020B0502040204020203" pitchFamily="34" charset="0"/>
              </a:rPr>
              <a:t>Set</a:t>
            </a:r>
            <a:r>
              <a:rPr lang="zh-CN" altLang="en-US" sz="2800" b="1" dirty="0">
                <a:solidFill>
                  <a:srgbClr val="339966"/>
                </a:solidFill>
                <a:latin typeface="Franklin Gothic Book" panose="020B0503020102020204" pitchFamily="34" charset="0"/>
                <a:ea typeface="Segoe UI Emoji" panose="020B0502040204020203" pitchFamily="34" charset="0"/>
              </a:rPr>
              <a:t>说明</a:t>
            </a:r>
            <a:endParaRPr lang="zh-CN" altLang="en-US" sz="2800" b="1" dirty="0">
              <a:solidFill>
                <a:srgbClr val="339966"/>
              </a:solidFill>
              <a:latin typeface="Franklin Gothic Book" panose="020B0503020102020204" pitchFamily="34" charset="0"/>
            </a:endParaRPr>
          </a:p>
        </p:txBody>
      </p:sp>
      <p:sp>
        <p:nvSpPr>
          <p:cNvPr id="36" name="TextBox 41"/>
          <p:cNvSpPr txBox="1"/>
          <p:nvPr/>
        </p:nvSpPr>
        <p:spPr>
          <a:xfrm>
            <a:off x="751928" y="3256285"/>
            <a:ext cx="5600189" cy="3237367"/>
          </a:xfrm>
          <a:prstGeom prst="rect">
            <a:avLst/>
          </a:prstGeom>
          <a:noFill/>
        </p:spPr>
        <p:txBody>
          <a:bodyPr wrap="square" lIns="85667" tIns="42834" rIns="85667" bIns="42834" rtlCol="0">
            <a:spAutoFit/>
          </a:bodyPr>
          <a:lstStyle/>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sadd</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member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添加一个</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String</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元素到</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对应的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set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集合中</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2.</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srem</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member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从</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对应的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set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中删除指定元素。</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3.</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spop</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删除并返回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对应</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set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中随机一个元素。</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4.</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srandmember</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对应</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set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中随机一个元素</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但不删除元素。</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5.</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smove </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source destination member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从</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source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对应的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set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中移除</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member</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并添加到</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destination</a:t>
            </a: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6.</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scard</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set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的元素个数。</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7.</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sismember</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member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判读</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member</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是否在</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set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中。</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8.</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sinter</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key1 key2…keyN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返回指定</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的交集</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9.</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sinterstore</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destination key1 key2…keyN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同上。但会将交集放到</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destination</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中</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10.</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sunion</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key1 key2…keyN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返回指定</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的并集</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11.</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sunionstore </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destination key1 key2…keyN</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同上。但会将交集放到</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destination</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中</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12.</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sdiff</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key1 key2…keyN</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返回指定</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的差集</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13.</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sdiffstore </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destination key1 key2…keyN</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同上。但会将交集放到</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destination</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中</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14.</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smembers</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对应</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set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的所有元素，结果是无序的</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p:txBody>
      </p:sp>
      <p:sp>
        <p:nvSpPr>
          <p:cNvPr id="37" name="TextBox 170"/>
          <p:cNvSpPr txBox="1"/>
          <p:nvPr/>
        </p:nvSpPr>
        <p:spPr>
          <a:xfrm>
            <a:off x="751928" y="2869068"/>
            <a:ext cx="3517207" cy="528259"/>
          </a:xfrm>
          <a:prstGeom prst="rect">
            <a:avLst/>
          </a:prstGeom>
          <a:noFill/>
        </p:spPr>
        <p:txBody>
          <a:bodyPr wrap="square" lIns="96431" tIns="48215" rIns="96431" bIns="48215" rtlCol="0">
            <a:spAutoFit/>
          </a:bodyPr>
          <a:lstStyle/>
          <a:p>
            <a:pPr fontAlgn="auto">
              <a:spcBef>
                <a:spcPts val="0"/>
              </a:spcBef>
              <a:spcAft>
                <a:spcPts val="0"/>
              </a:spcAft>
              <a:defRPr/>
            </a:pPr>
            <a:r>
              <a:rPr lang="en-US" altLang="zh-CN" sz="2800" b="1" dirty="0">
                <a:solidFill>
                  <a:srgbClr val="339966"/>
                </a:solidFill>
                <a:latin typeface="Franklin Gothic Book" panose="020B0503020102020204" pitchFamily="34" charset="0"/>
                <a:ea typeface="Segoe UI Emoji" panose="020B0502040204020203" pitchFamily="34" charset="0"/>
              </a:rPr>
              <a:t>Set</a:t>
            </a:r>
            <a:r>
              <a:rPr lang="zh-CN" altLang="en-US" sz="2800" b="1" dirty="0">
                <a:solidFill>
                  <a:srgbClr val="339966"/>
                </a:solidFill>
                <a:latin typeface="Franklin Gothic Book" panose="020B0503020102020204" pitchFamily="34" charset="0"/>
                <a:ea typeface="Segoe UI Emoji" panose="020B0502040204020203" pitchFamily="34" charset="0"/>
              </a:rPr>
              <a:t>相关命令</a:t>
            </a:r>
            <a:endParaRPr lang="zh-CN" altLang="en-US" sz="2800" b="1" dirty="0">
              <a:solidFill>
                <a:srgbClr val="339966"/>
              </a:solidFill>
              <a:latin typeface="Franklin Gothic Book" panose="020B0503020102020204" pitchFamily="34" charset="0"/>
            </a:endParaRPr>
          </a:p>
        </p:txBody>
      </p:sp>
      <p:sp>
        <p:nvSpPr>
          <p:cNvPr id="19" name="Rectangle 8"/>
          <p:cNvSpPr>
            <a:spLocks noChangeArrowheads="1"/>
          </p:cNvSpPr>
          <p:nvPr/>
        </p:nvSpPr>
        <p:spPr bwMode="auto">
          <a:xfrm>
            <a:off x="6709907" y="2874327"/>
            <a:ext cx="5912156" cy="3550310"/>
          </a:xfrm>
          <a:prstGeom prst="rect">
            <a:avLst/>
          </a:prstGeom>
          <a:solidFill>
            <a:schemeClr val="bg1">
              <a:lumMod val="75000"/>
              <a:alpha val="41176"/>
            </a:schemeClr>
          </a:solidFill>
          <a:ln>
            <a:noFill/>
          </a:ln>
        </p:spPr>
        <p:txBody>
          <a:bodyPr vert="horz" wrap="square" lIns="96393" tIns="48196" rIns="96393" bIns="48196" numCol="1" anchor="t" anchorCtr="0" compatLnSpc="1">
            <a:prstTxWarp prst="textNoShape">
              <a:avLst/>
            </a:prstTxWarp>
          </a:bodyPr>
          <a:lstStyle/>
          <a:p>
            <a:pPr defTabSz="1285372" fontAlgn="auto">
              <a:spcBef>
                <a:spcPts val="0"/>
              </a:spcBef>
              <a:spcAft>
                <a:spcPts val="0"/>
              </a:spcAft>
              <a:defRPr/>
            </a:pPr>
            <a:endParaRPr lang="zh-CN" altLang="en-US" sz="2530" kern="0">
              <a:solidFill>
                <a:sysClr val="windowText" lastClr="000000"/>
              </a:solidFill>
            </a:endParaRPr>
          </a:p>
        </p:txBody>
      </p:sp>
      <p:sp>
        <p:nvSpPr>
          <p:cNvPr id="20" name="Rectangle 8"/>
          <p:cNvSpPr>
            <a:spLocks noChangeArrowheads="1"/>
          </p:cNvSpPr>
          <p:nvPr/>
        </p:nvSpPr>
        <p:spPr bwMode="auto">
          <a:xfrm>
            <a:off x="6709907" y="1245320"/>
            <a:ext cx="5912156" cy="1362893"/>
          </a:xfrm>
          <a:prstGeom prst="rect">
            <a:avLst/>
          </a:prstGeom>
          <a:solidFill>
            <a:schemeClr val="bg1">
              <a:lumMod val="75000"/>
              <a:alpha val="41176"/>
            </a:schemeClr>
          </a:solidFill>
          <a:ln>
            <a:noFill/>
          </a:ln>
        </p:spPr>
        <p:txBody>
          <a:bodyPr vert="horz" wrap="square" lIns="96393" tIns="48196" rIns="96393" bIns="48196" numCol="1" anchor="t" anchorCtr="0" compatLnSpc="1">
            <a:prstTxWarp prst="textNoShape">
              <a:avLst/>
            </a:prstTxWarp>
          </a:bodyPr>
          <a:lstStyle/>
          <a:p>
            <a:pPr defTabSz="1285372" fontAlgn="auto">
              <a:spcBef>
                <a:spcPts val="0"/>
              </a:spcBef>
              <a:spcAft>
                <a:spcPts val="0"/>
              </a:spcAft>
              <a:defRPr/>
            </a:pPr>
            <a:endParaRPr lang="zh-CN" altLang="en-US" sz="2530" kern="0">
              <a:solidFill>
                <a:sysClr val="windowText" lastClr="000000"/>
              </a:solidFill>
            </a:endParaRPr>
          </a:p>
        </p:txBody>
      </p:sp>
      <p:sp>
        <p:nvSpPr>
          <p:cNvPr id="21" name="TextBox 41"/>
          <p:cNvSpPr txBox="1"/>
          <p:nvPr/>
        </p:nvSpPr>
        <p:spPr>
          <a:xfrm>
            <a:off x="6937116" y="1768320"/>
            <a:ext cx="5600189" cy="506620"/>
          </a:xfrm>
          <a:prstGeom prst="rect">
            <a:avLst/>
          </a:prstGeom>
          <a:noFill/>
        </p:spPr>
        <p:txBody>
          <a:bodyPr wrap="square" lIns="85667" tIns="42834" rIns="85667" bIns="42834" rtlCol="0">
            <a:spAutoFit/>
          </a:bodyPr>
          <a:lstStyle/>
          <a:p>
            <a:pPr>
              <a:lnSpc>
                <a:spcPct val="130000"/>
              </a:lnSpc>
            </a:pP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和</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set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一样</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sorted set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也是</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String</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类型元素的集合，不同的是每个元素都会关联一个</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double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类型的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score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sorted set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会按照</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score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排序，这样就可以有序的获取集合中的元素。</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p:txBody>
      </p:sp>
      <p:sp>
        <p:nvSpPr>
          <p:cNvPr id="22" name="TextBox 170"/>
          <p:cNvSpPr txBox="1"/>
          <p:nvPr/>
        </p:nvSpPr>
        <p:spPr>
          <a:xfrm>
            <a:off x="6937116" y="1240061"/>
            <a:ext cx="3013151" cy="528259"/>
          </a:xfrm>
          <a:prstGeom prst="rect">
            <a:avLst/>
          </a:prstGeom>
          <a:noFill/>
        </p:spPr>
        <p:txBody>
          <a:bodyPr wrap="square" lIns="96431" tIns="48215" rIns="96431" bIns="48215" rtlCol="0">
            <a:spAutoFit/>
          </a:bodyPr>
          <a:lstStyle/>
          <a:p>
            <a:pPr fontAlgn="auto">
              <a:spcBef>
                <a:spcPts val="0"/>
              </a:spcBef>
              <a:spcAft>
                <a:spcPts val="0"/>
              </a:spcAft>
              <a:defRPr/>
            </a:pPr>
            <a:r>
              <a:rPr lang="en-US" altLang="zh-CN" sz="2800" b="1" dirty="0">
                <a:solidFill>
                  <a:srgbClr val="339966"/>
                </a:solidFill>
                <a:latin typeface="Franklin Gothic Book" panose="020B0503020102020204" pitchFamily="34" charset="0"/>
                <a:ea typeface="Segoe UI Emoji" panose="020B0502040204020203" pitchFamily="34" charset="0"/>
              </a:rPr>
              <a:t>Sorted set</a:t>
            </a:r>
            <a:r>
              <a:rPr lang="zh-CN" altLang="en-US" sz="2800" b="1" dirty="0">
                <a:solidFill>
                  <a:srgbClr val="339966"/>
                </a:solidFill>
                <a:latin typeface="Franklin Gothic Book" panose="020B0503020102020204" pitchFamily="34" charset="0"/>
                <a:ea typeface="Segoe UI Emoji" panose="020B0502040204020203" pitchFamily="34" charset="0"/>
              </a:rPr>
              <a:t>说明</a:t>
            </a:r>
            <a:endParaRPr lang="zh-CN" altLang="en-US" sz="2800" b="1" dirty="0">
              <a:solidFill>
                <a:srgbClr val="339966"/>
              </a:solidFill>
              <a:latin typeface="Franklin Gothic Book" panose="020B0503020102020204" pitchFamily="34" charset="0"/>
            </a:endParaRPr>
          </a:p>
        </p:txBody>
      </p:sp>
      <p:sp>
        <p:nvSpPr>
          <p:cNvPr id="23" name="TextBox 41"/>
          <p:cNvSpPr txBox="1"/>
          <p:nvPr/>
        </p:nvSpPr>
        <p:spPr>
          <a:xfrm>
            <a:off x="6937116" y="3259278"/>
            <a:ext cx="5600189" cy="3237367"/>
          </a:xfrm>
          <a:prstGeom prst="rect">
            <a:avLst/>
          </a:prstGeom>
          <a:noFill/>
        </p:spPr>
        <p:txBody>
          <a:bodyPr wrap="square" lIns="85667" tIns="42834" rIns="85667" bIns="42834" rtlCol="0">
            <a:spAutoFit/>
          </a:bodyPr>
          <a:lstStyle/>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zadd</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score member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添加元素到集合，元素在集合中存在则更新对应</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score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2.</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zrem</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member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删除指定元素，</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表示成功，如果元素不存在返回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0</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3.</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zincrby </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 </a:t>
            </a:r>
            <a:r>
              <a:rPr lang="en-US" altLang="zh-CN" sz="1050" dirty="0" err="1">
                <a:solidFill>
                  <a:srgbClr val="339966"/>
                </a:solidFill>
                <a:latin typeface="微软雅黑" panose="020B0503020204020204" pitchFamily="34" charset="-122"/>
                <a:ea typeface="微软雅黑" panose="020B0503020204020204" pitchFamily="34" charset="-122"/>
                <a:cs typeface="+mn-ea"/>
                <a:sym typeface="+mn-lt"/>
              </a:rPr>
              <a:t>incr</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member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增加对应</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member</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score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值，然后移动元素并保持集合有序。返回更新后的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score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值。</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4.</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zrank</a:t>
            </a: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 </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 member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返回指定元素在集合中的排名（下标，非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score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）。集合中的元素是按</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score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从小到大排序的</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5.</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zrevrank</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member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同上，但是集合中的元素是按</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score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从大到小排序。</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6.</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zrange</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start end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类似</a:t>
            </a:r>
            <a:r>
              <a:rPr lang="en-US" altLang="zh-CN" sz="1050" dirty="0" err="1">
                <a:solidFill>
                  <a:srgbClr val="339966"/>
                </a:solidFill>
                <a:latin typeface="微软雅黑" panose="020B0503020204020204" pitchFamily="34" charset="-122"/>
                <a:ea typeface="微软雅黑" panose="020B0503020204020204" pitchFamily="34" charset="-122"/>
                <a:cs typeface="+mn-ea"/>
                <a:sym typeface="+mn-lt"/>
              </a:rPr>
              <a:t>lrange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操作从集合中取指定区间的元素。</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7.</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zrevrange</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start end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同上，但是返回结果是按照</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score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逆序的</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8.</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zrangebyscore </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 min max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返回集合中</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score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在给定区间的元素</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9.</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zcount </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 min max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返回集合中</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score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在给定区间的数量</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10.</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zcard </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返回集合中元素个数</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11.</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zscore</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member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返回指定元素对应的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score</a:t>
            </a: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12.</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zremrangebyrank</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start stop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删除集合中排名在指定区间的元素</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13.</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zremrangebyscore</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start stop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删除集合中</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score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在指定区间的元素</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p:txBody>
      </p:sp>
      <p:sp>
        <p:nvSpPr>
          <p:cNvPr id="24" name="TextBox 170"/>
          <p:cNvSpPr txBox="1"/>
          <p:nvPr/>
        </p:nvSpPr>
        <p:spPr>
          <a:xfrm>
            <a:off x="6937116" y="2869068"/>
            <a:ext cx="3517207" cy="528259"/>
          </a:xfrm>
          <a:prstGeom prst="rect">
            <a:avLst/>
          </a:prstGeom>
          <a:noFill/>
        </p:spPr>
        <p:txBody>
          <a:bodyPr wrap="square" lIns="96431" tIns="48215" rIns="96431" bIns="48215" rtlCol="0">
            <a:spAutoFit/>
          </a:bodyPr>
          <a:lstStyle/>
          <a:p>
            <a:pPr fontAlgn="auto">
              <a:spcBef>
                <a:spcPts val="0"/>
              </a:spcBef>
              <a:spcAft>
                <a:spcPts val="0"/>
              </a:spcAft>
              <a:defRPr/>
            </a:pPr>
            <a:r>
              <a:rPr lang="en-US" altLang="zh-CN" sz="2800" b="1" dirty="0">
                <a:solidFill>
                  <a:srgbClr val="339966"/>
                </a:solidFill>
                <a:latin typeface="Franklin Gothic Book" panose="020B0503020102020204" pitchFamily="34" charset="0"/>
                <a:ea typeface="Segoe UI Emoji" panose="020B0502040204020203" pitchFamily="34" charset="0"/>
              </a:rPr>
              <a:t>Sorted set</a:t>
            </a:r>
            <a:r>
              <a:rPr lang="zh-CN" altLang="en-US" sz="2800" b="1" dirty="0">
                <a:solidFill>
                  <a:srgbClr val="339966"/>
                </a:solidFill>
                <a:latin typeface="Franklin Gothic Book" panose="020B0503020102020204" pitchFamily="34" charset="0"/>
                <a:ea typeface="Segoe UI Emoji" panose="020B0502040204020203" pitchFamily="34" charset="0"/>
              </a:rPr>
              <a:t>相关命令</a:t>
            </a:r>
            <a:endParaRPr lang="zh-CN" altLang="en-US" sz="2800" b="1" dirty="0">
              <a:solidFill>
                <a:srgbClr val="339966"/>
              </a:solidFill>
              <a:latin typeface="Franklin Gothic Book" panose="020B0503020102020204" pitchFamily="34" charset="0"/>
            </a:endParaRPr>
          </a:p>
        </p:txBody>
      </p:sp>
    </p:spTree>
    <p:extLst>
      <p:ext uri="{BB962C8B-B14F-4D97-AF65-F5344CB8AC3E}">
        <p14:creationId xmlns:p14="http://schemas.microsoft.com/office/powerpoint/2010/main" xmlns="" val="1190002180"/>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anim calcmode="lin" valueType="num">
                                      <p:cBhvr>
                                        <p:cTn id="13" dur="500" fill="hold"/>
                                        <p:tgtEl>
                                          <p:spTgt spid="33"/>
                                        </p:tgtEl>
                                        <p:attrNameLst>
                                          <p:attrName>ppt_x</p:attrName>
                                        </p:attrNameLst>
                                      </p:cBhvr>
                                      <p:tavLst>
                                        <p:tav tm="0">
                                          <p:val>
                                            <p:strVal val="#ppt_x"/>
                                          </p:val>
                                        </p:tav>
                                        <p:tav tm="100000">
                                          <p:val>
                                            <p:strVal val="#ppt_x"/>
                                          </p:val>
                                        </p:tav>
                                      </p:tavLst>
                                    </p:anim>
                                    <p:anim calcmode="lin" valueType="num">
                                      <p:cBhvr>
                                        <p:cTn id="14" dur="500" fill="hold"/>
                                        <p:tgtEl>
                                          <p:spTgt spid="3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anim calcmode="lin" valueType="num">
                                      <p:cBhvr>
                                        <p:cTn id="18" dur="500" fill="hold"/>
                                        <p:tgtEl>
                                          <p:spTgt spid="32"/>
                                        </p:tgtEl>
                                        <p:attrNameLst>
                                          <p:attrName>ppt_x</p:attrName>
                                        </p:attrNameLst>
                                      </p:cBhvr>
                                      <p:tavLst>
                                        <p:tav tm="0">
                                          <p:val>
                                            <p:strVal val="#ppt_x"/>
                                          </p:val>
                                        </p:tav>
                                        <p:tav tm="100000">
                                          <p:val>
                                            <p:strVal val="#ppt_x"/>
                                          </p:val>
                                        </p:tav>
                                      </p:tavLst>
                                    </p:anim>
                                    <p:anim calcmode="lin" valueType="num">
                                      <p:cBhvr>
                                        <p:cTn id="19" dur="500" fill="hold"/>
                                        <p:tgtEl>
                                          <p:spTgt spid="32"/>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 presetClass="entr" presetSubtype="6"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1+#ppt_w/2"/>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47" presetClass="entr" presetSubtype="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anim calcmode="lin" valueType="num">
                                      <p:cBhvr>
                                        <p:cTn id="29" dur="500" fill="hold"/>
                                        <p:tgtEl>
                                          <p:spTgt spid="37"/>
                                        </p:tgtEl>
                                        <p:attrNameLst>
                                          <p:attrName>ppt_x</p:attrName>
                                        </p:attrNameLst>
                                      </p:cBhvr>
                                      <p:tavLst>
                                        <p:tav tm="0">
                                          <p:val>
                                            <p:strVal val="#ppt_x"/>
                                          </p:val>
                                        </p:tav>
                                        <p:tav tm="100000">
                                          <p:val>
                                            <p:strVal val="#ppt_x"/>
                                          </p:val>
                                        </p:tav>
                                      </p:tavLst>
                                    </p:anim>
                                    <p:anim calcmode="lin" valueType="num">
                                      <p:cBhvr>
                                        <p:cTn id="30" dur="500" fill="hold"/>
                                        <p:tgtEl>
                                          <p:spTgt spid="3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anim calcmode="lin" valueType="num">
                                      <p:cBhvr>
                                        <p:cTn id="34" dur="500" fill="hold"/>
                                        <p:tgtEl>
                                          <p:spTgt spid="36"/>
                                        </p:tgtEl>
                                        <p:attrNameLst>
                                          <p:attrName>ppt_x</p:attrName>
                                        </p:attrNameLst>
                                      </p:cBhvr>
                                      <p:tavLst>
                                        <p:tav tm="0">
                                          <p:val>
                                            <p:strVal val="#ppt_x"/>
                                          </p:val>
                                        </p:tav>
                                        <p:tav tm="100000">
                                          <p:val>
                                            <p:strVal val="#ppt_x"/>
                                          </p:val>
                                        </p:tav>
                                      </p:tavLst>
                                    </p:anim>
                                    <p:anim calcmode="lin" valueType="num">
                                      <p:cBhvr>
                                        <p:cTn id="35" dur="500" fill="hold"/>
                                        <p:tgtEl>
                                          <p:spTgt spid="36"/>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2" presetClass="entr" presetSubtype="6"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1+#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par>
                          <p:cTn id="41" fill="hold">
                            <p:stCondLst>
                              <p:cond delay="2500"/>
                            </p:stCondLst>
                            <p:childTnLst>
                              <p:par>
                                <p:cTn id="42" presetID="47" presetClass="entr" presetSubtype="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anim calcmode="lin" valueType="num">
                                      <p:cBhvr>
                                        <p:cTn id="45" dur="500" fill="hold"/>
                                        <p:tgtEl>
                                          <p:spTgt spid="22"/>
                                        </p:tgtEl>
                                        <p:attrNameLst>
                                          <p:attrName>ppt_x</p:attrName>
                                        </p:attrNameLst>
                                      </p:cBhvr>
                                      <p:tavLst>
                                        <p:tav tm="0">
                                          <p:val>
                                            <p:strVal val="#ppt_x"/>
                                          </p:val>
                                        </p:tav>
                                        <p:tav tm="100000">
                                          <p:val>
                                            <p:strVal val="#ppt_x"/>
                                          </p:val>
                                        </p:tav>
                                      </p:tavLst>
                                    </p:anim>
                                    <p:anim calcmode="lin" valueType="num">
                                      <p:cBhvr>
                                        <p:cTn id="46" dur="500" fill="hold"/>
                                        <p:tgtEl>
                                          <p:spTgt spid="2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anim calcmode="lin" valueType="num">
                                      <p:cBhvr>
                                        <p:cTn id="50" dur="500" fill="hold"/>
                                        <p:tgtEl>
                                          <p:spTgt spid="21"/>
                                        </p:tgtEl>
                                        <p:attrNameLst>
                                          <p:attrName>ppt_x</p:attrName>
                                        </p:attrNameLst>
                                      </p:cBhvr>
                                      <p:tavLst>
                                        <p:tav tm="0">
                                          <p:val>
                                            <p:strVal val="#ppt_x"/>
                                          </p:val>
                                        </p:tav>
                                        <p:tav tm="100000">
                                          <p:val>
                                            <p:strVal val="#ppt_x"/>
                                          </p:val>
                                        </p:tav>
                                      </p:tavLst>
                                    </p:anim>
                                    <p:anim calcmode="lin" valueType="num">
                                      <p:cBhvr>
                                        <p:cTn id="51" dur="500" fill="hold"/>
                                        <p:tgtEl>
                                          <p:spTgt spid="21"/>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2" presetClass="entr" presetSubtype="6"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1+#ppt_w/2"/>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par>
                          <p:cTn id="57" fill="hold">
                            <p:stCondLst>
                              <p:cond delay="3500"/>
                            </p:stCondLst>
                            <p:childTnLst>
                              <p:par>
                                <p:cTn id="58" presetID="47" presetClass="entr" presetSubtype="0"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anim calcmode="lin" valueType="num">
                                      <p:cBhvr>
                                        <p:cTn id="61" dur="500" fill="hold"/>
                                        <p:tgtEl>
                                          <p:spTgt spid="24"/>
                                        </p:tgtEl>
                                        <p:attrNameLst>
                                          <p:attrName>ppt_x</p:attrName>
                                        </p:attrNameLst>
                                      </p:cBhvr>
                                      <p:tavLst>
                                        <p:tav tm="0">
                                          <p:val>
                                            <p:strVal val="#ppt_x"/>
                                          </p:val>
                                        </p:tav>
                                        <p:tav tm="100000">
                                          <p:val>
                                            <p:strVal val="#ppt_x"/>
                                          </p:val>
                                        </p:tav>
                                      </p:tavLst>
                                    </p:anim>
                                    <p:anim calcmode="lin" valueType="num">
                                      <p:cBhvr>
                                        <p:cTn id="62" dur="500" fill="hold"/>
                                        <p:tgtEl>
                                          <p:spTgt spid="24"/>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anim calcmode="lin" valueType="num">
                                      <p:cBhvr>
                                        <p:cTn id="66" dur="500" fill="hold"/>
                                        <p:tgtEl>
                                          <p:spTgt spid="23"/>
                                        </p:tgtEl>
                                        <p:attrNameLst>
                                          <p:attrName>ppt_x</p:attrName>
                                        </p:attrNameLst>
                                      </p:cBhvr>
                                      <p:tavLst>
                                        <p:tav tm="0">
                                          <p:val>
                                            <p:strVal val="#ppt_x"/>
                                          </p:val>
                                        </p:tav>
                                        <p:tav tm="100000">
                                          <p:val>
                                            <p:strVal val="#ppt_x"/>
                                          </p:val>
                                        </p:tav>
                                      </p:tavLst>
                                    </p:anim>
                                    <p:anim calcmode="lin" valueType="num">
                                      <p:cBhvr>
                                        <p:cTn id="67"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33" grpId="0"/>
      <p:bldP spid="36" grpId="0"/>
      <p:bldP spid="37" grpId="0"/>
      <p:bldP spid="19" grpId="0" animBg="1"/>
      <p:bldP spid="20" grpId="0" animBg="1"/>
      <p:bldP spid="21"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49" y="235338"/>
            <a:ext cx="12881849" cy="7016362"/>
            <a:chOff x="0" y="222291"/>
            <a:chExt cx="12881849" cy="7016362"/>
          </a:xfrm>
        </p:grpSpPr>
        <p:sp>
          <p:nvSpPr>
            <p:cNvPr id="58" name="任意多边形 57"/>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827688" y="222291"/>
              <a:ext cx="655372"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64" name="TextBox 41"/>
            <p:cNvSpPr txBox="1"/>
            <p:nvPr/>
          </p:nvSpPr>
          <p:spPr>
            <a:xfrm>
              <a:off x="1519658" y="301131"/>
              <a:ext cx="3977661" cy="535531"/>
            </a:xfrm>
            <a:prstGeom prst="rect">
              <a:avLst/>
            </a:prstGeom>
            <a:noFill/>
          </p:spPr>
          <p:txBody>
            <a:bodyPr wrap="square" rtlCol="0">
              <a:spAutoFit/>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REDIS</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安装与使用</a:t>
              </a:r>
              <a:endParaRPr lang="en-US" altLang="zh-CN"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5" name="矩形 64"/>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0" name="Rectangle 8"/>
          <p:cNvSpPr>
            <a:spLocks noChangeArrowheads="1"/>
          </p:cNvSpPr>
          <p:nvPr/>
        </p:nvSpPr>
        <p:spPr bwMode="auto">
          <a:xfrm>
            <a:off x="524719" y="2946335"/>
            <a:ext cx="5912156" cy="3550310"/>
          </a:xfrm>
          <a:prstGeom prst="rect">
            <a:avLst/>
          </a:prstGeom>
          <a:solidFill>
            <a:schemeClr val="bg1">
              <a:lumMod val="75000"/>
              <a:alpha val="41176"/>
            </a:schemeClr>
          </a:solidFill>
          <a:ln>
            <a:noFill/>
          </a:ln>
        </p:spPr>
        <p:txBody>
          <a:bodyPr vert="horz" wrap="square" lIns="96393" tIns="48196" rIns="96393" bIns="48196" numCol="1" anchor="t" anchorCtr="0" compatLnSpc="1">
            <a:prstTxWarp prst="textNoShape">
              <a:avLst/>
            </a:prstTxWarp>
          </a:bodyPr>
          <a:lstStyle/>
          <a:p>
            <a:pPr defTabSz="1285372" fontAlgn="auto">
              <a:spcBef>
                <a:spcPts val="0"/>
              </a:spcBef>
              <a:spcAft>
                <a:spcPts val="0"/>
              </a:spcAft>
              <a:defRPr/>
            </a:pPr>
            <a:endParaRPr lang="zh-CN" altLang="en-US" sz="2530" kern="0">
              <a:solidFill>
                <a:sysClr val="windowText" lastClr="000000"/>
              </a:solidFill>
            </a:endParaRPr>
          </a:p>
        </p:txBody>
      </p:sp>
      <p:sp>
        <p:nvSpPr>
          <p:cNvPr id="31" name="Rectangle 8"/>
          <p:cNvSpPr>
            <a:spLocks noChangeArrowheads="1"/>
          </p:cNvSpPr>
          <p:nvPr/>
        </p:nvSpPr>
        <p:spPr bwMode="auto">
          <a:xfrm>
            <a:off x="524719" y="1245320"/>
            <a:ext cx="5912156" cy="1506909"/>
          </a:xfrm>
          <a:prstGeom prst="rect">
            <a:avLst/>
          </a:prstGeom>
          <a:solidFill>
            <a:schemeClr val="bg1">
              <a:lumMod val="75000"/>
              <a:alpha val="41176"/>
            </a:schemeClr>
          </a:solidFill>
          <a:ln>
            <a:noFill/>
          </a:ln>
        </p:spPr>
        <p:txBody>
          <a:bodyPr vert="horz" wrap="square" lIns="96393" tIns="48196" rIns="96393" bIns="48196" numCol="1" anchor="t" anchorCtr="0" compatLnSpc="1">
            <a:prstTxWarp prst="textNoShape">
              <a:avLst/>
            </a:prstTxWarp>
          </a:bodyPr>
          <a:lstStyle/>
          <a:p>
            <a:pPr defTabSz="1285372" fontAlgn="auto">
              <a:spcBef>
                <a:spcPts val="0"/>
              </a:spcBef>
              <a:spcAft>
                <a:spcPts val="0"/>
              </a:spcAft>
              <a:defRPr/>
            </a:pPr>
            <a:endParaRPr lang="zh-CN" altLang="en-US" sz="2530" kern="0">
              <a:solidFill>
                <a:sysClr val="windowText" lastClr="000000"/>
              </a:solidFill>
            </a:endParaRPr>
          </a:p>
        </p:txBody>
      </p:sp>
      <p:sp>
        <p:nvSpPr>
          <p:cNvPr id="32" name="TextBox 41"/>
          <p:cNvSpPr txBox="1"/>
          <p:nvPr/>
        </p:nvSpPr>
        <p:spPr>
          <a:xfrm>
            <a:off x="751928" y="1768320"/>
            <a:ext cx="5600189" cy="716677"/>
          </a:xfrm>
          <a:prstGeom prst="rect">
            <a:avLst/>
          </a:prstGeom>
          <a:noFill/>
        </p:spPr>
        <p:txBody>
          <a:bodyPr wrap="square" lIns="85667" tIns="42834" rIns="85667" bIns="42834" rtlCol="0">
            <a:spAutoFit/>
          </a:bodyPr>
          <a:lstStyle/>
          <a:p>
            <a:pPr>
              <a:lnSpc>
                <a:spcPct val="130000"/>
              </a:lnSpc>
            </a:pP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1.redis </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hash</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是一个</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string</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类型的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field</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和</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value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的映射表。</a:t>
            </a: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2.hash</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特别适合用于存储对象。相较于将每个对象的每个字段存成单个</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string</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类型。将一个对象存储在</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hash</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类型中会占用更少的内存，并且可以更方便的存取整个对象。</a:t>
            </a:r>
            <a:endParaRPr lang="en-GB" altLang="zh-CN" sz="1050" dirty="0">
              <a:solidFill>
                <a:srgbClr val="339966"/>
              </a:solidFill>
              <a:latin typeface="微软雅黑" panose="020B0503020204020204" pitchFamily="34" charset="-122"/>
              <a:ea typeface="微软雅黑" panose="020B0503020204020204" pitchFamily="34" charset="-122"/>
              <a:cs typeface="+mn-ea"/>
              <a:sym typeface="+mn-lt"/>
            </a:endParaRPr>
          </a:p>
        </p:txBody>
      </p:sp>
      <p:sp>
        <p:nvSpPr>
          <p:cNvPr id="33" name="TextBox 170"/>
          <p:cNvSpPr txBox="1"/>
          <p:nvPr/>
        </p:nvSpPr>
        <p:spPr>
          <a:xfrm>
            <a:off x="751928" y="1240061"/>
            <a:ext cx="2430227" cy="528259"/>
          </a:xfrm>
          <a:prstGeom prst="rect">
            <a:avLst/>
          </a:prstGeom>
          <a:noFill/>
        </p:spPr>
        <p:txBody>
          <a:bodyPr wrap="square" lIns="96431" tIns="48215" rIns="96431" bIns="48215" rtlCol="0">
            <a:spAutoFit/>
          </a:bodyPr>
          <a:lstStyle/>
          <a:p>
            <a:pPr fontAlgn="auto">
              <a:spcBef>
                <a:spcPts val="0"/>
              </a:spcBef>
              <a:spcAft>
                <a:spcPts val="0"/>
              </a:spcAft>
              <a:defRPr/>
            </a:pPr>
            <a:r>
              <a:rPr lang="en-US" altLang="zh-CN" sz="2800" b="1" dirty="0">
                <a:solidFill>
                  <a:srgbClr val="339966"/>
                </a:solidFill>
                <a:latin typeface="Franklin Gothic Book" panose="020B0503020102020204" pitchFamily="34" charset="0"/>
                <a:ea typeface="Segoe UI Emoji" panose="020B0502040204020203" pitchFamily="34" charset="0"/>
              </a:rPr>
              <a:t>Hash</a:t>
            </a:r>
            <a:r>
              <a:rPr lang="zh-CN" altLang="en-US" sz="2800" b="1" dirty="0">
                <a:solidFill>
                  <a:srgbClr val="339966"/>
                </a:solidFill>
                <a:latin typeface="Franklin Gothic Book" panose="020B0503020102020204" pitchFamily="34" charset="0"/>
                <a:ea typeface="Segoe UI Emoji" panose="020B0502040204020203" pitchFamily="34" charset="0"/>
              </a:rPr>
              <a:t>说明</a:t>
            </a:r>
            <a:endParaRPr lang="zh-CN" altLang="en-US" sz="2800" b="1" dirty="0">
              <a:solidFill>
                <a:srgbClr val="339966"/>
              </a:solidFill>
              <a:latin typeface="Franklin Gothic Book" panose="020B0503020102020204" pitchFamily="34" charset="0"/>
            </a:endParaRPr>
          </a:p>
        </p:txBody>
      </p:sp>
      <p:sp>
        <p:nvSpPr>
          <p:cNvPr id="36" name="TextBox 41"/>
          <p:cNvSpPr txBox="1"/>
          <p:nvPr/>
        </p:nvSpPr>
        <p:spPr>
          <a:xfrm>
            <a:off x="751928" y="3469335"/>
            <a:ext cx="5600189" cy="2397137"/>
          </a:xfrm>
          <a:prstGeom prst="rect">
            <a:avLst/>
          </a:prstGeom>
          <a:noFill/>
        </p:spPr>
        <p:txBody>
          <a:bodyPr wrap="square" lIns="85667" tIns="42834" rIns="85667" bIns="42834" rtlCol="0">
            <a:spAutoFit/>
          </a:bodyPr>
          <a:lstStyle/>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hset</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field value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设置</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hash field</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为指定值，如果</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不存在，则先创建</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2.</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hget </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 field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获取指定</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hash</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 </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field</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value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3.</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hmget</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field1 field2…fieldN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获取全部指定</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hash field</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value</a:t>
            </a: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4.</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hmset</a:t>
            </a: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 </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 field1 value1…fieldN valueN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同时设置</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hash</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的多个</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field</a:t>
            </a: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5.</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hincrby</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field integer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将指定的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hash field</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加上定值。</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6.</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hexists</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field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测试指定的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field</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是否存在。</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7.</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hdel </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 field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删除指定的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hash field</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8.</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hlen</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返回指定</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hash</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field</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数量。</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9.</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hkeys</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hash</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的所有</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field</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10.</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hvals</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hash</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的所有</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value</a:t>
            </a: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11.</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hgetall</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hash</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的所有</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field</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和</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value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p:txBody>
      </p:sp>
      <p:sp>
        <p:nvSpPr>
          <p:cNvPr id="37" name="TextBox 170"/>
          <p:cNvSpPr txBox="1"/>
          <p:nvPr/>
        </p:nvSpPr>
        <p:spPr>
          <a:xfrm>
            <a:off x="751928" y="2941076"/>
            <a:ext cx="2430227" cy="528259"/>
          </a:xfrm>
          <a:prstGeom prst="rect">
            <a:avLst/>
          </a:prstGeom>
          <a:noFill/>
        </p:spPr>
        <p:txBody>
          <a:bodyPr wrap="square" lIns="96431" tIns="48215" rIns="96431" bIns="48215" rtlCol="0">
            <a:spAutoFit/>
          </a:bodyPr>
          <a:lstStyle/>
          <a:p>
            <a:pPr fontAlgn="auto">
              <a:spcBef>
                <a:spcPts val="0"/>
              </a:spcBef>
              <a:spcAft>
                <a:spcPts val="0"/>
              </a:spcAft>
              <a:defRPr/>
            </a:pPr>
            <a:r>
              <a:rPr lang="en-US" altLang="zh-CN" sz="2800" b="1" dirty="0">
                <a:solidFill>
                  <a:srgbClr val="339966"/>
                </a:solidFill>
                <a:latin typeface="Franklin Gothic Book" panose="020B0503020102020204" pitchFamily="34" charset="0"/>
                <a:ea typeface="Segoe UI Emoji" panose="020B0502040204020203" pitchFamily="34" charset="0"/>
              </a:rPr>
              <a:t>Hash</a:t>
            </a:r>
            <a:r>
              <a:rPr lang="zh-CN" altLang="en-US" sz="2800" b="1" dirty="0">
                <a:solidFill>
                  <a:srgbClr val="339966"/>
                </a:solidFill>
                <a:latin typeface="Franklin Gothic Book" panose="020B0503020102020204" pitchFamily="34" charset="0"/>
                <a:ea typeface="Segoe UI Emoji" panose="020B0502040204020203" pitchFamily="34" charset="0"/>
              </a:rPr>
              <a:t>相关命令</a:t>
            </a:r>
            <a:endParaRPr lang="zh-CN" altLang="en-US" sz="2800" b="1" dirty="0">
              <a:solidFill>
                <a:srgbClr val="339966"/>
              </a:solidFill>
              <a:latin typeface="Franklin Gothic Book" panose="020B0503020102020204" pitchFamily="34" charset="0"/>
            </a:endParaRPr>
          </a:p>
        </p:txBody>
      </p:sp>
    </p:spTree>
    <p:extLst>
      <p:ext uri="{BB962C8B-B14F-4D97-AF65-F5344CB8AC3E}">
        <p14:creationId xmlns:p14="http://schemas.microsoft.com/office/powerpoint/2010/main" xmlns="" val="828232897"/>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anim calcmode="lin" valueType="num">
                                      <p:cBhvr>
                                        <p:cTn id="13" dur="500" fill="hold"/>
                                        <p:tgtEl>
                                          <p:spTgt spid="33"/>
                                        </p:tgtEl>
                                        <p:attrNameLst>
                                          <p:attrName>ppt_x</p:attrName>
                                        </p:attrNameLst>
                                      </p:cBhvr>
                                      <p:tavLst>
                                        <p:tav tm="0">
                                          <p:val>
                                            <p:strVal val="#ppt_x"/>
                                          </p:val>
                                        </p:tav>
                                        <p:tav tm="100000">
                                          <p:val>
                                            <p:strVal val="#ppt_x"/>
                                          </p:val>
                                        </p:tav>
                                      </p:tavLst>
                                    </p:anim>
                                    <p:anim calcmode="lin" valueType="num">
                                      <p:cBhvr>
                                        <p:cTn id="14" dur="500" fill="hold"/>
                                        <p:tgtEl>
                                          <p:spTgt spid="3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anim calcmode="lin" valueType="num">
                                      <p:cBhvr>
                                        <p:cTn id="18" dur="500" fill="hold"/>
                                        <p:tgtEl>
                                          <p:spTgt spid="32"/>
                                        </p:tgtEl>
                                        <p:attrNameLst>
                                          <p:attrName>ppt_x</p:attrName>
                                        </p:attrNameLst>
                                      </p:cBhvr>
                                      <p:tavLst>
                                        <p:tav tm="0">
                                          <p:val>
                                            <p:strVal val="#ppt_x"/>
                                          </p:val>
                                        </p:tav>
                                        <p:tav tm="100000">
                                          <p:val>
                                            <p:strVal val="#ppt_x"/>
                                          </p:val>
                                        </p:tav>
                                      </p:tavLst>
                                    </p:anim>
                                    <p:anim calcmode="lin" valueType="num">
                                      <p:cBhvr>
                                        <p:cTn id="19" dur="500" fill="hold"/>
                                        <p:tgtEl>
                                          <p:spTgt spid="32"/>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 presetClass="entr" presetSubtype="6"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1+#ppt_w/2"/>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47" presetClass="entr" presetSubtype="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anim calcmode="lin" valueType="num">
                                      <p:cBhvr>
                                        <p:cTn id="29" dur="500" fill="hold"/>
                                        <p:tgtEl>
                                          <p:spTgt spid="37"/>
                                        </p:tgtEl>
                                        <p:attrNameLst>
                                          <p:attrName>ppt_x</p:attrName>
                                        </p:attrNameLst>
                                      </p:cBhvr>
                                      <p:tavLst>
                                        <p:tav tm="0">
                                          <p:val>
                                            <p:strVal val="#ppt_x"/>
                                          </p:val>
                                        </p:tav>
                                        <p:tav tm="100000">
                                          <p:val>
                                            <p:strVal val="#ppt_x"/>
                                          </p:val>
                                        </p:tav>
                                      </p:tavLst>
                                    </p:anim>
                                    <p:anim calcmode="lin" valueType="num">
                                      <p:cBhvr>
                                        <p:cTn id="30" dur="500" fill="hold"/>
                                        <p:tgtEl>
                                          <p:spTgt spid="3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anim calcmode="lin" valueType="num">
                                      <p:cBhvr>
                                        <p:cTn id="34" dur="500" fill="hold"/>
                                        <p:tgtEl>
                                          <p:spTgt spid="36"/>
                                        </p:tgtEl>
                                        <p:attrNameLst>
                                          <p:attrName>ppt_x</p:attrName>
                                        </p:attrNameLst>
                                      </p:cBhvr>
                                      <p:tavLst>
                                        <p:tav tm="0">
                                          <p:val>
                                            <p:strVal val="#ppt_x"/>
                                          </p:val>
                                        </p:tav>
                                        <p:tav tm="100000">
                                          <p:val>
                                            <p:strVal val="#ppt_x"/>
                                          </p:val>
                                        </p:tav>
                                      </p:tavLst>
                                    </p:anim>
                                    <p:anim calcmode="lin" valueType="num">
                                      <p:cBhvr>
                                        <p:cTn id="35"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33" grpId="0"/>
      <p:bldP spid="36"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917207" y="3347940"/>
            <a:ext cx="4021761"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249584" y="3333523"/>
            <a:ext cx="3357009" cy="565604"/>
          </a:xfrm>
          <a:prstGeom prst="rect">
            <a:avLst/>
          </a:prstGeom>
          <a:effectLst/>
        </p:spPr>
        <p:txBody>
          <a:bodyPr wrap="none">
            <a:spAutoFit/>
          </a:bodyPr>
          <a:lstStyle/>
          <a:p>
            <a:pPr algn="ctr">
              <a:lnSpc>
                <a:spcPct val="120000"/>
              </a:lnSpc>
            </a:pPr>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REDIS</a:t>
            </a: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实现主从复制</a:t>
            </a:r>
            <a:endParaRPr lang="en-US" altLang="zh-CN"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7" name="圆角矩形 16"/>
          <p:cNvSpPr/>
          <p:nvPr/>
        </p:nvSpPr>
        <p:spPr bwMode="auto">
          <a:xfrm>
            <a:off x="3986107" y="3332963"/>
            <a:ext cx="714280"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02</a:t>
            </a:r>
            <a:endParaRPr lang="zh-CN" altLang="en-US" sz="2800" dirty="0">
              <a:latin typeface="Impact" panose="020B0806030902050204" pitchFamily="34" charset="0"/>
              <a:cs typeface="+mn-ea"/>
              <a:sym typeface="+mn-lt"/>
            </a:endParaRPr>
          </a:p>
        </p:txBody>
      </p:sp>
    </p:spTree>
    <p:extLst>
      <p:ext uri="{BB962C8B-B14F-4D97-AF65-F5344CB8AC3E}">
        <p14:creationId xmlns:p14="http://schemas.microsoft.com/office/powerpoint/2010/main" xmlns="" val="4077497528"/>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ppt_y</p:attrName>
                                        </p:attrNameLst>
                                      </p:cBhvr>
                                      <p:tavLst>
                                        <p:tav tm="0">
                                          <p:val>
                                            <p:strVal val="#ppt_y+#ppt_h*1.125000"/>
                                          </p:val>
                                        </p:tav>
                                        <p:tav tm="100000">
                                          <p:val>
                                            <p:strVal val="#ppt_y"/>
                                          </p:val>
                                        </p:tav>
                                      </p:tavLst>
                                    </p:anim>
                                    <p:animEffect transition="in" filter="wipe(up)">
                                      <p:cBhvr>
                                        <p:cTn id="13" dur="500"/>
                                        <p:tgtEl>
                                          <p:spTgt spid="15"/>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平行四边形 4"/>
          <p:cNvSpPr/>
          <p:nvPr/>
        </p:nvSpPr>
        <p:spPr>
          <a:xfrm>
            <a:off x="6249702" y="1250486"/>
            <a:ext cx="3961098" cy="2214678"/>
          </a:xfrm>
          <a:prstGeom prst="parallelogram">
            <a:avLst>
              <a:gd name="adj" fmla="val 35443"/>
            </a:avLst>
          </a:prstGeom>
          <a:solidFill>
            <a:srgbClr val="8CC94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317" tIns="22659" rIns="45317" bIns="22659" rtlCol="0" anchor="ctr"/>
          <a:lstStyle/>
          <a:p>
            <a:pPr algn="ctr"/>
            <a:endParaRPr lang="zh-CN" altLang="en-US" sz="822" dirty="0">
              <a:latin typeface="微软雅黑" panose="020B0503020204020204" pitchFamily="34" charset="-122"/>
              <a:ea typeface="微软雅黑" panose="020B0503020204020204" pitchFamily="34" charset="-122"/>
            </a:endParaRPr>
          </a:p>
        </p:txBody>
      </p:sp>
      <p:sp>
        <p:nvSpPr>
          <p:cNvPr id="6" name="平行四边形 5"/>
          <p:cNvSpPr/>
          <p:nvPr/>
        </p:nvSpPr>
        <p:spPr>
          <a:xfrm>
            <a:off x="3035241" y="4569999"/>
            <a:ext cx="3961098" cy="2214678"/>
          </a:xfrm>
          <a:prstGeom prst="parallelogram">
            <a:avLst>
              <a:gd name="adj" fmla="val 35443"/>
            </a:avLst>
          </a:prstGeom>
          <a:solidFill>
            <a:srgbClr val="33996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317" tIns="22659" rIns="45317" bIns="22659" rtlCol="0" anchor="ctr"/>
          <a:lstStyle/>
          <a:p>
            <a:pPr algn="ctr"/>
            <a:endParaRPr lang="zh-CN" altLang="en-US" sz="822" dirty="0">
              <a:latin typeface="微软雅黑" panose="020B0503020204020204" pitchFamily="34" charset="-122"/>
              <a:ea typeface="微软雅黑" panose="020B0503020204020204" pitchFamily="34" charset="-122"/>
            </a:endParaRPr>
          </a:p>
        </p:txBody>
      </p:sp>
      <p:sp>
        <p:nvSpPr>
          <p:cNvPr id="19" name="平行四边形 18"/>
          <p:cNvSpPr/>
          <p:nvPr/>
        </p:nvSpPr>
        <p:spPr>
          <a:xfrm>
            <a:off x="6175506" y="3783594"/>
            <a:ext cx="3715908" cy="2077591"/>
          </a:xfrm>
          <a:prstGeom prst="parallelogram">
            <a:avLst>
              <a:gd name="adj" fmla="val 35443"/>
            </a:avLst>
          </a:prstGeom>
          <a:blipFill dpi="0" rotWithShape="1">
            <a:blip r:embed="rId3" cstate="screen">
              <a:extLst>
                <a:ext uri="{28A0092B-C50C-407E-A947-70E740481C1C}">
                  <a14:useLocalDpi xmlns:a14="http://schemas.microsoft.com/office/drawing/2010/main" xmlns=""/>
                </a:ext>
              </a:extLst>
            </a:blip>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317" tIns="22659" rIns="45317" bIns="22659" rtlCol="0" anchor="ctr"/>
          <a:lstStyle/>
          <a:p>
            <a:pPr algn="ctr"/>
            <a:endParaRPr lang="zh-CN" altLang="en-US" dirty="0"/>
          </a:p>
        </p:txBody>
      </p:sp>
      <p:sp>
        <p:nvSpPr>
          <p:cNvPr id="18" name="平行四边形 17"/>
          <p:cNvSpPr/>
          <p:nvPr/>
        </p:nvSpPr>
        <p:spPr>
          <a:xfrm>
            <a:off x="3472540" y="1840588"/>
            <a:ext cx="3715908" cy="2077591"/>
          </a:xfrm>
          <a:prstGeom prst="parallelogram">
            <a:avLst>
              <a:gd name="adj" fmla="val 35443"/>
            </a:avLst>
          </a:prstGeom>
          <a:blipFill dpi="0" rotWithShape="1">
            <a:blip r:embed="rId4" cstate="screen">
              <a:extLst>
                <a:ext uri="{28A0092B-C50C-407E-A947-70E740481C1C}">
                  <a14:useLocalDpi xmlns:a14="http://schemas.microsoft.com/office/drawing/2010/main" xmlns=""/>
                </a:ext>
              </a:extLst>
            </a:blip>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317" tIns="22659" rIns="45317" bIns="22659" rtlCol="0" anchor="ctr"/>
          <a:lstStyle/>
          <a:p>
            <a:pPr algn="ctr"/>
            <a:endParaRPr lang="zh-CN" altLang="en-US" sz="822" dirty="0">
              <a:latin typeface="微软雅黑" panose="020B0503020204020204" pitchFamily="34" charset="-122"/>
              <a:ea typeface="微软雅黑" panose="020B0503020204020204" pitchFamily="34" charset="-122"/>
            </a:endParaRPr>
          </a:p>
        </p:txBody>
      </p:sp>
      <p:sp>
        <p:nvSpPr>
          <p:cNvPr id="16" name="燕尾形 15"/>
          <p:cNvSpPr/>
          <p:nvPr/>
        </p:nvSpPr>
        <p:spPr>
          <a:xfrm>
            <a:off x="9625413" y="3043263"/>
            <a:ext cx="368485" cy="502182"/>
          </a:xfrm>
          <a:prstGeom prst="chevron">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lIns="45317" tIns="22659" rIns="45317" bIns="22659" rtlCol="0" anchor="ctr"/>
          <a:lstStyle/>
          <a:p>
            <a:pPr algn="ctr"/>
            <a:endParaRPr lang="zh-CN" altLang="en-US">
              <a:solidFill>
                <a:schemeClr val="tx1"/>
              </a:solidFill>
              <a:ea typeface="微软雅黑" panose="020B0503020204020204" pitchFamily="34" charset="-122"/>
            </a:endParaRPr>
          </a:p>
        </p:txBody>
      </p:sp>
      <p:sp>
        <p:nvSpPr>
          <p:cNvPr id="17" name="燕尾形 16"/>
          <p:cNvSpPr/>
          <p:nvPr/>
        </p:nvSpPr>
        <p:spPr>
          <a:xfrm flipH="1">
            <a:off x="2905856" y="3415998"/>
            <a:ext cx="368485" cy="502182"/>
          </a:xfrm>
          <a:prstGeom prst="chevron">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lIns="45317" tIns="22659" rIns="45317" bIns="22659" rtlCol="0" anchor="ctr"/>
          <a:lstStyle/>
          <a:p>
            <a:pPr algn="ctr"/>
            <a:endParaRPr lang="zh-CN" altLang="en-US">
              <a:solidFill>
                <a:schemeClr val="tx1"/>
              </a:solidFill>
              <a:ea typeface="微软雅黑" panose="020B0503020204020204" pitchFamily="34" charset="-122"/>
            </a:endParaRPr>
          </a:p>
        </p:txBody>
      </p:sp>
      <p:sp>
        <p:nvSpPr>
          <p:cNvPr id="28" name="文本框 27"/>
          <p:cNvSpPr txBox="1">
            <a:spLocks noChangeArrowheads="1"/>
          </p:cNvSpPr>
          <p:nvPr/>
        </p:nvSpPr>
        <p:spPr bwMode="auto">
          <a:xfrm>
            <a:off x="493563" y="4759225"/>
            <a:ext cx="2804029" cy="93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主数据库，主要承接对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Redis</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缓存数据库的增删改操作。</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Redis</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提供在主从关系型数据库间自动同步主数据库数据至各个从数据库，且为实时同步。</a:t>
            </a:r>
            <a:endParaRPr lang="en-GB"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29" name="文本框 28"/>
          <p:cNvSpPr txBox="1"/>
          <p:nvPr/>
        </p:nvSpPr>
        <p:spPr>
          <a:xfrm>
            <a:off x="1246176" y="4246273"/>
            <a:ext cx="2068294" cy="461665"/>
          </a:xfrm>
          <a:prstGeom prst="rect">
            <a:avLst/>
          </a:prstGeom>
          <a:noFill/>
        </p:spPr>
        <p:txBody>
          <a:bodyPr wrap="square">
            <a:spAutoFit/>
          </a:bodyPr>
          <a:lstStyle/>
          <a:p>
            <a:pPr fontAlgn="auto">
              <a:spcBef>
                <a:spcPts val="0"/>
              </a:spcBef>
              <a:spcAft>
                <a:spcPts val="0"/>
              </a:spcAft>
              <a:defRPr/>
            </a:pPr>
            <a:r>
              <a:rPr lang="en-US" altLang="zh-CN" sz="1200" dirty="0">
                <a:solidFill>
                  <a:schemeClr val="tx1">
                    <a:lumMod val="65000"/>
                    <a:lumOff val="35000"/>
                  </a:schemeClr>
                </a:solidFill>
                <a:latin typeface="+mn-lt"/>
                <a:ea typeface="微软雅黑" panose="020B0503020204020204" pitchFamily="34" charset="-122"/>
              </a:rPr>
              <a:t> </a:t>
            </a:r>
            <a:r>
              <a:rPr lang="zh-CN" altLang="en-US" sz="2400" b="1" dirty="0">
                <a:solidFill>
                  <a:schemeClr val="tx1">
                    <a:lumMod val="65000"/>
                    <a:lumOff val="35000"/>
                  </a:schemeClr>
                </a:solidFill>
                <a:latin typeface="+mj-lt"/>
                <a:ea typeface="微软雅黑" panose="020B0503020204020204" pitchFamily="34" charset="-122"/>
              </a:rPr>
              <a:t>主数据库</a:t>
            </a:r>
          </a:p>
        </p:txBody>
      </p:sp>
      <p:sp>
        <p:nvSpPr>
          <p:cNvPr id="30" name="文本框 29"/>
          <p:cNvSpPr txBox="1">
            <a:spLocks noChangeArrowheads="1"/>
          </p:cNvSpPr>
          <p:nvPr/>
        </p:nvSpPr>
        <p:spPr bwMode="auto">
          <a:xfrm>
            <a:off x="9796006" y="3985433"/>
            <a:ext cx="2804029" cy="1142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从数据库，主要承接操作量大、处理频繁的查询动作。</a:t>
            </a:r>
            <a:r>
              <a:rPr lang="zh-CN" altLang="en-US" sz="1050" dirty="0">
                <a:solidFill>
                  <a:srgbClr val="FF0000"/>
                </a:solidFill>
                <a:latin typeface="微软雅黑" panose="020B0503020204020204" pitchFamily="34" charset="-122"/>
                <a:ea typeface="微软雅黑" panose="020B0503020204020204" pitchFamily="34" charset="-122"/>
                <a:cs typeface="+mn-ea"/>
                <a:sym typeface="+mn-lt"/>
              </a:rPr>
              <a:t>注意：从数据库如果为只读权限时，做增删改操作时会报错；即使从数据库有读写权限，但是</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Redis</a:t>
            </a:r>
            <a:r>
              <a:rPr lang="zh-CN" altLang="en-US" sz="1050" dirty="0">
                <a:solidFill>
                  <a:srgbClr val="FF0000"/>
                </a:solidFill>
                <a:latin typeface="微软雅黑" panose="020B0503020204020204" pitchFamily="34" charset="-122"/>
                <a:ea typeface="微软雅黑" panose="020B0503020204020204" pitchFamily="34" charset="-122"/>
                <a:cs typeface="+mn-ea"/>
                <a:sym typeface="+mn-lt"/>
              </a:rPr>
              <a:t>并不会将从数据库数据同步至其他主从数据库。</a:t>
            </a:r>
            <a:endParaRPr lang="en-GB" altLang="zh-CN" sz="105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31" name="文本框 30"/>
          <p:cNvSpPr txBox="1"/>
          <p:nvPr/>
        </p:nvSpPr>
        <p:spPr>
          <a:xfrm>
            <a:off x="10110029" y="3465164"/>
            <a:ext cx="2175981" cy="461665"/>
          </a:xfrm>
          <a:prstGeom prst="rect">
            <a:avLst/>
          </a:prstGeom>
          <a:noFill/>
        </p:spPr>
        <p:txBody>
          <a:bodyPr wrap="square">
            <a:spAutoFit/>
          </a:bodyPr>
          <a:lstStyle/>
          <a:p>
            <a:pPr fontAlgn="auto">
              <a:spcBef>
                <a:spcPts val="0"/>
              </a:spcBef>
              <a:spcAft>
                <a:spcPts val="0"/>
              </a:spcAft>
              <a:defRPr/>
            </a:pPr>
            <a:r>
              <a:rPr lang="en-US" altLang="zh-CN" sz="1200" dirty="0">
                <a:solidFill>
                  <a:schemeClr val="tx1">
                    <a:lumMod val="65000"/>
                    <a:lumOff val="35000"/>
                  </a:schemeClr>
                </a:solidFill>
                <a:latin typeface="+mn-lt"/>
                <a:ea typeface="微软雅黑" panose="020B0503020204020204" pitchFamily="34" charset="-122"/>
              </a:rPr>
              <a:t> </a:t>
            </a:r>
            <a:r>
              <a:rPr lang="zh-CN" altLang="en-US" sz="2400" b="1" dirty="0">
                <a:solidFill>
                  <a:schemeClr val="tx1">
                    <a:lumMod val="65000"/>
                    <a:lumOff val="35000"/>
                  </a:schemeClr>
                </a:solidFill>
                <a:latin typeface="+mj-lt"/>
                <a:ea typeface="微软雅黑" panose="020B0503020204020204" pitchFamily="34" charset="-122"/>
              </a:rPr>
              <a:t>从数据库</a:t>
            </a:r>
          </a:p>
        </p:txBody>
      </p:sp>
      <p:grpSp>
        <p:nvGrpSpPr>
          <p:cNvPr id="20" name="组合 19"/>
          <p:cNvGrpSpPr/>
          <p:nvPr/>
        </p:nvGrpSpPr>
        <p:grpSpPr>
          <a:xfrm>
            <a:off x="-4049" y="235338"/>
            <a:ext cx="12881849" cy="7016362"/>
            <a:chOff x="0" y="222291"/>
            <a:chExt cx="12881849" cy="7016362"/>
          </a:xfrm>
        </p:grpSpPr>
        <p:sp>
          <p:nvSpPr>
            <p:cNvPr id="21" name="任意多边形 20"/>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27688" y="222291"/>
              <a:ext cx="665567"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24" name="TextBox 41"/>
            <p:cNvSpPr txBox="1"/>
            <p:nvPr/>
          </p:nvSpPr>
          <p:spPr>
            <a:xfrm>
              <a:off x="1946590" y="265699"/>
              <a:ext cx="2903360" cy="497957"/>
            </a:xfrm>
            <a:prstGeom prst="rect">
              <a:avLst/>
            </a:prstGeom>
            <a:noFill/>
          </p:spPr>
          <p:txBody>
            <a:bodyPr wrap="none" rtlCol="0">
              <a:spAutoFit/>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REDIS</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实现主从复制</a:t>
              </a:r>
              <a:endParaRPr lang="en-US" altLang="zh-CN"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TextBox 1"/>
          <p:cNvSpPr txBox="1"/>
          <p:nvPr/>
        </p:nvSpPr>
        <p:spPr>
          <a:xfrm>
            <a:off x="8157567" y="3848857"/>
            <a:ext cx="1080120" cy="707886"/>
          </a:xfrm>
          <a:prstGeom prst="rect">
            <a:avLst/>
          </a:prstGeom>
          <a:noFill/>
        </p:spPr>
        <p:txBody>
          <a:bodyPr wrap="square" rtlCol="0">
            <a:spAutoFit/>
          </a:bodyPr>
          <a:lstStyle/>
          <a:p>
            <a:r>
              <a:rPr lang="zh-CN" altLang="en-US" sz="2000" b="1" i="1" u="sng" dirty="0">
                <a:solidFill>
                  <a:srgbClr val="FF0000"/>
                </a:solidFill>
                <a:effectLst>
                  <a:outerShdw blurRad="38100" dist="38100" dir="2700000" algn="tl">
                    <a:srgbClr val="000000">
                      <a:alpha val="43137"/>
                    </a:srgbClr>
                  </a:outerShdw>
                </a:effectLst>
              </a:rPr>
              <a:t>良心马赛克</a:t>
            </a:r>
          </a:p>
        </p:txBody>
      </p:sp>
    </p:spTree>
    <p:extLst>
      <p:ext uri="{BB962C8B-B14F-4D97-AF65-F5344CB8AC3E}">
        <p14:creationId xmlns:p14="http://schemas.microsoft.com/office/powerpoint/2010/main" xmlns="" val="2728950801"/>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1+#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47" presetClass="entr" presetSubtype="0"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anim calcmode="lin" valueType="num">
                                      <p:cBhvr>
                                        <p:cTn id="29" dur="500" fill="hold"/>
                                        <p:tgtEl>
                                          <p:spTgt spid="29"/>
                                        </p:tgtEl>
                                        <p:attrNameLst>
                                          <p:attrName>ppt_x</p:attrName>
                                        </p:attrNameLst>
                                      </p:cBhvr>
                                      <p:tavLst>
                                        <p:tav tm="0">
                                          <p:val>
                                            <p:strVal val="#ppt_x"/>
                                          </p:val>
                                        </p:tav>
                                        <p:tav tm="100000">
                                          <p:val>
                                            <p:strVal val="#ppt_x"/>
                                          </p:val>
                                        </p:tav>
                                      </p:tavLst>
                                    </p:anim>
                                    <p:anim calcmode="lin" valueType="num">
                                      <p:cBhvr>
                                        <p:cTn id="30" dur="500" fill="hold"/>
                                        <p:tgtEl>
                                          <p:spTgt spid="29"/>
                                        </p:tgtEl>
                                        <p:attrNameLst>
                                          <p:attrName>ppt_y</p:attrName>
                                        </p:attrNameLst>
                                      </p:cBhvr>
                                      <p:tavLst>
                                        <p:tav tm="0">
                                          <p:val>
                                            <p:strVal val="#ppt_y-.1"/>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47" presetClass="entr" presetSubtype="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anim calcmode="lin" valueType="num">
                                      <p:cBhvr>
                                        <p:cTn id="39" dur="500" fill="hold"/>
                                        <p:tgtEl>
                                          <p:spTgt spid="31"/>
                                        </p:tgtEl>
                                        <p:attrNameLst>
                                          <p:attrName>ppt_x</p:attrName>
                                        </p:attrNameLst>
                                      </p:cBhvr>
                                      <p:tavLst>
                                        <p:tav tm="0">
                                          <p:val>
                                            <p:strVal val="#ppt_x"/>
                                          </p:val>
                                        </p:tav>
                                        <p:tav tm="100000">
                                          <p:val>
                                            <p:strVal val="#ppt_x"/>
                                          </p:val>
                                        </p:tav>
                                      </p:tavLst>
                                    </p:anim>
                                    <p:anim calcmode="lin" valueType="num">
                                      <p:cBhvr>
                                        <p:cTn id="40" dur="500" fill="hold"/>
                                        <p:tgtEl>
                                          <p:spTgt spid="31"/>
                                        </p:tgtEl>
                                        <p:attrNameLst>
                                          <p:attrName>ppt_y</p:attrName>
                                        </p:attrNameLst>
                                      </p:cBhvr>
                                      <p:tavLst>
                                        <p:tav tm="0">
                                          <p:val>
                                            <p:strVal val="#ppt_y-.1"/>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par>
                          <p:cTn id="45" fill="hold">
                            <p:stCondLst>
                              <p:cond delay="2500"/>
                            </p:stCondLst>
                            <p:childTnLst>
                              <p:par>
                                <p:cTn id="46" presetID="47" presetClass="entr" presetSubtype="0"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anim calcmode="lin" valueType="num">
                                      <p:cBhvr>
                                        <p:cTn id="49" dur="500" fill="hold"/>
                                        <p:tgtEl>
                                          <p:spTgt spid="18"/>
                                        </p:tgtEl>
                                        <p:attrNameLst>
                                          <p:attrName>ppt_x</p:attrName>
                                        </p:attrNameLst>
                                      </p:cBhvr>
                                      <p:tavLst>
                                        <p:tav tm="0">
                                          <p:val>
                                            <p:strVal val="#ppt_x"/>
                                          </p:val>
                                        </p:tav>
                                        <p:tav tm="100000">
                                          <p:val>
                                            <p:strVal val="#ppt_x"/>
                                          </p:val>
                                        </p:tav>
                                      </p:tavLst>
                                    </p:anim>
                                    <p:anim calcmode="lin" valueType="num">
                                      <p:cBhvr>
                                        <p:cTn id="50" dur="500" fill="hold"/>
                                        <p:tgtEl>
                                          <p:spTgt spid="18"/>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7" presetClass="entr" presetSubtype="0"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anim calcmode="lin" valueType="num">
                                      <p:cBhvr>
                                        <p:cTn id="55" dur="500" fill="hold"/>
                                        <p:tgtEl>
                                          <p:spTgt spid="19"/>
                                        </p:tgtEl>
                                        <p:attrNameLst>
                                          <p:attrName>ppt_x</p:attrName>
                                        </p:attrNameLst>
                                      </p:cBhvr>
                                      <p:tavLst>
                                        <p:tav tm="0">
                                          <p:val>
                                            <p:strVal val="#ppt_x"/>
                                          </p:val>
                                        </p:tav>
                                        <p:tav tm="100000">
                                          <p:val>
                                            <p:strVal val="#ppt_x"/>
                                          </p:val>
                                        </p:tav>
                                      </p:tavLst>
                                    </p:anim>
                                    <p:anim calcmode="lin" valueType="num">
                                      <p:cBhvr>
                                        <p:cTn id="56"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9" grpId="0" animBg="1"/>
      <p:bldP spid="18" grpId="0" animBg="1"/>
      <p:bldP spid="16" grpId="0" animBg="1"/>
      <p:bldP spid="17" grpId="0" animBg="1"/>
      <p:bldP spid="28" grpId="0"/>
      <p:bldP spid="29" grpId="0"/>
      <p:bldP spid="30"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915138" y="2515804"/>
            <a:ext cx="2862023" cy="2862023"/>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64326" fontAlgn="auto">
                <a:spcBef>
                  <a:spcPts val="0"/>
                </a:spcBef>
                <a:spcAft>
                  <a:spcPts val="0"/>
                </a:spcAft>
                <a:defRPr/>
              </a:pPr>
              <a:endParaRPr lang="zh-CN" altLang="en-US" sz="1898" kern="0">
                <a:solidFill>
                  <a:sysClr val="windowText" lastClr="000000"/>
                </a:solidFill>
                <a:latin typeface="Calibri"/>
                <a:ea typeface="宋体"/>
              </a:endParaRPr>
            </a:p>
          </p:txBody>
        </p:sp>
        <p:sp>
          <p:nvSpPr>
            <p:cNvPr id="52" name="椭圆 51"/>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64326" fontAlgn="auto">
                <a:spcBef>
                  <a:spcPts val="0"/>
                </a:spcBef>
                <a:spcAft>
                  <a:spcPts val="0"/>
                </a:spcAft>
                <a:defRPr/>
              </a:pPr>
              <a:endParaRPr lang="zh-CN" altLang="en-US" sz="1898" kern="0">
                <a:solidFill>
                  <a:sysClr val="window" lastClr="FFFFFF"/>
                </a:solidFill>
                <a:latin typeface="Calibri"/>
                <a:ea typeface="宋体"/>
              </a:endParaRPr>
            </a:p>
          </p:txBody>
        </p:sp>
      </p:grpSp>
      <p:cxnSp>
        <p:nvCxnSpPr>
          <p:cNvPr id="3" name="直接连接符 2"/>
          <p:cNvCxnSpPr>
            <a:stCxn id="57" idx="7"/>
            <a:endCxn id="85" idx="3"/>
          </p:cNvCxnSpPr>
          <p:nvPr/>
        </p:nvCxnSpPr>
        <p:spPr>
          <a:xfrm flipV="1">
            <a:off x="3479232" y="2651227"/>
            <a:ext cx="1507348" cy="252899"/>
          </a:xfrm>
          <a:prstGeom prst="line">
            <a:avLst/>
          </a:prstGeom>
          <a:ln w="6350">
            <a:solidFill>
              <a:srgbClr val="339966"/>
            </a:solidFill>
            <a:prstDash val="sysDot"/>
          </a:ln>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57" idx="5"/>
            <a:endCxn id="101" idx="3"/>
          </p:cNvCxnSpPr>
          <p:nvPr/>
        </p:nvCxnSpPr>
        <p:spPr>
          <a:xfrm>
            <a:off x="3479232" y="5028290"/>
            <a:ext cx="1507348" cy="489028"/>
          </a:xfrm>
          <a:prstGeom prst="line">
            <a:avLst/>
          </a:prstGeom>
          <a:ln w="6350">
            <a:solidFill>
              <a:srgbClr val="339966"/>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57" idx="6"/>
            <a:endCxn id="89" idx="3"/>
          </p:cNvCxnSpPr>
          <p:nvPr/>
        </p:nvCxnSpPr>
        <p:spPr>
          <a:xfrm>
            <a:off x="3919161" y="3966208"/>
            <a:ext cx="1067419" cy="52113"/>
          </a:xfrm>
          <a:prstGeom prst="line">
            <a:avLst/>
          </a:prstGeom>
          <a:ln w="6350">
            <a:solidFill>
              <a:srgbClr val="339966"/>
            </a:solidFill>
            <a:prstDash val="sysDot"/>
          </a:ln>
        </p:spPr>
        <p:style>
          <a:lnRef idx="1">
            <a:schemeClr val="accent1"/>
          </a:lnRef>
          <a:fillRef idx="0">
            <a:schemeClr val="accent1"/>
          </a:fillRef>
          <a:effectRef idx="0">
            <a:schemeClr val="accent1"/>
          </a:effectRef>
          <a:fontRef idx="minor">
            <a:schemeClr val="tx1"/>
          </a:fontRef>
        </p:style>
      </p:cxnSp>
      <p:sp>
        <p:nvSpPr>
          <p:cNvPr id="85" name="六边形 84"/>
          <p:cNvSpPr/>
          <p:nvPr/>
        </p:nvSpPr>
        <p:spPr>
          <a:xfrm>
            <a:off x="4986580" y="2119671"/>
            <a:ext cx="6986164" cy="1063112"/>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6" name="组合 85"/>
          <p:cNvGrpSpPr/>
          <p:nvPr/>
        </p:nvGrpSpPr>
        <p:grpSpPr>
          <a:xfrm rot="16200000">
            <a:off x="5315462" y="1955384"/>
            <a:ext cx="1196692" cy="1350224"/>
            <a:chOff x="8439634" y="3544648"/>
            <a:chExt cx="1611146" cy="1817848"/>
          </a:xfrm>
        </p:grpSpPr>
        <p:sp>
          <p:nvSpPr>
            <p:cNvPr id="87" name="Freeform 5"/>
            <p:cNvSpPr>
              <a:spLocks/>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96429" tIns="48214" rIns="96429" bIns="48214" numCol="1" anchor="t" anchorCtr="0" compatLnSpc="1">
              <a:prstTxWarp prst="textNoShape">
                <a:avLst/>
              </a:prstTxWarp>
            </a:bodyPr>
            <a:lstStyle/>
            <a:p>
              <a:endParaRPr lang="zh-CN" altLang="en-US">
                <a:solidFill>
                  <a:prstClr val="black"/>
                </a:solidFill>
              </a:endParaRPr>
            </a:p>
          </p:txBody>
        </p:sp>
        <p:sp>
          <p:nvSpPr>
            <p:cNvPr id="88" name="Freeform 5"/>
            <p:cNvSpPr>
              <a:spLocks/>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339966"/>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96429" tIns="48214" rIns="96429" bIns="48214" numCol="1" anchor="t" anchorCtr="0" compatLnSpc="1">
              <a:prstTxWarp prst="textNoShape">
                <a:avLst/>
              </a:prstTxWarp>
            </a:bodyPr>
            <a:lstStyle/>
            <a:p>
              <a:endParaRPr lang="zh-CN" altLang="en-US">
                <a:solidFill>
                  <a:prstClr val="black"/>
                </a:solidFill>
              </a:endParaRPr>
            </a:p>
          </p:txBody>
        </p:sp>
      </p:grpSp>
      <p:sp>
        <p:nvSpPr>
          <p:cNvPr id="63" name="文本框 37"/>
          <p:cNvSpPr>
            <a:spLocks noChangeArrowheads="1"/>
          </p:cNvSpPr>
          <p:nvPr/>
        </p:nvSpPr>
        <p:spPr bwMode="auto">
          <a:xfrm>
            <a:off x="5668595" y="2447830"/>
            <a:ext cx="490424" cy="4067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8540" tIns="64270" rIns="128540" bIns="64270">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fontAlgn="auto">
              <a:spcBef>
                <a:spcPts val="0"/>
              </a:spcBef>
              <a:spcAft>
                <a:spcPts val="0"/>
              </a:spcAft>
              <a:buNone/>
              <a:defRPr/>
            </a:pPr>
            <a:r>
              <a:rPr lang="zh-CN" altLang="en-US" sz="1800" b="1" dirty="0">
                <a:solidFill>
                  <a:schemeClr val="bg1"/>
                </a:solidFill>
              </a:rPr>
              <a:t>①</a:t>
            </a:r>
          </a:p>
        </p:txBody>
      </p:sp>
      <p:sp>
        <p:nvSpPr>
          <p:cNvPr id="75" name="文本1"/>
          <p:cNvSpPr>
            <a:spLocks noChangeArrowheads="1"/>
          </p:cNvSpPr>
          <p:nvPr/>
        </p:nvSpPr>
        <p:spPr bwMode="gray">
          <a:xfrm>
            <a:off x="6588921" y="2288619"/>
            <a:ext cx="5232096" cy="760585"/>
          </a:xfrm>
          <a:prstGeom prst="roundRect">
            <a:avLst>
              <a:gd name="adj" fmla="val 0"/>
            </a:avLst>
          </a:prstGeom>
          <a:noFill/>
          <a:ln w="28575" cap="flat" cmpd="sng" algn="ctr">
            <a:noFill/>
            <a:prstDash val="solid"/>
          </a:ln>
          <a:effectLst/>
          <a:extLst/>
        </p:spPr>
        <p:txBody>
          <a:bodyPr lIns="96417" tIns="48209" rIns="96417" bIns="4820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daemonize yes --</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打开主从数据库开关</a:t>
            </a:r>
          </a:p>
        </p:txBody>
      </p:sp>
      <p:sp>
        <p:nvSpPr>
          <p:cNvPr id="89" name="六边形 88"/>
          <p:cNvSpPr/>
          <p:nvPr/>
        </p:nvSpPr>
        <p:spPr>
          <a:xfrm>
            <a:off x="4986580" y="3486765"/>
            <a:ext cx="6986164" cy="1063112"/>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p:cNvGrpSpPr/>
          <p:nvPr/>
        </p:nvGrpSpPr>
        <p:grpSpPr>
          <a:xfrm rot="16200000">
            <a:off x="5315462" y="3322479"/>
            <a:ext cx="1196692" cy="1350224"/>
            <a:chOff x="8439634" y="3544648"/>
            <a:chExt cx="1611146" cy="1817848"/>
          </a:xfrm>
        </p:grpSpPr>
        <p:sp>
          <p:nvSpPr>
            <p:cNvPr id="91" name="Freeform 5"/>
            <p:cNvSpPr>
              <a:spLocks/>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96429" tIns="48214" rIns="96429" bIns="48214" numCol="1" anchor="t" anchorCtr="0" compatLnSpc="1">
              <a:prstTxWarp prst="textNoShape">
                <a:avLst/>
              </a:prstTxWarp>
            </a:bodyPr>
            <a:lstStyle/>
            <a:p>
              <a:endParaRPr lang="zh-CN" altLang="en-US">
                <a:solidFill>
                  <a:prstClr val="black"/>
                </a:solidFill>
              </a:endParaRPr>
            </a:p>
          </p:txBody>
        </p:sp>
        <p:sp>
          <p:nvSpPr>
            <p:cNvPr id="92" name="Freeform 5"/>
            <p:cNvSpPr>
              <a:spLocks/>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8CC94C"/>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96429" tIns="48214" rIns="96429" bIns="48214" numCol="1" anchor="t" anchorCtr="0" compatLnSpc="1">
              <a:prstTxWarp prst="textNoShape">
                <a:avLst/>
              </a:prstTxWarp>
            </a:bodyPr>
            <a:lstStyle/>
            <a:p>
              <a:endParaRPr lang="zh-CN" altLang="en-US">
                <a:solidFill>
                  <a:prstClr val="black"/>
                </a:solidFill>
              </a:endParaRPr>
            </a:p>
          </p:txBody>
        </p:sp>
      </p:grpSp>
      <p:sp>
        <p:nvSpPr>
          <p:cNvPr id="93" name="文本框 37"/>
          <p:cNvSpPr>
            <a:spLocks noChangeArrowheads="1"/>
          </p:cNvSpPr>
          <p:nvPr/>
        </p:nvSpPr>
        <p:spPr bwMode="auto">
          <a:xfrm>
            <a:off x="5668595" y="3791965"/>
            <a:ext cx="490424" cy="4067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8540" tIns="64270" rIns="128540" bIns="64270">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fontAlgn="auto">
              <a:spcBef>
                <a:spcPts val="0"/>
              </a:spcBef>
              <a:spcAft>
                <a:spcPts val="0"/>
              </a:spcAft>
              <a:buNone/>
              <a:defRPr/>
            </a:pPr>
            <a:r>
              <a:rPr lang="zh-CN" altLang="en-US" sz="1800" b="1" dirty="0">
                <a:solidFill>
                  <a:schemeClr val="bg1"/>
                </a:solidFill>
              </a:rPr>
              <a:t>②</a:t>
            </a:r>
          </a:p>
        </p:txBody>
      </p:sp>
      <p:sp>
        <p:nvSpPr>
          <p:cNvPr id="94" name="文本1"/>
          <p:cNvSpPr>
            <a:spLocks noChangeArrowheads="1"/>
          </p:cNvSpPr>
          <p:nvPr/>
        </p:nvSpPr>
        <p:spPr bwMode="gray">
          <a:xfrm>
            <a:off x="6588921" y="3655714"/>
            <a:ext cx="5232096" cy="760585"/>
          </a:xfrm>
          <a:prstGeom prst="roundRect">
            <a:avLst>
              <a:gd name="adj" fmla="val 0"/>
            </a:avLst>
          </a:prstGeom>
          <a:noFill/>
          <a:ln w="28575" cap="flat" cmpd="sng" algn="ctr">
            <a:noFill/>
            <a:prstDash val="solid"/>
          </a:ln>
          <a:effectLst/>
          <a:extLst/>
        </p:spPr>
        <p:txBody>
          <a:bodyPr lIns="96417" tIns="48209" rIns="96417" bIns="4820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bind 182.207.114.27 --</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绑定本机</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IP</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（主数据库</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IP</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p>
        </p:txBody>
      </p:sp>
      <p:sp>
        <p:nvSpPr>
          <p:cNvPr id="99" name="文本框 37"/>
          <p:cNvSpPr>
            <a:spLocks noChangeArrowheads="1"/>
          </p:cNvSpPr>
          <p:nvPr/>
        </p:nvSpPr>
        <p:spPr bwMode="auto">
          <a:xfrm>
            <a:off x="5562797" y="4640210"/>
            <a:ext cx="702019" cy="62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8540" tIns="64270" rIns="128540" bIns="64270">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fontAlgn="auto">
              <a:spcBef>
                <a:spcPts val="0"/>
              </a:spcBef>
              <a:spcAft>
                <a:spcPts val="0"/>
              </a:spcAft>
              <a:buNone/>
              <a:defRPr/>
            </a:pPr>
            <a:r>
              <a:rPr lang="en-US" altLang="zh-CN" sz="1600" b="1" dirty="0">
                <a:solidFill>
                  <a:schemeClr val="bg1"/>
                </a:solidFill>
                <a:ea typeface="Segoe UI Emoji" panose="020B0502040204020203" pitchFamily="34" charset="0"/>
              </a:rPr>
              <a:t>YOR</a:t>
            </a:r>
          </a:p>
          <a:p>
            <a:pPr algn="ctr" fontAlgn="auto">
              <a:spcBef>
                <a:spcPts val="0"/>
              </a:spcBef>
              <a:spcAft>
                <a:spcPts val="0"/>
              </a:spcAft>
              <a:buNone/>
              <a:defRPr/>
            </a:pPr>
            <a:r>
              <a:rPr lang="en-US" altLang="zh-CN" sz="1600" b="1" dirty="0">
                <a:solidFill>
                  <a:schemeClr val="bg1"/>
                </a:solidFill>
                <a:ea typeface="Segoe UI Emoji" panose="020B0502040204020203" pitchFamily="34" charset="0"/>
              </a:rPr>
              <a:t>TITE</a:t>
            </a:r>
            <a:endParaRPr lang="zh-CN" altLang="en-US" sz="1600" b="1" dirty="0">
              <a:solidFill>
                <a:schemeClr val="bg1"/>
              </a:solidFill>
            </a:endParaRPr>
          </a:p>
        </p:txBody>
      </p:sp>
      <p:sp>
        <p:nvSpPr>
          <p:cNvPr id="101" name="六边形 100"/>
          <p:cNvSpPr/>
          <p:nvPr/>
        </p:nvSpPr>
        <p:spPr>
          <a:xfrm>
            <a:off x="4986580" y="4985762"/>
            <a:ext cx="6986164" cy="1063112"/>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2" name="组合 101"/>
          <p:cNvGrpSpPr/>
          <p:nvPr/>
        </p:nvGrpSpPr>
        <p:grpSpPr>
          <a:xfrm rot="16200000">
            <a:off x="5315462" y="4836989"/>
            <a:ext cx="1196692" cy="1350224"/>
            <a:chOff x="8439634" y="3544648"/>
            <a:chExt cx="1611146" cy="1817848"/>
          </a:xfrm>
        </p:grpSpPr>
        <p:sp>
          <p:nvSpPr>
            <p:cNvPr id="103" name="Freeform 5"/>
            <p:cNvSpPr>
              <a:spLocks/>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96429" tIns="48214" rIns="96429" bIns="48214" numCol="1" anchor="t" anchorCtr="0" compatLnSpc="1">
              <a:prstTxWarp prst="textNoShape">
                <a:avLst/>
              </a:prstTxWarp>
            </a:bodyPr>
            <a:lstStyle/>
            <a:p>
              <a:endParaRPr lang="zh-CN" altLang="en-US">
                <a:solidFill>
                  <a:prstClr val="black"/>
                </a:solidFill>
              </a:endParaRPr>
            </a:p>
          </p:txBody>
        </p:sp>
        <p:sp>
          <p:nvSpPr>
            <p:cNvPr id="104" name="Freeform 5"/>
            <p:cNvSpPr>
              <a:spLocks/>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8CC94C"/>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96429" tIns="48214" rIns="96429" bIns="48214" numCol="1" anchor="t" anchorCtr="0" compatLnSpc="1">
              <a:prstTxWarp prst="textNoShape">
                <a:avLst/>
              </a:prstTxWarp>
            </a:bodyPr>
            <a:lstStyle/>
            <a:p>
              <a:endParaRPr lang="zh-CN" altLang="en-US">
                <a:solidFill>
                  <a:prstClr val="black"/>
                </a:solidFill>
              </a:endParaRPr>
            </a:p>
          </p:txBody>
        </p:sp>
      </p:grpSp>
      <p:sp>
        <p:nvSpPr>
          <p:cNvPr id="105" name="文本框 37"/>
          <p:cNvSpPr>
            <a:spLocks noChangeArrowheads="1"/>
          </p:cNvSpPr>
          <p:nvPr/>
        </p:nvSpPr>
        <p:spPr bwMode="auto">
          <a:xfrm>
            <a:off x="5668595" y="5329309"/>
            <a:ext cx="490424" cy="4067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8540" tIns="64270" rIns="128540" bIns="64270">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fontAlgn="auto">
              <a:spcBef>
                <a:spcPts val="0"/>
              </a:spcBef>
              <a:spcAft>
                <a:spcPts val="0"/>
              </a:spcAft>
              <a:buNone/>
              <a:defRPr/>
            </a:pPr>
            <a:r>
              <a:rPr lang="zh-CN" altLang="en-US" sz="1800" b="1" dirty="0">
                <a:solidFill>
                  <a:schemeClr val="bg1"/>
                </a:solidFill>
              </a:rPr>
              <a:t>③</a:t>
            </a:r>
          </a:p>
        </p:txBody>
      </p:sp>
      <p:sp>
        <p:nvSpPr>
          <p:cNvPr id="106" name="文本1"/>
          <p:cNvSpPr>
            <a:spLocks noChangeArrowheads="1"/>
          </p:cNvSpPr>
          <p:nvPr/>
        </p:nvSpPr>
        <p:spPr bwMode="gray">
          <a:xfrm>
            <a:off x="6588921" y="5129778"/>
            <a:ext cx="5232096" cy="760585"/>
          </a:xfrm>
          <a:prstGeom prst="roundRect">
            <a:avLst>
              <a:gd name="adj" fmla="val 0"/>
            </a:avLst>
          </a:prstGeom>
          <a:noFill/>
          <a:ln w="28575" cap="flat" cmpd="sng" algn="ctr">
            <a:noFill/>
            <a:prstDash val="solid"/>
          </a:ln>
          <a:effectLst/>
          <a:extLst/>
        </p:spPr>
        <p:txBody>
          <a:bodyPr lIns="96417" tIns="48209" rIns="96417" bIns="4820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requirepass 123456  --</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设置密码（可选）</a:t>
            </a:r>
          </a:p>
        </p:txBody>
      </p:sp>
      <p:grpSp>
        <p:nvGrpSpPr>
          <p:cNvPr id="56" name="组合 55"/>
          <p:cNvGrpSpPr/>
          <p:nvPr/>
        </p:nvGrpSpPr>
        <p:grpSpPr>
          <a:xfrm>
            <a:off x="915135" y="2464197"/>
            <a:ext cx="3004026" cy="3004022"/>
            <a:chOff x="1752735" y="879940"/>
            <a:chExt cx="2070478" cy="2070476"/>
          </a:xfrm>
        </p:grpSpPr>
        <p:sp>
          <p:nvSpPr>
            <p:cNvPr id="58" name="同心圆 57"/>
            <p:cNvSpPr/>
            <p:nvPr/>
          </p:nvSpPr>
          <p:spPr>
            <a:xfrm rot="9000000">
              <a:off x="1850845" y="971517"/>
              <a:ext cx="1884863" cy="1906298"/>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64326" fontAlgn="auto">
                <a:spcBef>
                  <a:spcPts val="0"/>
                </a:spcBef>
                <a:spcAft>
                  <a:spcPts val="0"/>
                </a:spcAft>
                <a:defRPr/>
              </a:pPr>
              <a:endParaRPr lang="zh-CN" altLang="en-US" sz="1898" kern="0">
                <a:solidFill>
                  <a:sysClr val="windowText" lastClr="000000"/>
                </a:solidFill>
                <a:latin typeface="Calibri"/>
                <a:ea typeface="宋体"/>
              </a:endParaRPr>
            </a:p>
          </p:txBody>
        </p:sp>
        <p:sp>
          <p:nvSpPr>
            <p:cNvPr id="57" name="同心圆 56"/>
            <p:cNvSpPr/>
            <p:nvPr/>
          </p:nvSpPr>
          <p:spPr>
            <a:xfrm>
              <a:off x="1752735" y="879940"/>
              <a:ext cx="2070478" cy="2070476"/>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64326" fontAlgn="auto">
                <a:spcBef>
                  <a:spcPts val="0"/>
                </a:spcBef>
                <a:spcAft>
                  <a:spcPts val="0"/>
                </a:spcAft>
                <a:defRPr/>
              </a:pPr>
              <a:endParaRPr lang="zh-CN" altLang="en-US" sz="1898" kern="0">
                <a:solidFill>
                  <a:sysClr val="windowText" lastClr="000000"/>
                </a:solidFill>
                <a:latin typeface="Calibri"/>
                <a:ea typeface="宋体"/>
              </a:endParaRPr>
            </a:p>
          </p:txBody>
        </p:sp>
      </p:grpSp>
      <p:grpSp>
        <p:nvGrpSpPr>
          <p:cNvPr id="44" name="组合 43"/>
          <p:cNvGrpSpPr/>
          <p:nvPr/>
        </p:nvGrpSpPr>
        <p:grpSpPr>
          <a:xfrm>
            <a:off x="-4049" y="235338"/>
            <a:ext cx="12881849" cy="7016362"/>
            <a:chOff x="0" y="222291"/>
            <a:chExt cx="12881849" cy="7016362"/>
          </a:xfrm>
        </p:grpSpPr>
        <p:sp>
          <p:nvSpPr>
            <p:cNvPr id="45" name="任意多边形 44"/>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27688" y="222291"/>
              <a:ext cx="665567"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8" name="TextBox 41"/>
            <p:cNvSpPr txBox="1"/>
            <p:nvPr/>
          </p:nvSpPr>
          <p:spPr>
            <a:xfrm>
              <a:off x="1896920" y="265699"/>
              <a:ext cx="2903359" cy="497957"/>
            </a:xfrm>
            <a:prstGeom prst="rect">
              <a:avLst/>
            </a:prstGeom>
            <a:noFill/>
          </p:spPr>
          <p:txBody>
            <a:bodyPr wrap="none" rtlCol="0">
              <a:spAutoFit/>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REDIS</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实现主从复制</a:t>
              </a:r>
              <a:endParaRPr lang="en-US" altLang="zh-CN"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9" name="矩形 48"/>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p:cNvSpPr/>
          <p:nvPr/>
        </p:nvSpPr>
        <p:spPr>
          <a:xfrm>
            <a:off x="1651328" y="1096045"/>
            <a:ext cx="5583836" cy="453457"/>
          </a:xfrm>
          <a:prstGeom prst="rect">
            <a:avLst/>
          </a:prstGeom>
        </p:spPr>
        <p:txBody>
          <a:bodyPr wrap="none">
            <a:spAutoFit/>
          </a:bodyPr>
          <a:lstStyle/>
          <a:p>
            <a:pPr lvl="0">
              <a:lnSpc>
                <a:spcPct val="130000"/>
              </a:lnSpc>
            </a:pP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 </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主从数据库配置（仅适用</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windows</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环境）</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sp>
        <p:nvSpPr>
          <p:cNvPr id="14" name="矩形 13"/>
          <p:cNvSpPr/>
          <p:nvPr/>
        </p:nvSpPr>
        <p:spPr>
          <a:xfrm>
            <a:off x="1031159" y="3325823"/>
            <a:ext cx="2754408" cy="1631216"/>
          </a:xfrm>
          <a:prstGeom prst="rect">
            <a:avLst/>
          </a:prstGeom>
        </p:spPr>
        <p:txBody>
          <a:bodyPr wrap="none">
            <a:spAutoFit/>
          </a:bodyPr>
          <a:lstStyle/>
          <a:p>
            <a:pPr algn="ct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mn-ea"/>
              </a:rPr>
              <a:t>主数据库配置</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修改</a:t>
            </a:r>
            <a:r>
              <a:rPr lang="en-US" altLang="zh-CN" sz="1600" dirty="0" err="1">
                <a:solidFill>
                  <a:schemeClr val="tx1">
                    <a:lumMod val="50000"/>
                    <a:lumOff val="50000"/>
                  </a:schemeClr>
                </a:solidFill>
                <a:latin typeface="微软雅黑" panose="020B0503020204020204" pitchFamily="34" charset="-122"/>
                <a:ea typeface="微软雅黑" panose="020B0503020204020204" pitchFamily="34" charset="-122"/>
                <a:cs typeface="+mn-ea"/>
              </a:rPr>
              <a:t>redis.windows.conf</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和</a:t>
            </a:r>
            <a:r>
              <a:rPr lang="en-US" altLang="zh-CN" sz="1600" dirty="0" err="1">
                <a:solidFill>
                  <a:schemeClr val="tx1">
                    <a:lumMod val="50000"/>
                    <a:lumOff val="50000"/>
                  </a:schemeClr>
                </a:solidFill>
                <a:latin typeface="微软雅黑" panose="020B0503020204020204" pitchFamily="34" charset="-122"/>
                <a:ea typeface="微软雅黑" panose="020B0503020204020204" pitchFamily="34" charset="-122"/>
                <a:cs typeface="+mn-ea"/>
              </a:rPr>
              <a:t>redis.windows</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p>
          <a:p>
            <a:pPr algn="ct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service.conf</a:t>
            </a:r>
          </a:p>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两份配置文件</a:t>
            </a:r>
          </a:p>
          <a:p>
            <a:endParaRPr lang="zh-CN" altLang="en-US" dirty="0"/>
          </a:p>
        </p:txBody>
      </p:sp>
      <p:sp>
        <p:nvSpPr>
          <p:cNvPr id="38" name="任意多边形 37"/>
          <p:cNvSpPr/>
          <p:nvPr/>
        </p:nvSpPr>
        <p:spPr>
          <a:xfrm rot="10800000">
            <a:off x="1744806" y="235339"/>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41"/>
          <p:cNvSpPr txBox="1"/>
          <p:nvPr/>
        </p:nvSpPr>
        <p:spPr>
          <a:xfrm>
            <a:off x="1942541" y="278746"/>
            <a:ext cx="2903360" cy="497957"/>
          </a:xfrm>
          <a:prstGeom prst="rect">
            <a:avLst/>
          </a:prstGeom>
          <a:noFill/>
        </p:spPr>
        <p:txBody>
          <a:bodyPr wrap="none" rtlCol="0">
            <a:spAutoFit/>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REDIS</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实现主从复制</a:t>
            </a:r>
            <a:endParaRPr lang="en-US" altLang="zh-CN" sz="2400" dirty="0">
              <a:solidFill>
                <a:schemeClr val="bg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xmlns="" val="1077709008"/>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1000"/>
                                        <p:tgtEl>
                                          <p:spTgt spid="56"/>
                                        </p:tgtEl>
                                      </p:cBhvr>
                                    </p:animEffect>
                                    <p:anim calcmode="lin" valueType="num">
                                      <p:cBhvr>
                                        <p:cTn id="13" dur="1000" fill="hold"/>
                                        <p:tgtEl>
                                          <p:spTgt spid="56"/>
                                        </p:tgtEl>
                                        <p:attrNameLst>
                                          <p:attrName>ppt_x</p:attrName>
                                        </p:attrNameLst>
                                      </p:cBhvr>
                                      <p:tavLst>
                                        <p:tav tm="0">
                                          <p:val>
                                            <p:strVal val="#ppt_x"/>
                                          </p:val>
                                        </p:tav>
                                        <p:tav tm="100000">
                                          <p:val>
                                            <p:strVal val="#ppt_x"/>
                                          </p:val>
                                        </p:tav>
                                      </p:tavLst>
                                    </p:anim>
                                    <p:anim calcmode="lin" valueType="num">
                                      <p:cBhvr>
                                        <p:cTn id="14" dur="1000" fill="hold"/>
                                        <p:tgtEl>
                                          <p:spTgt spid="5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86"/>
                                        </p:tgtEl>
                                        <p:attrNameLst>
                                          <p:attrName>style.visibility</p:attrName>
                                        </p:attrNameLst>
                                      </p:cBhvr>
                                      <p:to>
                                        <p:strVal val="visible"/>
                                      </p:to>
                                    </p:set>
                                    <p:anim calcmode="lin" valueType="num">
                                      <p:cBhvr additive="base">
                                        <p:cTn id="22" dur="500" fill="hold"/>
                                        <p:tgtEl>
                                          <p:spTgt spid="86"/>
                                        </p:tgtEl>
                                        <p:attrNameLst>
                                          <p:attrName>ppt_x</p:attrName>
                                        </p:attrNameLst>
                                      </p:cBhvr>
                                      <p:tavLst>
                                        <p:tav tm="0">
                                          <p:val>
                                            <p:strVal val="1+#ppt_w/2"/>
                                          </p:val>
                                        </p:tav>
                                        <p:tav tm="100000">
                                          <p:val>
                                            <p:strVal val="#ppt_x"/>
                                          </p:val>
                                        </p:tav>
                                      </p:tavLst>
                                    </p:anim>
                                    <p:anim calcmode="lin" valueType="num">
                                      <p:cBhvr additive="base">
                                        <p:cTn id="23" dur="500" fill="hold"/>
                                        <p:tgtEl>
                                          <p:spTgt spid="86"/>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85"/>
                                        </p:tgtEl>
                                        <p:attrNameLst>
                                          <p:attrName>style.visibility</p:attrName>
                                        </p:attrNameLst>
                                      </p:cBhvr>
                                      <p:to>
                                        <p:strVal val="visible"/>
                                      </p:to>
                                    </p:set>
                                    <p:anim calcmode="lin" valueType="num">
                                      <p:cBhvr additive="base">
                                        <p:cTn id="26" dur="500" fill="hold"/>
                                        <p:tgtEl>
                                          <p:spTgt spid="85"/>
                                        </p:tgtEl>
                                        <p:attrNameLst>
                                          <p:attrName>ppt_x</p:attrName>
                                        </p:attrNameLst>
                                      </p:cBhvr>
                                      <p:tavLst>
                                        <p:tav tm="0">
                                          <p:val>
                                            <p:strVal val="1+#ppt_w/2"/>
                                          </p:val>
                                        </p:tav>
                                        <p:tav tm="100000">
                                          <p:val>
                                            <p:strVal val="#ppt_x"/>
                                          </p:val>
                                        </p:tav>
                                      </p:tavLst>
                                    </p:anim>
                                    <p:anim calcmode="lin" valueType="num">
                                      <p:cBhvr additive="base">
                                        <p:cTn id="27" dur="500" fill="hold"/>
                                        <p:tgtEl>
                                          <p:spTgt spid="85"/>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p:cTn id="31" dur="500" fill="hold"/>
                                        <p:tgtEl>
                                          <p:spTgt spid="63"/>
                                        </p:tgtEl>
                                        <p:attrNameLst>
                                          <p:attrName>ppt_w</p:attrName>
                                        </p:attrNameLst>
                                      </p:cBhvr>
                                      <p:tavLst>
                                        <p:tav tm="0">
                                          <p:val>
                                            <p:fltVal val="0"/>
                                          </p:val>
                                        </p:tav>
                                        <p:tav tm="100000">
                                          <p:val>
                                            <p:strVal val="#ppt_w"/>
                                          </p:val>
                                        </p:tav>
                                      </p:tavLst>
                                    </p:anim>
                                    <p:anim calcmode="lin" valueType="num">
                                      <p:cBhvr>
                                        <p:cTn id="32" dur="500" fill="hold"/>
                                        <p:tgtEl>
                                          <p:spTgt spid="63"/>
                                        </p:tgtEl>
                                        <p:attrNameLst>
                                          <p:attrName>ppt_h</p:attrName>
                                        </p:attrNameLst>
                                      </p:cBhvr>
                                      <p:tavLst>
                                        <p:tav tm="0">
                                          <p:val>
                                            <p:fltVal val="0"/>
                                          </p:val>
                                        </p:tav>
                                        <p:tav tm="100000">
                                          <p:val>
                                            <p:strVal val="#ppt_h"/>
                                          </p:val>
                                        </p:tav>
                                      </p:tavLst>
                                    </p:anim>
                                    <p:animEffect transition="in" filter="fade">
                                      <p:cBhvr>
                                        <p:cTn id="33" dur="500"/>
                                        <p:tgtEl>
                                          <p:spTgt spid="63"/>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wipe(left)">
                                      <p:cBhvr>
                                        <p:cTn id="37" dur="500"/>
                                        <p:tgtEl>
                                          <p:spTgt spid="75"/>
                                        </p:tgtEl>
                                      </p:cBhvr>
                                    </p:animEffect>
                                  </p:childTnLst>
                                </p:cTn>
                              </p:par>
                            </p:childTnLst>
                          </p:cTn>
                        </p:par>
                        <p:par>
                          <p:cTn id="38" fill="hold">
                            <p:stCondLst>
                              <p:cond delay="3000"/>
                            </p:stCondLst>
                            <p:childTnLst>
                              <p:par>
                                <p:cTn id="39" presetID="22" presetClass="entr" presetSubtype="8"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p:stCondLst>
                              <p:cond delay="3500"/>
                            </p:stCondLst>
                            <p:childTnLst>
                              <p:par>
                                <p:cTn id="43" presetID="2" presetClass="entr" presetSubtype="2" fill="hold" nodeType="afterEffect">
                                  <p:stCondLst>
                                    <p:cond delay="0"/>
                                  </p:stCondLst>
                                  <p:childTnLst>
                                    <p:set>
                                      <p:cBhvr>
                                        <p:cTn id="44" dur="1" fill="hold">
                                          <p:stCondLst>
                                            <p:cond delay="0"/>
                                          </p:stCondLst>
                                        </p:cTn>
                                        <p:tgtEl>
                                          <p:spTgt spid="90"/>
                                        </p:tgtEl>
                                        <p:attrNameLst>
                                          <p:attrName>style.visibility</p:attrName>
                                        </p:attrNameLst>
                                      </p:cBhvr>
                                      <p:to>
                                        <p:strVal val="visible"/>
                                      </p:to>
                                    </p:set>
                                    <p:anim calcmode="lin" valueType="num">
                                      <p:cBhvr additive="base">
                                        <p:cTn id="45" dur="500" fill="hold"/>
                                        <p:tgtEl>
                                          <p:spTgt spid="90"/>
                                        </p:tgtEl>
                                        <p:attrNameLst>
                                          <p:attrName>ppt_x</p:attrName>
                                        </p:attrNameLst>
                                      </p:cBhvr>
                                      <p:tavLst>
                                        <p:tav tm="0">
                                          <p:val>
                                            <p:strVal val="1+#ppt_w/2"/>
                                          </p:val>
                                        </p:tav>
                                        <p:tav tm="100000">
                                          <p:val>
                                            <p:strVal val="#ppt_x"/>
                                          </p:val>
                                        </p:tav>
                                      </p:tavLst>
                                    </p:anim>
                                    <p:anim calcmode="lin" valueType="num">
                                      <p:cBhvr additive="base">
                                        <p:cTn id="46" dur="500" fill="hold"/>
                                        <p:tgtEl>
                                          <p:spTgt spid="90"/>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89"/>
                                        </p:tgtEl>
                                        <p:attrNameLst>
                                          <p:attrName>style.visibility</p:attrName>
                                        </p:attrNameLst>
                                      </p:cBhvr>
                                      <p:to>
                                        <p:strVal val="visible"/>
                                      </p:to>
                                    </p:set>
                                    <p:anim calcmode="lin" valueType="num">
                                      <p:cBhvr additive="base">
                                        <p:cTn id="49" dur="500" fill="hold"/>
                                        <p:tgtEl>
                                          <p:spTgt spid="89"/>
                                        </p:tgtEl>
                                        <p:attrNameLst>
                                          <p:attrName>ppt_x</p:attrName>
                                        </p:attrNameLst>
                                      </p:cBhvr>
                                      <p:tavLst>
                                        <p:tav tm="0">
                                          <p:val>
                                            <p:strVal val="1+#ppt_w/2"/>
                                          </p:val>
                                        </p:tav>
                                        <p:tav tm="100000">
                                          <p:val>
                                            <p:strVal val="#ppt_x"/>
                                          </p:val>
                                        </p:tav>
                                      </p:tavLst>
                                    </p:anim>
                                    <p:anim calcmode="lin" valueType="num">
                                      <p:cBhvr additive="base">
                                        <p:cTn id="50" dur="500" fill="hold"/>
                                        <p:tgtEl>
                                          <p:spTgt spid="89"/>
                                        </p:tgtEl>
                                        <p:attrNameLst>
                                          <p:attrName>ppt_y</p:attrName>
                                        </p:attrNameLst>
                                      </p:cBhvr>
                                      <p:tavLst>
                                        <p:tav tm="0">
                                          <p:val>
                                            <p:strVal val="#ppt_y"/>
                                          </p:val>
                                        </p:tav>
                                        <p:tav tm="100000">
                                          <p:val>
                                            <p:strVal val="#ppt_y"/>
                                          </p:val>
                                        </p:tav>
                                      </p:tavLst>
                                    </p:anim>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93"/>
                                        </p:tgtEl>
                                        <p:attrNameLst>
                                          <p:attrName>style.visibility</p:attrName>
                                        </p:attrNameLst>
                                      </p:cBhvr>
                                      <p:to>
                                        <p:strVal val="visible"/>
                                      </p:to>
                                    </p:set>
                                    <p:anim calcmode="lin" valueType="num">
                                      <p:cBhvr>
                                        <p:cTn id="54" dur="500" fill="hold"/>
                                        <p:tgtEl>
                                          <p:spTgt spid="93"/>
                                        </p:tgtEl>
                                        <p:attrNameLst>
                                          <p:attrName>ppt_w</p:attrName>
                                        </p:attrNameLst>
                                      </p:cBhvr>
                                      <p:tavLst>
                                        <p:tav tm="0">
                                          <p:val>
                                            <p:fltVal val="0"/>
                                          </p:val>
                                        </p:tav>
                                        <p:tav tm="100000">
                                          <p:val>
                                            <p:strVal val="#ppt_w"/>
                                          </p:val>
                                        </p:tav>
                                      </p:tavLst>
                                    </p:anim>
                                    <p:anim calcmode="lin" valueType="num">
                                      <p:cBhvr>
                                        <p:cTn id="55" dur="500" fill="hold"/>
                                        <p:tgtEl>
                                          <p:spTgt spid="93"/>
                                        </p:tgtEl>
                                        <p:attrNameLst>
                                          <p:attrName>ppt_h</p:attrName>
                                        </p:attrNameLst>
                                      </p:cBhvr>
                                      <p:tavLst>
                                        <p:tav tm="0">
                                          <p:val>
                                            <p:fltVal val="0"/>
                                          </p:val>
                                        </p:tav>
                                        <p:tav tm="100000">
                                          <p:val>
                                            <p:strVal val="#ppt_h"/>
                                          </p:val>
                                        </p:tav>
                                      </p:tavLst>
                                    </p:anim>
                                    <p:animEffect transition="in" filter="fade">
                                      <p:cBhvr>
                                        <p:cTn id="56" dur="500"/>
                                        <p:tgtEl>
                                          <p:spTgt spid="93"/>
                                        </p:tgtEl>
                                      </p:cBhvr>
                                    </p:animEffect>
                                  </p:childTnLst>
                                </p:cTn>
                              </p:par>
                            </p:childTnLst>
                          </p:cTn>
                        </p:par>
                        <p:par>
                          <p:cTn id="57" fill="hold">
                            <p:stCondLst>
                              <p:cond delay="4500"/>
                            </p:stCondLst>
                            <p:childTnLst>
                              <p:par>
                                <p:cTn id="58" presetID="22" presetClass="entr" presetSubtype="8" fill="hold" grpId="0" nodeType="afterEffect">
                                  <p:stCondLst>
                                    <p:cond delay="0"/>
                                  </p:stCondLst>
                                  <p:childTnLst>
                                    <p:set>
                                      <p:cBhvr>
                                        <p:cTn id="59" dur="1" fill="hold">
                                          <p:stCondLst>
                                            <p:cond delay="0"/>
                                          </p:stCondLst>
                                        </p:cTn>
                                        <p:tgtEl>
                                          <p:spTgt spid="94"/>
                                        </p:tgtEl>
                                        <p:attrNameLst>
                                          <p:attrName>style.visibility</p:attrName>
                                        </p:attrNameLst>
                                      </p:cBhvr>
                                      <p:to>
                                        <p:strVal val="visible"/>
                                      </p:to>
                                    </p:set>
                                    <p:animEffect transition="in" filter="wipe(left)">
                                      <p:cBhvr>
                                        <p:cTn id="60" dur="500"/>
                                        <p:tgtEl>
                                          <p:spTgt spid="94"/>
                                        </p:tgtEl>
                                      </p:cBhvr>
                                    </p:animEffect>
                                  </p:childTnLst>
                                </p:cTn>
                              </p:par>
                            </p:childTnLst>
                          </p:cTn>
                        </p:par>
                        <p:par>
                          <p:cTn id="61" fill="hold">
                            <p:stCondLst>
                              <p:cond delay="5000"/>
                            </p:stCondLst>
                            <p:childTnLst>
                              <p:par>
                                <p:cTn id="62" presetID="53" presetClass="entr" presetSubtype="16" fill="hold" grpId="0" nodeType="afterEffect">
                                  <p:stCondLst>
                                    <p:cond delay="0"/>
                                  </p:stCondLst>
                                  <p:childTnLst>
                                    <p:set>
                                      <p:cBhvr>
                                        <p:cTn id="63" dur="1" fill="hold">
                                          <p:stCondLst>
                                            <p:cond delay="0"/>
                                          </p:stCondLst>
                                        </p:cTn>
                                        <p:tgtEl>
                                          <p:spTgt spid="99"/>
                                        </p:tgtEl>
                                        <p:attrNameLst>
                                          <p:attrName>style.visibility</p:attrName>
                                        </p:attrNameLst>
                                      </p:cBhvr>
                                      <p:to>
                                        <p:strVal val="visible"/>
                                      </p:to>
                                    </p:set>
                                    <p:anim calcmode="lin" valueType="num">
                                      <p:cBhvr>
                                        <p:cTn id="64" dur="500" fill="hold"/>
                                        <p:tgtEl>
                                          <p:spTgt spid="99"/>
                                        </p:tgtEl>
                                        <p:attrNameLst>
                                          <p:attrName>ppt_w</p:attrName>
                                        </p:attrNameLst>
                                      </p:cBhvr>
                                      <p:tavLst>
                                        <p:tav tm="0">
                                          <p:val>
                                            <p:fltVal val="0"/>
                                          </p:val>
                                        </p:tav>
                                        <p:tav tm="100000">
                                          <p:val>
                                            <p:strVal val="#ppt_w"/>
                                          </p:val>
                                        </p:tav>
                                      </p:tavLst>
                                    </p:anim>
                                    <p:anim calcmode="lin" valueType="num">
                                      <p:cBhvr>
                                        <p:cTn id="65" dur="500" fill="hold"/>
                                        <p:tgtEl>
                                          <p:spTgt spid="99"/>
                                        </p:tgtEl>
                                        <p:attrNameLst>
                                          <p:attrName>ppt_h</p:attrName>
                                        </p:attrNameLst>
                                      </p:cBhvr>
                                      <p:tavLst>
                                        <p:tav tm="0">
                                          <p:val>
                                            <p:fltVal val="0"/>
                                          </p:val>
                                        </p:tav>
                                        <p:tav tm="100000">
                                          <p:val>
                                            <p:strVal val="#ppt_h"/>
                                          </p:val>
                                        </p:tav>
                                      </p:tavLst>
                                    </p:anim>
                                    <p:animEffect transition="in" filter="fade">
                                      <p:cBhvr>
                                        <p:cTn id="66" dur="500"/>
                                        <p:tgtEl>
                                          <p:spTgt spid="99"/>
                                        </p:tgtEl>
                                      </p:cBhvr>
                                    </p:animEffect>
                                  </p:childTnLst>
                                </p:cTn>
                              </p:par>
                            </p:childTnLst>
                          </p:cTn>
                        </p:par>
                        <p:par>
                          <p:cTn id="67" fill="hold">
                            <p:stCondLst>
                              <p:cond delay="5500"/>
                            </p:stCondLst>
                            <p:childTnLst>
                              <p:par>
                                <p:cTn id="68" presetID="22" presetClass="entr" presetSubtype="8" fill="hold" nodeType="after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left)">
                                      <p:cBhvr>
                                        <p:cTn id="70" dur="500"/>
                                        <p:tgtEl>
                                          <p:spTgt spid="5"/>
                                        </p:tgtEl>
                                      </p:cBhvr>
                                    </p:animEffect>
                                  </p:childTnLst>
                                </p:cTn>
                              </p:par>
                            </p:childTnLst>
                          </p:cTn>
                        </p:par>
                        <p:par>
                          <p:cTn id="71" fill="hold">
                            <p:stCondLst>
                              <p:cond delay="6000"/>
                            </p:stCondLst>
                            <p:childTnLst>
                              <p:par>
                                <p:cTn id="72" presetID="2" presetClass="entr" presetSubtype="2" fill="hold" nodeType="afterEffect">
                                  <p:stCondLst>
                                    <p:cond delay="0"/>
                                  </p:stCondLst>
                                  <p:childTnLst>
                                    <p:set>
                                      <p:cBhvr>
                                        <p:cTn id="73" dur="1" fill="hold">
                                          <p:stCondLst>
                                            <p:cond delay="0"/>
                                          </p:stCondLst>
                                        </p:cTn>
                                        <p:tgtEl>
                                          <p:spTgt spid="102"/>
                                        </p:tgtEl>
                                        <p:attrNameLst>
                                          <p:attrName>style.visibility</p:attrName>
                                        </p:attrNameLst>
                                      </p:cBhvr>
                                      <p:to>
                                        <p:strVal val="visible"/>
                                      </p:to>
                                    </p:set>
                                    <p:anim calcmode="lin" valueType="num">
                                      <p:cBhvr additive="base">
                                        <p:cTn id="74" dur="500" fill="hold"/>
                                        <p:tgtEl>
                                          <p:spTgt spid="102"/>
                                        </p:tgtEl>
                                        <p:attrNameLst>
                                          <p:attrName>ppt_x</p:attrName>
                                        </p:attrNameLst>
                                      </p:cBhvr>
                                      <p:tavLst>
                                        <p:tav tm="0">
                                          <p:val>
                                            <p:strVal val="1+#ppt_w/2"/>
                                          </p:val>
                                        </p:tav>
                                        <p:tav tm="100000">
                                          <p:val>
                                            <p:strVal val="#ppt_x"/>
                                          </p:val>
                                        </p:tav>
                                      </p:tavLst>
                                    </p:anim>
                                    <p:anim calcmode="lin" valueType="num">
                                      <p:cBhvr additive="base">
                                        <p:cTn id="75" dur="500" fill="hold"/>
                                        <p:tgtEl>
                                          <p:spTgt spid="102"/>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101"/>
                                        </p:tgtEl>
                                        <p:attrNameLst>
                                          <p:attrName>style.visibility</p:attrName>
                                        </p:attrNameLst>
                                      </p:cBhvr>
                                      <p:to>
                                        <p:strVal val="visible"/>
                                      </p:to>
                                    </p:set>
                                    <p:anim calcmode="lin" valueType="num">
                                      <p:cBhvr additive="base">
                                        <p:cTn id="78" dur="500" fill="hold"/>
                                        <p:tgtEl>
                                          <p:spTgt spid="101"/>
                                        </p:tgtEl>
                                        <p:attrNameLst>
                                          <p:attrName>ppt_x</p:attrName>
                                        </p:attrNameLst>
                                      </p:cBhvr>
                                      <p:tavLst>
                                        <p:tav tm="0">
                                          <p:val>
                                            <p:strVal val="1+#ppt_w/2"/>
                                          </p:val>
                                        </p:tav>
                                        <p:tav tm="100000">
                                          <p:val>
                                            <p:strVal val="#ppt_x"/>
                                          </p:val>
                                        </p:tav>
                                      </p:tavLst>
                                    </p:anim>
                                    <p:anim calcmode="lin" valueType="num">
                                      <p:cBhvr additive="base">
                                        <p:cTn id="79" dur="500" fill="hold"/>
                                        <p:tgtEl>
                                          <p:spTgt spid="101"/>
                                        </p:tgtEl>
                                        <p:attrNameLst>
                                          <p:attrName>ppt_y</p:attrName>
                                        </p:attrNameLst>
                                      </p:cBhvr>
                                      <p:tavLst>
                                        <p:tav tm="0">
                                          <p:val>
                                            <p:strVal val="#ppt_y"/>
                                          </p:val>
                                        </p:tav>
                                        <p:tav tm="100000">
                                          <p:val>
                                            <p:strVal val="#ppt_y"/>
                                          </p:val>
                                        </p:tav>
                                      </p:tavLst>
                                    </p:anim>
                                  </p:childTnLst>
                                </p:cTn>
                              </p:par>
                            </p:childTnLst>
                          </p:cTn>
                        </p:par>
                        <p:par>
                          <p:cTn id="80" fill="hold">
                            <p:stCondLst>
                              <p:cond delay="6500"/>
                            </p:stCondLst>
                            <p:childTnLst>
                              <p:par>
                                <p:cTn id="81" presetID="53" presetClass="entr" presetSubtype="16" fill="hold" grpId="0" nodeType="afterEffect">
                                  <p:stCondLst>
                                    <p:cond delay="0"/>
                                  </p:stCondLst>
                                  <p:childTnLst>
                                    <p:set>
                                      <p:cBhvr>
                                        <p:cTn id="82" dur="1" fill="hold">
                                          <p:stCondLst>
                                            <p:cond delay="0"/>
                                          </p:stCondLst>
                                        </p:cTn>
                                        <p:tgtEl>
                                          <p:spTgt spid="105"/>
                                        </p:tgtEl>
                                        <p:attrNameLst>
                                          <p:attrName>style.visibility</p:attrName>
                                        </p:attrNameLst>
                                      </p:cBhvr>
                                      <p:to>
                                        <p:strVal val="visible"/>
                                      </p:to>
                                    </p:set>
                                    <p:anim calcmode="lin" valueType="num">
                                      <p:cBhvr>
                                        <p:cTn id="83" dur="500" fill="hold"/>
                                        <p:tgtEl>
                                          <p:spTgt spid="105"/>
                                        </p:tgtEl>
                                        <p:attrNameLst>
                                          <p:attrName>ppt_w</p:attrName>
                                        </p:attrNameLst>
                                      </p:cBhvr>
                                      <p:tavLst>
                                        <p:tav tm="0">
                                          <p:val>
                                            <p:fltVal val="0"/>
                                          </p:val>
                                        </p:tav>
                                        <p:tav tm="100000">
                                          <p:val>
                                            <p:strVal val="#ppt_w"/>
                                          </p:val>
                                        </p:tav>
                                      </p:tavLst>
                                    </p:anim>
                                    <p:anim calcmode="lin" valueType="num">
                                      <p:cBhvr>
                                        <p:cTn id="84" dur="500" fill="hold"/>
                                        <p:tgtEl>
                                          <p:spTgt spid="105"/>
                                        </p:tgtEl>
                                        <p:attrNameLst>
                                          <p:attrName>ppt_h</p:attrName>
                                        </p:attrNameLst>
                                      </p:cBhvr>
                                      <p:tavLst>
                                        <p:tav tm="0">
                                          <p:val>
                                            <p:fltVal val="0"/>
                                          </p:val>
                                        </p:tav>
                                        <p:tav tm="100000">
                                          <p:val>
                                            <p:strVal val="#ppt_h"/>
                                          </p:val>
                                        </p:tav>
                                      </p:tavLst>
                                    </p:anim>
                                    <p:animEffect transition="in" filter="fade">
                                      <p:cBhvr>
                                        <p:cTn id="85" dur="500"/>
                                        <p:tgtEl>
                                          <p:spTgt spid="105"/>
                                        </p:tgtEl>
                                      </p:cBhvr>
                                    </p:animEffect>
                                  </p:childTnLst>
                                </p:cTn>
                              </p:par>
                            </p:childTnLst>
                          </p:cTn>
                        </p:par>
                        <p:par>
                          <p:cTn id="86" fill="hold">
                            <p:stCondLst>
                              <p:cond delay="7000"/>
                            </p:stCondLst>
                            <p:childTnLst>
                              <p:par>
                                <p:cTn id="87" presetID="22" presetClass="entr" presetSubtype="8" fill="hold" grpId="0" nodeType="afterEffect">
                                  <p:stCondLst>
                                    <p:cond delay="0"/>
                                  </p:stCondLst>
                                  <p:childTnLst>
                                    <p:set>
                                      <p:cBhvr>
                                        <p:cTn id="88" dur="1" fill="hold">
                                          <p:stCondLst>
                                            <p:cond delay="0"/>
                                          </p:stCondLst>
                                        </p:cTn>
                                        <p:tgtEl>
                                          <p:spTgt spid="106"/>
                                        </p:tgtEl>
                                        <p:attrNameLst>
                                          <p:attrName>style.visibility</p:attrName>
                                        </p:attrNameLst>
                                      </p:cBhvr>
                                      <p:to>
                                        <p:strVal val="visible"/>
                                      </p:to>
                                    </p:set>
                                    <p:animEffect transition="in" filter="wipe(left)">
                                      <p:cBhvr>
                                        <p:cTn id="89" dur="500"/>
                                        <p:tgtEl>
                                          <p:spTgt spid="106"/>
                                        </p:tgtEl>
                                      </p:cBhvr>
                                    </p:animEffect>
                                  </p:childTnLst>
                                </p:cTn>
                              </p:par>
                            </p:childTnLst>
                          </p:cTn>
                        </p:par>
                        <p:par>
                          <p:cTn id="90" fill="hold">
                            <p:stCondLst>
                              <p:cond delay="7500"/>
                            </p:stCondLst>
                            <p:childTnLst>
                              <p:par>
                                <p:cTn id="91" presetID="42" presetClass="entr" presetSubtype="0" fill="hold" grpId="0" nodeType="after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fade">
                                      <p:cBhvr>
                                        <p:cTn id="93" dur="1000"/>
                                        <p:tgtEl>
                                          <p:spTgt spid="14"/>
                                        </p:tgtEl>
                                      </p:cBhvr>
                                    </p:animEffect>
                                    <p:anim calcmode="lin" valueType="num">
                                      <p:cBhvr>
                                        <p:cTn id="94" dur="1000" fill="hold"/>
                                        <p:tgtEl>
                                          <p:spTgt spid="14"/>
                                        </p:tgtEl>
                                        <p:attrNameLst>
                                          <p:attrName>ppt_x</p:attrName>
                                        </p:attrNameLst>
                                      </p:cBhvr>
                                      <p:tavLst>
                                        <p:tav tm="0">
                                          <p:val>
                                            <p:strVal val="#ppt_x"/>
                                          </p:val>
                                        </p:tav>
                                        <p:tav tm="100000">
                                          <p:val>
                                            <p:strVal val="#ppt_x"/>
                                          </p:val>
                                        </p:tav>
                                      </p:tavLst>
                                    </p:anim>
                                    <p:anim calcmode="lin" valueType="num">
                                      <p:cBhvr>
                                        <p:cTn id="9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63" grpId="0"/>
      <p:bldP spid="75" grpId="0"/>
      <p:bldP spid="89" grpId="0" animBg="1"/>
      <p:bldP spid="93" grpId="0"/>
      <p:bldP spid="94" grpId="0"/>
      <p:bldP spid="99" grpId="0"/>
      <p:bldP spid="101" grpId="0" animBg="1"/>
      <p:bldP spid="105" grpId="0"/>
      <p:bldP spid="106"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p:nvPr/>
        </p:nvSpPr>
        <p:spPr>
          <a:xfrm rot="293950">
            <a:off x="5373681" y="5447045"/>
            <a:ext cx="3198481" cy="330968"/>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bg1"/>
          </a:solidFill>
          <a:ln w="25400" cap="flat" cmpd="sng" algn="ctr">
            <a:noFill/>
            <a:prstDash val="solid"/>
          </a:ln>
          <a:effectLst>
            <a:outerShdw blurRad="190500" dist="63500" dir="2700000" algn="tl" rotWithShape="0">
              <a:prstClr val="black">
                <a:alpha val="40000"/>
              </a:prstClr>
            </a:outerShdw>
          </a:effectLst>
        </p:spPr>
        <p:txBody>
          <a:bodyPr rtlCol="0" anchor="ctr"/>
          <a:lstStyle/>
          <a:p>
            <a:pPr algn="ctr" defTabSz="964230" fontAlgn="auto">
              <a:lnSpc>
                <a:spcPct val="130000"/>
              </a:lnSpc>
              <a:spcBef>
                <a:spcPts val="0"/>
              </a:spcBef>
              <a:spcAft>
                <a:spcPts val="0"/>
              </a:spcAft>
              <a:defRPr/>
            </a:pPr>
            <a:endParaRPr lang="en-US" sz="2953" kern="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1"/>
          <p:cNvSpPr/>
          <p:nvPr/>
        </p:nvSpPr>
        <p:spPr>
          <a:xfrm rot="19913209">
            <a:off x="5054651" y="4756697"/>
            <a:ext cx="1936622" cy="322989"/>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bg1"/>
          </a:solidFill>
          <a:ln w="25400" cap="flat" cmpd="sng" algn="ctr">
            <a:noFill/>
            <a:prstDash val="solid"/>
          </a:ln>
          <a:effectLst>
            <a:outerShdw blurRad="190500" dist="63500" dir="2700000" algn="tl" rotWithShape="0">
              <a:prstClr val="black">
                <a:alpha val="40000"/>
              </a:prstClr>
            </a:outerShdw>
          </a:effectLst>
        </p:spPr>
        <p:txBody>
          <a:bodyPr rtlCol="0" anchor="ctr"/>
          <a:lstStyle/>
          <a:p>
            <a:pPr algn="ctr" defTabSz="964230" fontAlgn="auto">
              <a:lnSpc>
                <a:spcPct val="130000"/>
              </a:lnSpc>
              <a:spcBef>
                <a:spcPts val="0"/>
              </a:spcBef>
              <a:spcAft>
                <a:spcPts val="0"/>
              </a:spcAft>
              <a:defRPr/>
            </a:pPr>
            <a:endParaRPr lang="en-US" sz="2953" kern="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1"/>
          <p:cNvSpPr/>
          <p:nvPr/>
        </p:nvSpPr>
        <p:spPr>
          <a:xfrm rot="708470">
            <a:off x="4675925" y="3974624"/>
            <a:ext cx="2400695" cy="322989"/>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bg1"/>
          </a:solidFill>
          <a:ln w="25400" cap="flat" cmpd="sng" algn="ctr">
            <a:noFill/>
            <a:prstDash val="solid"/>
          </a:ln>
          <a:effectLst>
            <a:outerShdw blurRad="190500" dist="63500" dir="2700000" algn="tl" rotWithShape="0">
              <a:prstClr val="black">
                <a:alpha val="40000"/>
              </a:prstClr>
            </a:outerShdw>
          </a:effectLst>
        </p:spPr>
        <p:txBody>
          <a:bodyPr rtlCol="0" anchor="ctr"/>
          <a:lstStyle/>
          <a:p>
            <a:pPr algn="ctr" defTabSz="964230" fontAlgn="auto">
              <a:lnSpc>
                <a:spcPct val="130000"/>
              </a:lnSpc>
              <a:spcBef>
                <a:spcPts val="0"/>
              </a:spcBef>
              <a:spcAft>
                <a:spcPts val="0"/>
              </a:spcAft>
              <a:defRPr/>
            </a:pPr>
            <a:endParaRPr lang="en-US" sz="2953" kern="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1"/>
          <p:cNvSpPr/>
          <p:nvPr/>
        </p:nvSpPr>
        <p:spPr>
          <a:xfrm rot="293950">
            <a:off x="4753171" y="2311995"/>
            <a:ext cx="3198481" cy="330968"/>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bg1"/>
          </a:solidFill>
          <a:ln w="25400" cap="flat" cmpd="sng" algn="ctr">
            <a:noFill/>
            <a:prstDash val="solid"/>
          </a:ln>
          <a:effectLst>
            <a:outerShdw blurRad="190500" dist="63500" dir="2700000" algn="tl" rotWithShape="0">
              <a:prstClr val="black">
                <a:alpha val="40000"/>
              </a:prstClr>
            </a:outerShdw>
          </a:effectLst>
        </p:spPr>
        <p:txBody>
          <a:bodyPr rtlCol="0" anchor="ctr"/>
          <a:lstStyle/>
          <a:p>
            <a:pPr algn="ctr" defTabSz="964230" fontAlgn="auto">
              <a:lnSpc>
                <a:spcPct val="130000"/>
              </a:lnSpc>
              <a:spcBef>
                <a:spcPts val="0"/>
              </a:spcBef>
              <a:spcAft>
                <a:spcPts val="0"/>
              </a:spcAft>
              <a:defRPr/>
            </a:pPr>
            <a:endParaRPr lang="en-US" sz="2953" kern="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1"/>
          <p:cNvSpPr/>
          <p:nvPr/>
        </p:nvSpPr>
        <p:spPr>
          <a:xfrm rot="20453418">
            <a:off x="4074256" y="3146108"/>
            <a:ext cx="3837817" cy="422336"/>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bg1"/>
          </a:solidFill>
          <a:ln w="25400" cap="flat" cmpd="sng" algn="ctr">
            <a:noFill/>
            <a:prstDash val="solid"/>
          </a:ln>
          <a:effectLst>
            <a:outerShdw blurRad="190500" dist="63500" dir="2700000" algn="tl" rotWithShape="0">
              <a:prstClr val="black">
                <a:alpha val="40000"/>
              </a:prstClr>
            </a:outerShdw>
          </a:effectLst>
        </p:spPr>
        <p:txBody>
          <a:bodyPr rtlCol="0" anchor="ctr"/>
          <a:lstStyle/>
          <a:p>
            <a:pPr algn="ctr" defTabSz="964230" fontAlgn="auto">
              <a:lnSpc>
                <a:spcPct val="130000"/>
              </a:lnSpc>
              <a:spcBef>
                <a:spcPts val="0"/>
              </a:spcBef>
              <a:spcAft>
                <a:spcPts val="0"/>
              </a:spcAft>
              <a:defRPr/>
            </a:pPr>
            <a:endParaRPr lang="en-US" sz="2953" kern="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3" name="组合 52"/>
          <p:cNvGrpSpPr/>
          <p:nvPr/>
        </p:nvGrpSpPr>
        <p:grpSpPr>
          <a:xfrm>
            <a:off x="4044517" y="1836672"/>
            <a:ext cx="790560" cy="803909"/>
            <a:chOff x="1101935" y="1054869"/>
            <a:chExt cx="1369556" cy="1392682"/>
          </a:xfrm>
        </p:grpSpPr>
        <p:sp>
          <p:nvSpPr>
            <p:cNvPr id="54" name="椭圆 28"/>
            <p:cNvSpPr/>
            <p:nvPr/>
          </p:nvSpPr>
          <p:spPr>
            <a:xfrm>
              <a:off x="1101935" y="1054869"/>
              <a:ext cx="1369556" cy="1392682"/>
            </a:xfrm>
            <a:prstGeom prst="ellipse">
              <a:avLst/>
            </a:prstGeom>
            <a:gradFill flip="none" rotWithShape="1">
              <a:gsLst>
                <a:gs pos="100000">
                  <a:schemeClr val="bg1">
                    <a:shade val="67500"/>
                    <a:satMod val="115000"/>
                  </a:schemeClr>
                </a:gs>
                <a:gs pos="0">
                  <a:schemeClr val="bg1">
                    <a:shade val="100000"/>
                    <a:satMod val="115000"/>
                  </a:schemeClr>
                </a:gs>
              </a:gsLst>
              <a:lin ang="2700000" scaled="1"/>
              <a:tileRect/>
            </a:gradFill>
            <a:ln w="76200" cap="flat" cmpd="sng" algn="ctr">
              <a:solidFill>
                <a:srgbClr val="8CC94C"/>
              </a:solidFill>
              <a:prstDash val="solid"/>
            </a:ln>
            <a:effectLst>
              <a:outerShdw blurRad="381000" dist="127000" dir="2700000" algn="tl" rotWithShape="0">
                <a:prstClr val="black">
                  <a:alpha val="40000"/>
                </a:prstClr>
              </a:outerShdw>
            </a:effectLst>
          </p:spPr>
          <p:txBody>
            <a:bodyPr rot="0" spcFirstLastPara="0" vertOverflow="overflow" horzOverflow="overflow" vert="horz" wrap="square" lIns="96423" tIns="48212" rIns="96423" bIns="48212" numCol="1" spcCol="0" rtlCol="0" fromWordArt="0" anchor="ctr" anchorCtr="0" forceAA="0" compatLnSpc="1">
              <a:prstTxWarp prst="textNoShape">
                <a:avLst/>
              </a:prstTxWarp>
              <a:noAutofit/>
            </a:bodyPr>
            <a:lstStyle/>
            <a:p>
              <a:pPr algn="ctr" defTabSz="964230" fontAlgn="auto">
                <a:lnSpc>
                  <a:spcPct val="130000"/>
                </a:lnSpc>
                <a:spcBef>
                  <a:spcPts val="0"/>
                </a:spcBef>
                <a:spcAft>
                  <a:spcPts val="0"/>
                </a:spcAft>
                <a:defRPr/>
              </a:pPr>
              <a:endParaRPr lang="en-US" sz="1898"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椭圆 29"/>
            <p:cNvSpPr/>
            <p:nvPr/>
          </p:nvSpPr>
          <p:spPr>
            <a:xfrm>
              <a:off x="1250079" y="1205514"/>
              <a:ext cx="1073269" cy="1091392"/>
            </a:xfrm>
            <a:prstGeom prst="ellipse">
              <a:avLst/>
            </a:prstGeom>
            <a:gradFill flip="none" rotWithShape="1">
              <a:gsLst>
                <a:gs pos="100000">
                  <a:schemeClr val="bg1">
                    <a:shade val="67500"/>
                    <a:satMod val="115000"/>
                  </a:schemeClr>
                </a:gs>
                <a:gs pos="0">
                  <a:schemeClr val="bg1">
                    <a:shade val="100000"/>
                    <a:satMod val="115000"/>
                  </a:schemeClr>
                </a:gs>
              </a:gsLst>
              <a:lin ang="13500000" scaled="1"/>
              <a:tileRect/>
            </a:gradFill>
            <a:ln w="25400" cap="flat" cmpd="sng" algn="ctr">
              <a:solidFill>
                <a:srgbClr val="8CC94C"/>
              </a:solidFill>
              <a:prstDash val="solid"/>
            </a:ln>
            <a:effectLst/>
          </p:spPr>
          <p:txBody>
            <a:bodyPr rot="0" spcFirstLastPara="0" vertOverflow="overflow" horzOverflow="overflow" vert="horz" wrap="square" lIns="96423" tIns="48212" rIns="96423" bIns="48212" numCol="1" spcCol="0" rtlCol="0" fromWordArt="0" anchor="ctr" anchorCtr="0" forceAA="0" compatLnSpc="1">
              <a:prstTxWarp prst="textNoShape">
                <a:avLst/>
              </a:prstTxWarp>
              <a:noAutofit/>
            </a:bodyPr>
            <a:lstStyle/>
            <a:p>
              <a:pPr algn="ctr" defTabSz="964230" fontAlgn="auto">
                <a:lnSpc>
                  <a:spcPct val="130000"/>
                </a:lnSpc>
                <a:spcBef>
                  <a:spcPts val="0"/>
                </a:spcBef>
                <a:spcAft>
                  <a:spcPts val="0"/>
                </a:spcAft>
                <a:defRPr/>
              </a:pPr>
              <a:endParaRPr lang="en-US" sz="1898"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8" name="组合 67"/>
          <p:cNvGrpSpPr/>
          <p:nvPr/>
        </p:nvGrpSpPr>
        <p:grpSpPr>
          <a:xfrm>
            <a:off x="7245347" y="1988488"/>
            <a:ext cx="1260224" cy="1281504"/>
            <a:chOff x="1101935" y="1054869"/>
            <a:chExt cx="1369556" cy="1392682"/>
          </a:xfrm>
        </p:grpSpPr>
        <p:sp>
          <p:nvSpPr>
            <p:cNvPr id="69" name="椭圆 28"/>
            <p:cNvSpPr/>
            <p:nvPr/>
          </p:nvSpPr>
          <p:spPr>
            <a:xfrm>
              <a:off x="1101935" y="1054869"/>
              <a:ext cx="1369556" cy="1392682"/>
            </a:xfrm>
            <a:prstGeom prst="ellipse">
              <a:avLst/>
            </a:prstGeom>
            <a:gradFill flip="none" rotWithShape="1">
              <a:gsLst>
                <a:gs pos="100000">
                  <a:schemeClr val="bg1">
                    <a:shade val="67500"/>
                    <a:satMod val="115000"/>
                  </a:schemeClr>
                </a:gs>
                <a:gs pos="0">
                  <a:schemeClr val="bg1">
                    <a:shade val="100000"/>
                    <a:satMod val="115000"/>
                  </a:schemeClr>
                </a:gs>
              </a:gsLst>
              <a:lin ang="2700000" scaled="1"/>
              <a:tileRect/>
            </a:gradFill>
            <a:ln w="76200" cap="flat" cmpd="sng" algn="ctr">
              <a:solidFill>
                <a:srgbClr val="339966"/>
              </a:solidFill>
              <a:prstDash val="solid"/>
            </a:ln>
            <a:effectLst>
              <a:outerShdw blurRad="381000" dist="127000" dir="2700000" algn="tl" rotWithShape="0">
                <a:prstClr val="black">
                  <a:alpha val="40000"/>
                </a:prstClr>
              </a:outerShdw>
            </a:effectLst>
          </p:spPr>
          <p:txBody>
            <a:bodyPr rot="0" spcFirstLastPara="0" vertOverflow="overflow" horzOverflow="overflow" vert="horz" wrap="square" lIns="96423" tIns="48212" rIns="96423" bIns="48212" numCol="1" spcCol="0" rtlCol="0" fromWordArt="0" anchor="ctr" anchorCtr="0" forceAA="0" compatLnSpc="1">
              <a:prstTxWarp prst="textNoShape">
                <a:avLst/>
              </a:prstTxWarp>
              <a:noAutofit/>
            </a:bodyPr>
            <a:lstStyle/>
            <a:p>
              <a:pPr algn="ctr" defTabSz="964230" fontAlgn="auto">
                <a:lnSpc>
                  <a:spcPct val="130000"/>
                </a:lnSpc>
                <a:spcBef>
                  <a:spcPts val="0"/>
                </a:spcBef>
                <a:spcAft>
                  <a:spcPts val="0"/>
                </a:spcAft>
                <a:defRPr/>
              </a:pPr>
              <a:endParaRPr lang="en-US" sz="1898"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29"/>
            <p:cNvSpPr/>
            <p:nvPr/>
          </p:nvSpPr>
          <p:spPr>
            <a:xfrm>
              <a:off x="1250079" y="1205514"/>
              <a:ext cx="1073269" cy="1091392"/>
            </a:xfrm>
            <a:prstGeom prst="ellipse">
              <a:avLst/>
            </a:prstGeom>
            <a:gradFill flip="none" rotWithShape="1">
              <a:gsLst>
                <a:gs pos="100000">
                  <a:schemeClr val="bg1">
                    <a:shade val="67500"/>
                    <a:satMod val="115000"/>
                  </a:schemeClr>
                </a:gs>
                <a:gs pos="0">
                  <a:schemeClr val="bg1">
                    <a:shade val="100000"/>
                    <a:satMod val="115000"/>
                  </a:schemeClr>
                </a:gs>
              </a:gsLst>
              <a:lin ang="13500000" scaled="1"/>
              <a:tileRect/>
            </a:gradFill>
            <a:ln w="25400" cap="flat" cmpd="sng" algn="ctr">
              <a:solidFill>
                <a:srgbClr val="339966"/>
              </a:solidFill>
              <a:prstDash val="solid"/>
            </a:ln>
            <a:effectLst/>
          </p:spPr>
          <p:txBody>
            <a:bodyPr rot="0" spcFirstLastPara="0" vertOverflow="overflow" horzOverflow="overflow" vert="horz" wrap="square" lIns="96423" tIns="48212" rIns="96423" bIns="48212" numCol="1" spcCol="0" rtlCol="0" fromWordArt="0" anchor="ctr" anchorCtr="0" forceAA="0" compatLnSpc="1">
              <a:prstTxWarp prst="textNoShape">
                <a:avLst/>
              </a:prstTxWarp>
              <a:noAutofit/>
            </a:bodyPr>
            <a:lstStyle/>
            <a:p>
              <a:pPr algn="ctr" defTabSz="964230" fontAlgn="auto">
                <a:lnSpc>
                  <a:spcPct val="130000"/>
                </a:lnSpc>
                <a:spcBef>
                  <a:spcPts val="0"/>
                </a:spcBef>
                <a:spcAft>
                  <a:spcPts val="0"/>
                </a:spcAft>
                <a:defRPr/>
              </a:pPr>
              <a:endParaRPr lang="en-US" sz="1898"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1" name="组合 70"/>
          <p:cNvGrpSpPr/>
          <p:nvPr/>
        </p:nvGrpSpPr>
        <p:grpSpPr>
          <a:xfrm>
            <a:off x="3416457" y="3280336"/>
            <a:ext cx="1304827" cy="1326858"/>
            <a:chOff x="1101935" y="1054869"/>
            <a:chExt cx="1369556" cy="1392682"/>
          </a:xfrm>
        </p:grpSpPr>
        <p:sp>
          <p:nvSpPr>
            <p:cNvPr id="72" name="椭圆 28"/>
            <p:cNvSpPr/>
            <p:nvPr/>
          </p:nvSpPr>
          <p:spPr>
            <a:xfrm>
              <a:off x="1101935" y="1054869"/>
              <a:ext cx="1369556" cy="1392682"/>
            </a:xfrm>
            <a:prstGeom prst="ellipse">
              <a:avLst/>
            </a:prstGeom>
            <a:gradFill flip="none" rotWithShape="1">
              <a:gsLst>
                <a:gs pos="100000">
                  <a:schemeClr val="bg1">
                    <a:shade val="67500"/>
                    <a:satMod val="115000"/>
                  </a:schemeClr>
                </a:gs>
                <a:gs pos="0">
                  <a:schemeClr val="bg1">
                    <a:shade val="100000"/>
                    <a:satMod val="115000"/>
                  </a:schemeClr>
                </a:gs>
              </a:gsLst>
              <a:lin ang="2700000" scaled="1"/>
              <a:tileRect/>
            </a:gradFill>
            <a:ln w="76200" cap="flat" cmpd="sng" algn="ctr">
              <a:solidFill>
                <a:srgbClr val="8CC94C"/>
              </a:solidFill>
              <a:prstDash val="solid"/>
            </a:ln>
            <a:effectLst>
              <a:outerShdw blurRad="381000" dist="127000" dir="2700000" algn="tl" rotWithShape="0">
                <a:prstClr val="black">
                  <a:alpha val="40000"/>
                </a:prstClr>
              </a:outerShdw>
            </a:effectLst>
          </p:spPr>
          <p:txBody>
            <a:bodyPr rot="0" spcFirstLastPara="0" vertOverflow="overflow" horzOverflow="overflow" vert="horz" wrap="square" lIns="96423" tIns="48212" rIns="96423" bIns="48212" numCol="1" spcCol="0" rtlCol="0" fromWordArt="0" anchor="ctr" anchorCtr="0" forceAA="0" compatLnSpc="1">
              <a:prstTxWarp prst="textNoShape">
                <a:avLst/>
              </a:prstTxWarp>
              <a:noAutofit/>
            </a:bodyPr>
            <a:lstStyle/>
            <a:p>
              <a:pPr algn="ctr" defTabSz="964230" fontAlgn="auto">
                <a:lnSpc>
                  <a:spcPct val="130000"/>
                </a:lnSpc>
                <a:spcBef>
                  <a:spcPts val="0"/>
                </a:spcBef>
                <a:spcAft>
                  <a:spcPts val="0"/>
                </a:spcAft>
                <a:defRPr/>
              </a:pPr>
              <a:endParaRPr lang="en-US" sz="1898"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椭圆 29"/>
            <p:cNvSpPr/>
            <p:nvPr/>
          </p:nvSpPr>
          <p:spPr>
            <a:xfrm>
              <a:off x="1250079" y="1205514"/>
              <a:ext cx="1073269" cy="1091392"/>
            </a:xfrm>
            <a:prstGeom prst="ellipse">
              <a:avLst/>
            </a:prstGeom>
            <a:gradFill flip="none" rotWithShape="1">
              <a:gsLst>
                <a:gs pos="100000">
                  <a:schemeClr val="bg1">
                    <a:shade val="67500"/>
                    <a:satMod val="115000"/>
                  </a:schemeClr>
                </a:gs>
                <a:gs pos="0">
                  <a:schemeClr val="bg1">
                    <a:shade val="100000"/>
                    <a:satMod val="115000"/>
                  </a:schemeClr>
                </a:gs>
              </a:gsLst>
              <a:lin ang="13500000" scaled="1"/>
              <a:tileRect/>
            </a:gradFill>
            <a:ln w="25400" cap="flat" cmpd="sng" algn="ctr">
              <a:solidFill>
                <a:srgbClr val="8CC94C"/>
              </a:solidFill>
              <a:prstDash val="solid"/>
            </a:ln>
            <a:effectLst/>
          </p:spPr>
          <p:txBody>
            <a:bodyPr rot="0" spcFirstLastPara="0" vertOverflow="overflow" horzOverflow="overflow" vert="horz" wrap="square" lIns="96423" tIns="48212" rIns="96423" bIns="48212" numCol="1" spcCol="0" rtlCol="0" fromWordArt="0" anchor="ctr" anchorCtr="0" forceAA="0" compatLnSpc="1">
              <a:prstTxWarp prst="textNoShape">
                <a:avLst/>
              </a:prstTxWarp>
              <a:noAutofit/>
            </a:bodyPr>
            <a:lstStyle/>
            <a:p>
              <a:pPr algn="ctr" defTabSz="964230" fontAlgn="auto">
                <a:lnSpc>
                  <a:spcPct val="130000"/>
                </a:lnSpc>
                <a:spcBef>
                  <a:spcPts val="0"/>
                </a:spcBef>
                <a:spcAft>
                  <a:spcPts val="0"/>
                </a:spcAft>
                <a:defRPr/>
              </a:pPr>
              <a:endParaRPr lang="en-US" sz="1898"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4" name="组合 73"/>
          <p:cNvGrpSpPr/>
          <p:nvPr/>
        </p:nvGrpSpPr>
        <p:grpSpPr>
          <a:xfrm>
            <a:off x="6753901" y="3989185"/>
            <a:ext cx="746258" cy="758858"/>
            <a:chOff x="1101935" y="1054869"/>
            <a:chExt cx="1369556" cy="1392682"/>
          </a:xfrm>
        </p:grpSpPr>
        <p:sp>
          <p:nvSpPr>
            <p:cNvPr id="75" name="椭圆 28"/>
            <p:cNvSpPr/>
            <p:nvPr/>
          </p:nvSpPr>
          <p:spPr>
            <a:xfrm>
              <a:off x="1101935" y="1054869"/>
              <a:ext cx="1369556" cy="1392682"/>
            </a:xfrm>
            <a:prstGeom prst="ellipse">
              <a:avLst/>
            </a:prstGeom>
            <a:gradFill flip="none" rotWithShape="1">
              <a:gsLst>
                <a:gs pos="100000">
                  <a:schemeClr val="bg1">
                    <a:shade val="67500"/>
                    <a:satMod val="115000"/>
                  </a:schemeClr>
                </a:gs>
                <a:gs pos="0">
                  <a:schemeClr val="bg1">
                    <a:shade val="100000"/>
                    <a:satMod val="115000"/>
                  </a:schemeClr>
                </a:gs>
              </a:gsLst>
              <a:lin ang="2700000" scaled="1"/>
              <a:tileRect/>
            </a:gradFill>
            <a:ln w="76200" cap="flat" cmpd="sng" algn="ctr">
              <a:solidFill>
                <a:srgbClr val="339966"/>
              </a:solidFill>
              <a:prstDash val="solid"/>
            </a:ln>
            <a:effectLst>
              <a:outerShdw blurRad="381000" dist="127000" dir="2700000" algn="tl" rotWithShape="0">
                <a:prstClr val="black">
                  <a:alpha val="40000"/>
                </a:prstClr>
              </a:outerShdw>
            </a:effectLst>
          </p:spPr>
          <p:txBody>
            <a:bodyPr rot="0" spcFirstLastPara="0" vertOverflow="overflow" horzOverflow="overflow" vert="horz" wrap="square" lIns="96423" tIns="48212" rIns="96423" bIns="48212" numCol="1" spcCol="0" rtlCol="0" fromWordArt="0" anchor="ctr" anchorCtr="0" forceAA="0" compatLnSpc="1">
              <a:prstTxWarp prst="textNoShape">
                <a:avLst/>
              </a:prstTxWarp>
              <a:noAutofit/>
            </a:bodyPr>
            <a:lstStyle/>
            <a:p>
              <a:pPr algn="ctr" defTabSz="964230" fontAlgn="auto">
                <a:lnSpc>
                  <a:spcPct val="130000"/>
                </a:lnSpc>
                <a:spcBef>
                  <a:spcPts val="0"/>
                </a:spcBef>
                <a:spcAft>
                  <a:spcPts val="0"/>
                </a:spcAft>
                <a:defRPr/>
              </a:pPr>
              <a:endParaRPr lang="en-US" sz="1898"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椭圆 29"/>
            <p:cNvSpPr/>
            <p:nvPr/>
          </p:nvSpPr>
          <p:spPr>
            <a:xfrm>
              <a:off x="1250079" y="1205514"/>
              <a:ext cx="1073269" cy="1091392"/>
            </a:xfrm>
            <a:prstGeom prst="ellipse">
              <a:avLst/>
            </a:prstGeom>
            <a:gradFill flip="none" rotWithShape="1">
              <a:gsLst>
                <a:gs pos="100000">
                  <a:schemeClr val="bg1">
                    <a:shade val="67500"/>
                    <a:satMod val="115000"/>
                  </a:schemeClr>
                </a:gs>
                <a:gs pos="0">
                  <a:schemeClr val="bg1">
                    <a:shade val="100000"/>
                    <a:satMod val="115000"/>
                  </a:schemeClr>
                </a:gs>
              </a:gsLst>
              <a:lin ang="13500000" scaled="1"/>
              <a:tileRect/>
            </a:gradFill>
            <a:ln w="25400" cap="flat" cmpd="sng" algn="ctr">
              <a:solidFill>
                <a:srgbClr val="339966"/>
              </a:solidFill>
              <a:prstDash val="solid"/>
            </a:ln>
            <a:effectLst/>
          </p:spPr>
          <p:txBody>
            <a:bodyPr rot="0" spcFirstLastPara="0" vertOverflow="overflow" horzOverflow="overflow" vert="horz" wrap="square" lIns="96423" tIns="48212" rIns="96423" bIns="48212" numCol="1" spcCol="0" rtlCol="0" fromWordArt="0" anchor="ctr" anchorCtr="0" forceAA="0" compatLnSpc="1">
              <a:prstTxWarp prst="textNoShape">
                <a:avLst/>
              </a:prstTxWarp>
              <a:noAutofit/>
            </a:bodyPr>
            <a:lstStyle/>
            <a:p>
              <a:pPr algn="ctr" defTabSz="964230" fontAlgn="auto">
                <a:lnSpc>
                  <a:spcPct val="130000"/>
                </a:lnSpc>
                <a:spcBef>
                  <a:spcPts val="0"/>
                </a:spcBef>
                <a:spcAft>
                  <a:spcPts val="0"/>
                </a:spcAft>
                <a:defRPr/>
              </a:pPr>
              <a:endParaRPr lang="en-US" sz="1898"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7" name="组合 76"/>
          <p:cNvGrpSpPr/>
          <p:nvPr/>
        </p:nvGrpSpPr>
        <p:grpSpPr>
          <a:xfrm>
            <a:off x="4725327" y="5017758"/>
            <a:ext cx="746258" cy="758858"/>
            <a:chOff x="1101935" y="1054869"/>
            <a:chExt cx="1369556" cy="1392682"/>
          </a:xfrm>
        </p:grpSpPr>
        <p:sp>
          <p:nvSpPr>
            <p:cNvPr id="78" name="椭圆 28"/>
            <p:cNvSpPr/>
            <p:nvPr/>
          </p:nvSpPr>
          <p:spPr>
            <a:xfrm>
              <a:off x="1101935" y="1054869"/>
              <a:ext cx="1369556" cy="1392682"/>
            </a:xfrm>
            <a:prstGeom prst="ellipse">
              <a:avLst/>
            </a:prstGeom>
            <a:gradFill flip="none" rotWithShape="1">
              <a:gsLst>
                <a:gs pos="100000">
                  <a:schemeClr val="bg1">
                    <a:shade val="67500"/>
                    <a:satMod val="115000"/>
                  </a:schemeClr>
                </a:gs>
                <a:gs pos="0">
                  <a:schemeClr val="bg1">
                    <a:shade val="100000"/>
                    <a:satMod val="115000"/>
                  </a:schemeClr>
                </a:gs>
              </a:gsLst>
              <a:lin ang="2700000" scaled="1"/>
              <a:tileRect/>
            </a:gradFill>
            <a:ln w="76200" cap="flat" cmpd="sng" algn="ctr">
              <a:solidFill>
                <a:srgbClr val="8CC94C"/>
              </a:solidFill>
              <a:prstDash val="solid"/>
            </a:ln>
            <a:effectLst>
              <a:outerShdw blurRad="381000" dist="127000" dir="2700000" algn="tl" rotWithShape="0">
                <a:prstClr val="black">
                  <a:alpha val="40000"/>
                </a:prstClr>
              </a:outerShdw>
            </a:effectLst>
          </p:spPr>
          <p:txBody>
            <a:bodyPr rot="0" spcFirstLastPara="0" vertOverflow="overflow" horzOverflow="overflow" vert="horz" wrap="square" lIns="96423" tIns="48212" rIns="96423" bIns="48212" numCol="1" spcCol="0" rtlCol="0" fromWordArt="0" anchor="ctr" anchorCtr="0" forceAA="0" compatLnSpc="1">
              <a:prstTxWarp prst="textNoShape">
                <a:avLst/>
              </a:prstTxWarp>
              <a:noAutofit/>
            </a:bodyPr>
            <a:lstStyle/>
            <a:p>
              <a:pPr algn="ctr" defTabSz="964230" fontAlgn="auto">
                <a:lnSpc>
                  <a:spcPct val="130000"/>
                </a:lnSpc>
                <a:spcBef>
                  <a:spcPts val="0"/>
                </a:spcBef>
                <a:spcAft>
                  <a:spcPts val="0"/>
                </a:spcAft>
                <a:defRPr/>
              </a:pPr>
              <a:endParaRPr lang="en-US" sz="1898"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椭圆 29"/>
            <p:cNvSpPr/>
            <p:nvPr/>
          </p:nvSpPr>
          <p:spPr>
            <a:xfrm>
              <a:off x="1250079" y="1205514"/>
              <a:ext cx="1073269" cy="1091392"/>
            </a:xfrm>
            <a:prstGeom prst="ellipse">
              <a:avLst/>
            </a:prstGeom>
            <a:gradFill flip="none" rotWithShape="1">
              <a:gsLst>
                <a:gs pos="100000">
                  <a:schemeClr val="bg1">
                    <a:shade val="67500"/>
                    <a:satMod val="115000"/>
                  </a:schemeClr>
                </a:gs>
                <a:gs pos="0">
                  <a:schemeClr val="bg1">
                    <a:shade val="100000"/>
                    <a:satMod val="115000"/>
                  </a:schemeClr>
                </a:gs>
              </a:gsLst>
              <a:lin ang="13500000" scaled="1"/>
              <a:tileRect/>
            </a:gradFill>
            <a:ln w="25400" cap="flat" cmpd="sng" algn="ctr">
              <a:solidFill>
                <a:srgbClr val="8CC94C"/>
              </a:solidFill>
              <a:prstDash val="solid"/>
            </a:ln>
            <a:effectLst/>
          </p:spPr>
          <p:txBody>
            <a:bodyPr rot="0" spcFirstLastPara="0" vertOverflow="overflow" horzOverflow="overflow" vert="horz" wrap="square" lIns="96423" tIns="48212" rIns="96423" bIns="48212" numCol="1" spcCol="0" rtlCol="0" fromWordArt="0" anchor="ctr" anchorCtr="0" forceAA="0" compatLnSpc="1">
              <a:prstTxWarp prst="textNoShape">
                <a:avLst/>
              </a:prstTxWarp>
              <a:noAutofit/>
            </a:bodyPr>
            <a:lstStyle/>
            <a:p>
              <a:pPr algn="ctr" defTabSz="964230" fontAlgn="auto">
                <a:lnSpc>
                  <a:spcPct val="130000"/>
                </a:lnSpc>
                <a:spcBef>
                  <a:spcPts val="0"/>
                </a:spcBef>
                <a:spcAft>
                  <a:spcPts val="0"/>
                </a:spcAft>
                <a:defRPr/>
              </a:pPr>
              <a:endParaRPr lang="en-US" sz="1898"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0" name="组合 79"/>
          <p:cNvGrpSpPr/>
          <p:nvPr/>
        </p:nvGrpSpPr>
        <p:grpSpPr>
          <a:xfrm>
            <a:off x="8230432" y="5195662"/>
            <a:ext cx="973842" cy="990286"/>
            <a:chOff x="1101935" y="1054869"/>
            <a:chExt cx="1369556" cy="1392682"/>
          </a:xfrm>
        </p:grpSpPr>
        <p:sp>
          <p:nvSpPr>
            <p:cNvPr id="81" name="椭圆 28"/>
            <p:cNvSpPr/>
            <p:nvPr/>
          </p:nvSpPr>
          <p:spPr>
            <a:xfrm>
              <a:off x="1101935" y="1054869"/>
              <a:ext cx="1369556" cy="1392682"/>
            </a:xfrm>
            <a:prstGeom prst="ellipse">
              <a:avLst/>
            </a:prstGeom>
            <a:gradFill flip="none" rotWithShape="1">
              <a:gsLst>
                <a:gs pos="100000">
                  <a:schemeClr val="bg1">
                    <a:shade val="67500"/>
                    <a:satMod val="115000"/>
                  </a:schemeClr>
                </a:gs>
                <a:gs pos="0">
                  <a:schemeClr val="bg1">
                    <a:shade val="100000"/>
                    <a:satMod val="115000"/>
                  </a:schemeClr>
                </a:gs>
              </a:gsLst>
              <a:lin ang="2700000" scaled="1"/>
              <a:tileRect/>
            </a:gradFill>
            <a:ln w="76200" cap="flat" cmpd="sng" algn="ctr">
              <a:solidFill>
                <a:srgbClr val="339966"/>
              </a:solidFill>
              <a:prstDash val="solid"/>
            </a:ln>
            <a:effectLst>
              <a:outerShdw blurRad="381000" dist="127000" dir="2700000" algn="tl" rotWithShape="0">
                <a:prstClr val="black">
                  <a:alpha val="40000"/>
                </a:prstClr>
              </a:outerShdw>
            </a:effectLst>
          </p:spPr>
          <p:txBody>
            <a:bodyPr rot="0" spcFirstLastPara="0" vertOverflow="overflow" horzOverflow="overflow" vert="horz" wrap="square" lIns="96423" tIns="48212" rIns="96423" bIns="48212" numCol="1" spcCol="0" rtlCol="0" fromWordArt="0" anchor="ctr" anchorCtr="0" forceAA="0" compatLnSpc="1">
              <a:prstTxWarp prst="textNoShape">
                <a:avLst/>
              </a:prstTxWarp>
              <a:noAutofit/>
            </a:bodyPr>
            <a:lstStyle/>
            <a:p>
              <a:pPr algn="ctr" defTabSz="964230" fontAlgn="auto">
                <a:lnSpc>
                  <a:spcPct val="130000"/>
                </a:lnSpc>
                <a:spcBef>
                  <a:spcPts val="0"/>
                </a:spcBef>
                <a:spcAft>
                  <a:spcPts val="0"/>
                </a:spcAft>
                <a:defRPr/>
              </a:pPr>
              <a:endParaRPr lang="en-US" sz="1898"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椭圆 29"/>
            <p:cNvSpPr/>
            <p:nvPr/>
          </p:nvSpPr>
          <p:spPr>
            <a:xfrm>
              <a:off x="1250079" y="1205514"/>
              <a:ext cx="1073269" cy="1091392"/>
            </a:xfrm>
            <a:prstGeom prst="ellipse">
              <a:avLst/>
            </a:prstGeom>
            <a:gradFill flip="none" rotWithShape="1">
              <a:gsLst>
                <a:gs pos="100000">
                  <a:schemeClr val="bg1">
                    <a:shade val="67500"/>
                    <a:satMod val="115000"/>
                  </a:schemeClr>
                </a:gs>
                <a:gs pos="0">
                  <a:schemeClr val="bg1">
                    <a:shade val="100000"/>
                    <a:satMod val="115000"/>
                  </a:schemeClr>
                </a:gs>
              </a:gsLst>
              <a:lin ang="13500000" scaled="1"/>
              <a:tileRect/>
            </a:gradFill>
            <a:ln w="25400" cap="flat" cmpd="sng" algn="ctr">
              <a:solidFill>
                <a:srgbClr val="339966"/>
              </a:solidFill>
              <a:prstDash val="solid"/>
            </a:ln>
            <a:effectLst/>
          </p:spPr>
          <p:txBody>
            <a:bodyPr rot="0" spcFirstLastPara="0" vertOverflow="overflow" horzOverflow="overflow" vert="horz" wrap="square" lIns="96423" tIns="48212" rIns="96423" bIns="48212" numCol="1" spcCol="0" rtlCol="0" fromWordArt="0" anchor="ctr" anchorCtr="0" forceAA="0" compatLnSpc="1">
              <a:prstTxWarp prst="textNoShape">
                <a:avLst/>
              </a:prstTxWarp>
              <a:noAutofit/>
            </a:bodyPr>
            <a:lstStyle/>
            <a:p>
              <a:pPr algn="ctr" defTabSz="964230" fontAlgn="auto">
                <a:lnSpc>
                  <a:spcPct val="130000"/>
                </a:lnSpc>
                <a:spcBef>
                  <a:spcPts val="0"/>
                </a:spcBef>
                <a:spcAft>
                  <a:spcPts val="0"/>
                </a:spcAft>
                <a:defRPr/>
              </a:pPr>
              <a:endParaRPr lang="en-US" sz="1898"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7" name="TextBox 170"/>
          <p:cNvSpPr txBox="1"/>
          <p:nvPr/>
        </p:nvSpPr>
        <p:spPr>
          <a:xfrm>
            <a:off x="9415621" y="5099844"/>
            <a:ext cx="2793445" cy="836035"/>
          </a:xfrm>
          <a:prstGeom prst="rect">
            <a:avLst/>
          </a:prstGeom>
          <a:noFill/>
        </p:spPr>
        <p:txBody>
          <a:bodyPr wrap="square" lIns="96431" tIns="48215" rIns="96431" bIns="48215" rtlCol="0">
            <a:spAutoFit/>
          </a:bodyPr>
          <a:lstStyle/>
          <a:p>
            <a:pPr fontAlgn="auto">
              <a:spcBef>
                <a:spcPts val="0"/>
              </a:spcBef>
              <a:spcAft>
                <a:spcPts val="0"/>
              </a:spcAft>
              <a:defRPr/>
            </a:pPr>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slave-read-only no</a:t>
            </a:r>
          </a:p>
          <a:p>
            <a:pPr fontAlgn="auto">
              <a:spcBef>
                <a:spcPts val="0"/>
              </a:spcBef>
              <a:spcAft>
                <a:spcPts val="0"/>
              </a:spcAft>
              <a:defRPr/>
            </a:pPr>
            <a:endParaRPr lang="zh-CN" altLang="en-US" sz="2400" dirty="0">
              <a:solidFill>
                <a:schemeClr val="tx1">
                  <a:lumMod val="65000"/>
                  <a:lumOff val="35000"/>
                </a:schemeClr>
              </a:solidFill>
              <a:latin typeface="Franklin Gothic Book" panose="020B0503020102020204" pitchFamily="34" charset="0"/>
            </a:endParaRPr>
          </a:p>
        </p:txBody>
      </p:sp>
      <p:sp>
        <p:nvSpPr>
          <p:cNvPr id="28" name="TextBox 171"/>
          <p:cNvSpPr txBox="1"/>
          <p:nvPr/>
        </p:nvSpPr>
        <p:spPr>
          <a:xfrm>
            <a:off x="9415621" y="5643390"/>
            <a:ext cx="2793445" cy="497418"/>
          </a:xfrm>
          <a:prstGeom prst="rect">
            <a:avLst/>
          </a:prstGeom>
          <a:noFill/>
        </p:spPr>
        <p:txBody>
          <a:bodyPr wrap="square" lIns="96431" tIns="48215" rIns="96431" bIns="48215" rtlCol="0">
            <a:spAutoFit/>
          </a:bodyPr>
          <a:lstStyle/>
          <a:p>
            <a:pPr algn="ctr">
              <a:lnSpc>
                <a:spcPct val="130000"/>
              </a:lnSpc>
            </a:pPr>
            <a:r>
              <a:rPr lang="zh-CN" altLang="en-US" sz="1051" dirty="0">
                <a:solidFill>
                  <a:schemeClr val="tx1">
                    <a:lumMod val="50000"/>
                    <a:lumOff val="50000"/>
                  </a:schemeClr>
                </a:solidFill>
                <a:latin typeface="微软雅黑" panose="020B0503020204020204" pitchFamily="34" charset="-122"/>
                <a:ea typeface="微软雅黑" panose="020B0503020204020204" pitchFamily="34" charset="-122"/>
                <a:cs typeface="+mn-ea"/>
              </a:rPr>
              <a:t>设置只读或者读写权限</a:t>
            </a:r>
          </a:p>
          <a:p>
            <a:pPr>
              <a:lnSpc>
                <a:spcPct val="130000"/>
              </a:lnSpc>
            </a:pPr>
            <a:endParaRPr lang="en-GB" altLang="zh-CN" sz="105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29" name="TextBox 170"/>
          <p:cNvSpPr txBox="1"/>
          <p:nvPr/>
        </p:nvSpPr>
        <p:spPr>
          <a:xfrm>
            <a:off x="956768" y="5012759"/>
            <a:ext cx="3139304" cy="836035"/>
          </a:xfrm>
          <a:prstGeom prst="rect">
            <a:avLst/>
          </a:prstGeom>
          <a:noFill/>
        </p:spPr>
        <p:txBody>
          <a:bodyPr wrap="square" lIns="96431" tIns="48215" rIns="96431" bIns="48215" rtlCol="0">
            <a:spAutoFit/>
          </a:bodyPr>
          <a:lstStyle/>
          <a:p>
            <a:pPr algn="r" fontAlgn="auto">
              <a:spcBef>
                <a:spcPts val="0"/>
              </a:spcBef>
              <a:spcAft>
                <a:spcPts val="0"/>
              </a:spcAft>
              <a:defRPr/>
            </a:pPr>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masterauth 123456</a:t>
            </a:r>
          </a:p>
          <a:p>
            <a:pPr algn="r" fontAlgn="auto">
              <a:spcBef>
                <a:spcPts val="0"/>
              </a:spcBef>
              <a:spcAft>
                <a:spcPts val="0"/>
              </a:spcAft>
              <a:defRPr/>
            </a:pPr>
            <a:endParaRPr lang="zh-CN" altLang="en-US" sz="2400" dirty="0">
              <a:solidFill>
                <a:schemeClr val="tx1">
                  <a:lumMod val="65000"/>
                  <a:lumOff val="35000"/>
                </a:schemeClr>
              </a:solidFill>
              <a:latin typeface="Franklin Gothic Book" panose="020B0503020102020204" pitchFamily="34" charset="0"/>
              <a:ea typeface="Segoe UI Emoji" panose="020B0502040204020203" pitchFamily="34" charset="0"/>
            </a:endParaRPr>
          </a:p>
        </p:txBody>
      </p:sp>
      <p:sp>
        <p:nvSpPr>
          <p:cNvPr id="30" name="TextBox 171"/>
          <p:cNvSpPr txBox="1"/>
          <p:nvPr/>
        </p:nvSpPr>
        <p:spPr>
          <a:xfrm>
            <a:off x="1302626" y="5556305"/>
            <a:ext cx="2793445" cy="517871"/>
          </a:xfrm>
          <a:prstGeom prst="rect">
            <a:avLst/>
          </a:prstGeom>
          <a:noFill/>
        </p:spPr>
        <p:txBody>
          <a:bodyPr wrap="square" lIns="96431" tIns="48215" rIns="96431" bIns="48215" rtlCol="0">
            <a:spAutoFit/>
          </a:bodyPr>
          <a:lstStyle/>
          <a:p>
            <a:pPr algn="ctr">
              <a:lnSpc>
                <a:spcPct val="130000"/>
              </a:lnSpc>
            </a:pPr>
            <a:r>
              <a:rPr lang="zh-CN" altLang="en-US" sz="1051" dirty="0">
                <a:solidFill>
                  <a:schemeClr val="tx1">
                    <a:lumMod val="50000"/>
                    <a:lumOff val="50000"/>
                  </a:schemeClr>
                </a:solidFill>
                <a:latin typeface="微软雅黑" panose="020B0503020204020204" pitchFamily="34" charset="-122"/>
                <a:ea typeface="微软雅黑" panose="020B0503020204020204" pitchFamily="34" charset="-122"/>
                <a:cs typeface="+mn-ea"/>
              </a:rPr>
              <a:t>主数据库访问密码</a:t>
            </a:r>
          </a:p>
          <a:p>
            <a:pPr algn="r">
              <a:lnSpc>
                <a:spcPct val="130000"/>
              </a:lnSpc>
            </a:pPr>
            <a:endParaRPr lang="en-GB" altLang="zh-CN" sz="105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1" name="TextBox 170"/>
          <p:cNvSpPr txBox="1"/>
          <p:nvPr/>
        </p:nvSpPr>
        <p:spPr>
          <a:xfrm>
            <a:off x="7630853" y="3648416"/>
            <a:ext cx="4578213" cy="836035"/>
          </a:xfrm>
          <a:prstGeom prst="rect">
            <a:avLst/>
          </a:prstGeom>
          <a:noFill/>
        </p:spPr>
        <p:txBody>
          <a:bodyPr wrap="square" lIns="96431" tIns="48215" rIns="96431" bIns="48215" rtlCol="0">
            <a:spAutoFit/>
          </a:bodyPr>
          <a:lstStyle/>
          <a:p>
            <a:pPr fontAlgn="auto">
              <a:spcBef>
                <a:spcPts val="0"/>
              </a:spcBef>
              <a:spcAft>
                <a:spcPts val="0"/>
              </a:spcAft>
              <a:defRPr/>
            </a:pPr>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slaveof 182.207.114.27 6379</a:t>
            </a:r>
          </a:p>
          <a:p>
            <a:pPr fontAlgn="auto">
              <a:spcBef>
                <a:spcPts val="0"/>
              </a:spcBef>
              <a:spcAft>
                <a:spcPts val="0"/>
              </a:spcAft>
              <a:defRPr/>
            </a:pPr>
            <a:endParaRPr lang="zh-CN" altLang="en-US" sz="2400" dirty="0">
              <a:solidFill>
                <a:schemeClr val="tx1">
                  <a:lumMod val="65000"/>
                  <a:lumOff val="35000"/>
                </a:schemeClr>
              </a:solidFill>
              <a:latin typeface="Franklin Gothic Book" panose="020B0503020102020204" pitchFamily="34" charset="0"/>
            </a:endParaRPr>
          </a:p>
        </p:txBody>
      </p:sp>
      <p:sp>
        <p:nvSpPr>
          <p:cNvPr id="32" name="TextBox 171"/>
          <p:cNvSpPr txBox="1"/>
          <p:nvPr/>
        </p:nvSpPr>
        <p:spPr>
          <a:xfrm>
            <a:off x="7630853" y="4191962"/>
            <a:ext cx="2793445" cy="497418"/>
          </a:xfrm>
          <a:prstGeom prst="rect">
            <a:avLst/>
          </a:prstGeom>
          <a:noFill/>
        </p:spPr>
        <p:txBody>
          <a:bodyPr wrap="square" lIns="96431" tIns="48215" rIns="96431" bIns="48215" rtlCol="0">
            <a:spAutoFit/>
          </a:bodyPr>
          <a:lstStyle/>
          <a:p>
            <a:pPr algn="ctr">
              <a:lnSpc>
                <a:spcPct val="130000"/>
              </a:lnSpc>
            </a:pPr>
            <a:r>
              <a:rPr lang="zh-CN" altLang="en-US" sz="1051" dirty="0">
                <a:solidFill>
                  <a:schemeClr val="tx1">
                    <a:lumMod val="50000"/>
                    <a:lumOff val="50000"/>
                  </a:schemeClr>
                </a:solidFill>
                <a:latin typeface="微软雅黑" panose="020B0503020204020204" pitchFamily="34" charset="-122"/>
                <a:ea typeface="微软雅黑" panose="020B0503020204020204" pitchFamily="34" charset="-122"/>
                <a:cs typeface="+mn-ea"/>
              </a:rPr>
              <a:t>绑定主数据库</a:t>
            </a:r>
            <a:r>
              <a:rPr lang="en-US" altLang="zh-CN" sz="1051" dirty="0">
                <a:solidFill>
                  <a:schemeClr val="tx1">
                    <a:lumMod val="50000"/>
                    <a:lumOff val="50000"/>
                  </a:schemeClr>
                </a:solidFill>
                <a:latin typeface="微软雅黑" panose="020B0503020204020204" pitchFamily="34" charset="-122"/>
                <a:ea typeface="微软雅黑" panose="020B0503020204020204" pitchFamily="34" charset="-122"/>
                <a:cs typeface="+mn-ea"/>
              </a:rPr>
              <a:t>IP</a:t>
            </a:r>
            <a:r>
              <a:rPr lang="zh-CN" altLang="en-US" sz="1051" dirty="0">
                <a:solidFill>
                  <a:schemeClr val="tx1">
                    <a:lumMod val="50000"/>
                    <a:lumOff val="50000"/>
                  </a:schemeClr>
                </a:solidFill>
                <a:latin typeface="微软雅黑" panose="020B0503020204020204" pitchFamily="34" charset="-122"/>
                <a:ea typeface="微软雅黑" panose="020B0503020204020204" pitchFamily="34" charset="-122"/>
                <a:cs typeface="+mn-ea"/>
              </a:rPr>
              <a:t>及端口</a:t>
            </a:r>
          </a:p>
          <a:p>
            <a:pPr>
              <a:lnSpc>
                <a:spcPct val="130000"/>
              </a:lnSpc>
            </a:pPr>
            <a:endParaRPr lang="en-GB" altLang="zh-CN" sz="105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3" name="TextBox 170"/>
          <p:cNvSpPr txBox="1"/>
          <p:nvPr/>
        </p:nvSpPr>
        <p:spPr>
          <a:xfrm>
            <a:off x="308696" y="3300073"/>
            <a:ext cx="2974576" cy="836035"/>
          </a:xfrm>
          <a:prstGeom prst="rect">
            <a:avLst/>
          </a:prstGeom>
          <a:noFill/>
        </p:spPr>
        <p:txBody>
          <a:bodyPr wrap="square" lIns="96431" tIns="48215" rIns="96431" bIns="48215" rtlCol="0">
            <a:spAutoFit/>
          </a:bodyPr>
          <a:lstStyle/>
          <a:p>
            <a:pPr algn="ctr" fontAlgn="auto">
              <a:spcBef>
                <a:spcPts val="0"/>
              </a:spcBef>
              <a:spcAft>
                <a:spcPts val="0"/>
              </a:spcAft>
              <a:defRPr/>
            </a:pPr>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requirepass 123456</a:t>
            </a:r>
          </a:p>
          <a:p>
            <a:pPr algn="r" fontAlgn="auto">
              <a:spcBef>
                <a:spcPts val="0"/>
              </a:spcBef>
              <a:spcAft>
                <a:spcPts val="0"/>
              </a:spcAft>
              <a:defRPr/>
            </a:pPr>
            <a:endParaRPr lang="zh-CN" altLang="en-US" sz="2400" dirty="0">
              <a:solidFill>
                <a:schemeClr val="tx1">
                  <a:lumMod val="65000"/>
                  <a:lumOff val="35000"/>
                </a:schemeClr>
              </a:solidFill>
              <a:latin typeface="Franklin Gothic Book" panose="020B0503020102020204" pitchFamily="34" charset="0"/>
            </a:endParaRPr>
          </a:p>
        </p:txBody>
      </p:sp>
      <p:sp>
        <p:nvSpPr>
          <p:cNvPr id="34" name="TextBox 171"/>
          <p:cNvSpPr txBox="1"/>
          <p:nvPr/>
        </p:nvSpPr>
        <p:spPr>
          <a:xfrm>
            <a:off x="489826" y="3843619"/>
            <a:ext cx="2793445" cy="497418"/>
          </a:xfrm>
          <a:prstGeom prst="rect">
            <a:avLst/>
          </a:prstGeom>
          <a:noFill/>
        </p:spPr>
        <p:txBody>
          <a:bodyPr wrap="square" lIns="96431" tIns="48215" rIns="96431" bIns="48215" rtlCol="0">
            <a:spAutoFit/>
          </a:bodyPr>
          <a:lstStyle/>
          <a:p>
            <a:pPr algn="ctr">
              <a:lnSpc>
                <a:spcPct val="130000"/>
              </a:lnSpc>
            </a:pPr>
            <a:r>
              <a:rPr lang="zh-CN" altLang="en-US" sz="1051" dirty="0">
                <a:solidFill>
                  <a:schemeClr val="tx1">
                    <a:lumMod val="50000"/>
                    <a:lumOff val="50000"/>
                  </a:schemeClr>
                </a:solidFill>
                <a:latin typeface="微软雅黑" panose="020B0503020204020204" pitchFamily="34" charset="-122"/>
                <a:ea typeface="微软雅黑" panose="020B0503020204020204" pitchFamily="34" charset="-122"/>
                <a:cs typeface="+mn-ea"/>
              </a:rPr>
              <a:t>设置密码（可选）</a:t>
            </a:r>
          </a:p>
          <a:p>
            <a:pPr algn="r">
              <a:lnSpc>
                <a:spcPct val="130000"/>
              </a:lnSpc>
            </a:pPr>
            <a:endParaRPr lang="en-GB" altLang="zh-CN" sz="105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5" name="TextBox 170"/>
          <p:cNvSpPr txBox="1"/>
          <p:nvPr/>
        </p:nvSpPr>
        <p:spPr>
          <a:xfrm>
            <a:off x="8588796" y="1979273"/>
            <a:ext cx="3257052" cy="836035"/>
          </a:xfrm>
          <a:prstGeom prst="rect">
            <a:avLst/>
          </a:prstGeom>
          <a:noFill/>
        </p:spPr>
        <p:txBody>
          <a:bodyPr wrap="square" lIns="96431" tIns="48215" rIns="96431" bIns="48215" rtlCol="0">
            <a:spAutoFit/>
          </a:bodyPr>
          <a:lstStyle/>
          <a:p>
            <a:pPr fontAlgn="auto">
              <a:spcBef>
                <a:spcPts val="0"/>
              </a:spcBef>
              <a:spcAft>
                <a:spcPts val="0"/>
              </a:spcAft>
              <a:defRPr/>
            </a:pPr>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bind 182.207.114.27</a:t>
            </a:r>
          </a:p>
          <a:p>
            <a:pPr fontAlgn="auto">
              <a:spcBef>
                <a:spcPts val="0"/>
              </a:spcBef>
              <a:spcAft>
                <a:spcPts val="0"/>
              </a:spcAft>
              <a:defRPr/>
            </a:pPr>
            <a:endParaRPr lang="zh-CN" altLang="en-US" sz="2400" dirty="0">
              <a:solidFill>
                <a:schemeClr val="tx1">
                  <a:lumMod val="65000"/>
                  <a:lumOff val="35000"/>
                </a:schemeClr>
              </a:solidFill>
              <a:latin typeface="Franklin Gothic Book" panose="020B0503020102020204" pitchFamily="34" charset="0"/>
            </a:endParaRPr>
          </a:p>
        </p:txBody>
      </p:sp>
      <p:sp>
        <p:nvSpPr>
          <p:cNvPr id="36" name="TextBox 171"/>
          <p:cNvSpPr txBox="1"/>
          <p:nvPr/>
        </p:nvSpPr>
        <p:spPr>
          <a:xfrm>
            <a:off x="8588796" y="2522819"/>
            <a:ext cx="2793445" cy="287167"/>
          </a:xfrm>
          <a:prstGeom prst="rect">
            <a:avLst/>
          </a:prstGeom>
          <a:noFill/>
        </p:spPr>
        <p:txBody>
          <a:bodyPr wrap="square" lIns="96431" tIns="48215" rIns="96431" bIns="48215" rtlCol="0">
            <a:spAutoFit/>
          </a:bodyPr>
          <a:lstStyle/>
          <a:p>
            <a:pPr algn="ctr">
              <a:lnSpc>
                <a:spcPct val="130000"/>
              </a:lnSpc>
            </a:pPr>
            <a:r>
              <a:rPr lang="zh-CN" altLang="en-US" sz="1051" dirty="0">
                <a:solidFill>
                  <a:schemeClr val="tx1">
                    <a:lumMod val="50000"/>
                    <a:lumOff val="50000"/>
                  </a:schemeClr>
                </a:solidFill>
                <a:latin typeface="微软雅黑" panose="020B0503020204020204" pitchFamily="34" charset="-122"/>
                <a:ea typeface="微软雅黑" panose="020B0503020204020204" pitchFamily="34" charset="-122"/>
                <a:cs typeface="+mn-ea"/>
              </a:rPr>
              <a:t>绑定本机</a:t>
            </a:r>
            <a:r>
              <a:rPr lang="en-US" altLang="zh-CN" sz="1051" dirty="0">
                <a:solidFill>
                  <a:schemeClr val="tx1">
                    <a:lumMod val="50000"/>
                    <a:lumOff val="50000"/>
                  </a:schemeClr>
                </a:solidFill>
                <a:latin typeface="微软雅黑" panose="020B0503020204020204" pitchFamily="34" charset="-122"/>
                <a:ea typeface="微软雅黑" panose="020B0503020204020204" pitchFamily="34" charset="-122"/>
                <a:cs typeface="+mn-ea"/>
              </a:rPr>
              <a:t>IP</a:t>
            </a:r>
            <a:r>
              <a:rPr lang="zh-CN" altLang="en-US" sz="1051" dirty="0">
                <a:solidFill>
                  <a:schemeClr val="tx1">
                    <a:lumMod val="50000"/>
                    <a:lumOff val="50000"/>
                  </a:schemeClr>
                </a:solidFill>
                <a:latin typeface="微软雅黑" panose="020B0503020204020204" pitchFamily="34" charset="-122"/>
                <a:ea typeface="微软雅黑" panose="020B0503020204020204" pitchFamily="34" charset="-122"/>
                <a:cs typeface="+mn-ea"/>
              </a:rPr>
              <a:t>（从数据库</a:t>
            </a:r>
            <a:r>
              <a:rPr lang="en-US" altLang="zh-CN" sz="1051" dirty="0">
                <a:solidFill>
                  <a:schemeClr val="tx1">
                    <a:lumMod val="50000"/>
                    <a:lumOff val="50000"/>
                  </a:schemeClr>
                </a:solidFill>
                <a:latin typeface="微软雅黑" panose="020B0503020204020204" pitchFamily="34" charset="-122"/>
                <a:ea typeface="微软雅黑" panose="020B0503020204020204" pitchFamily="34" charset="-122"/>
                <a:cs typeface="+mn-ea"/>
              </a:rPr>
              <a:t>IP</a:t>
            </a:r>
            <a:r>
              <a:rPr lang="zh-CN" altLang="en-US" sz="1051"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endParaRPr lang="en-GB" altLang="zh-CN" sz="105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7" name="TextBox 170"/>
          <p:cNvSpPr txBox="1"/>
          <p:nvPr/>
        </p:nvSpPr>
        <p:spPr>
          <a:xfrm>
            <a:off x="1375557" y="1645445"/>
            <a:ext cx="2430227" cy="466704"/>
          </a:xfrm>
          <a:prstGeom prst="rect">
            <a:avLst/>
          </a:prstGeom>
          <a:noFill/>
        </p:spPr>
        <p:txBody>
          <a:bodyPr wrap="square" lIns="96431" tIns="48215" rIns="96431" bIns="48215" rtlCol="0">
            <a:spAutoFit/>
          </a:bodyPr>
          <a:lstStyle/>
          <a:p>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daemonize yes</a:t>
            </a:r>
          </a:p>
        </p:txBody>
      </p:sp>
      <p:sp>
        <p:nvSpPr>
          <p:cNvPr id="38" name="TextBox 171"/>
          <p:cNvSpPr txBox="1"/>
          <p:nvPr/>
        </p:nvSpPr>
        <p:spPr>
          <a:xfrm>
            <a:off x="1012339" y="2188991"/>
            <a:ext cx="2793445" cy="287167"/>
          </a:xfrm>
          <a:prstGeom prst="rect">
            <a:avLst/>
          </a:prstGeom>
          <a:noFill/>
        </p:spPr>
        <p:txBody>
          <a:bodyPr wrap="square" lIns="96431" tIns="48215" rIns="96431" bIns="48215" rtlCol="0">
            <a:spAutoFit/>
          </a:bodyPr>
          <a:lstStyle/>
          <a:p>
            <a:pPr algn="ctr">
              <a:lnSpc>
                <a:spcPct val="130000"/>
              </a:lnSpc>
            </a:pPr>
            <a:r>
              <a:rPr lang="zh-CN" altLang="en-US" sz="1051" dirty="0">
                <a:solidFill>
                  <a:schemeClr val="tx1">
                    <a:lumMod val="50000"/>
                    <a:lumOff val="50000"/>
                  </a:schemeClr>
                </a:solidFill>
                <a:latin typeface="微软雅黑" panose="020B0503020204020204" pitchFamily="34" charset="-122"/>
                <a:ea typeface="微软雅黑" panose="020B0503020204020204" pitchFamily="34" charset="-122"/>
                <a:cs typeface="+mn-ea"/>
              </a:rPr>
              <a:t>打开主从数据库开关</a:t>
            </a:r>
          </a:p>
        </p:txBody>
      </p:sp>
      <p:grpSp>
        <p:nvGrpSpPr>
          <p:cNvPr id="45" name="组合 44"/>
          <p:cNvGrpSpPr/>
          <p:nvPr/>
        </p:nvGrpSpPr>
        <p:grpSpPr>
          <a:xfrm>
            <a:off x="-4049" y="235338"/>
            <a:ext cx="12881849" cy="7016362"/>
            <a:chOff x="0" y="222291"/>
            <a:chExt cx="12881849" cy="7016362"/>
          </a:xfrm>
        </p:grpSpPr>
        <p:sp>
          <p:nvSpPr>
            <p:cNvPr id="46" name="任意多边形 45"/>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827688" y="222291"/>
              <a:ext cx="665567"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02</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9" name="TextBox 41"/>
            <p:cNvSpPr txBox="1"/>
            <p:nvPr/>
          </p:nvSpPr>
          <p:spPr>
            <a:xfrm>
              <a:off x="1890597" y="246912"/>
              <a:ext cx="2966727" cy="535531"/>
            </a:xfrm>
            <a:prstGeom prst="rect">
              <a:avLst/>
            </a:prstGeom>
            <a:noFill/>
          </p:spPr>
          <p:txBody>
            <a:bodyPr wrap="square" rtlCol="0">
              <a:spAutoFit/>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REDIS</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实现主从复制</a:t>
              </a:r>
              <a:endParaRPr lang="en-US" altLang="zh-CN"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0" name="矩形 49"/>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3" name="TextBox 170"/>
          <p:cNvSpPr txBox="1"/>
          <p:nvPr/>
        </p:nvSpPr>
        <p:spPr>
          <a:xfrm>
            <a:off x="4654040" y="1096045"/>
            <a:ext cx="2430227" cy="528259"/>
          </a:xfrm>
          <a:prstGeom prst="rect">
            <a:avLst/>
          </a:prstGeom>
          <a:noFill/>
        </p:spPr>
        <p:txBody>
          <a:bodyPr wrap="square" lIns="96431" tIns="48215" rIns="96431" bIns="48215" rtlCol="0">
            <a:spAutoFit/>
          </a:bodyPr>
          <a:lstStyle/>
          <a:p>
            <a:pPr algn="ctr" fontAlgn="auto">
              <a:spcBef>
                <a:spcPts val="0"/>
              </a:spcBef>
              <a:spcAft>
                <a:spcPts val="0"/>
              </a:spcAft>
              <a:defRPr/>
            </a:pPr>
            <a:r>
              <a:rPr lang="zh-CN" altLang="en-US" sz="2800" dirty="0">
                <a:solidFill>
                  <a:schemeClr val="tx1">
                    <a:lumMod val="65000"/>
                    <a:lumOff val="35000"/>
                  </a:schemeClr>
                </a:solidFill>
                <a:latin typeface="Franklin Gothic Book" panose="020B0503020102020204" pitchFamily="34" charset="0"/>
              </a:rPr>
              <a:t>从数据库配置</a:t>
            </a:r>
          </a:p>
        </p:txBody>
      </p:sp>
      <p:sp>
        <p:nvSpPr>
          <p:cNvPr id="44" name="任意多边形 43"/>
          <p:cNvSpPr/>
          <p:nvPr/>
        </p:nvSpPr>
        <p:spPr>
          <a:xfrm rot="10800000">
            <a:off x="1744806" y="235339"/>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41"/>
          <p:cNvSpPr txBox="1"/>
          <p:nvPr/>
        </p:nvSpPr>
        <p:spPr>
          <a:xfrm>
            <a:off x="1942541" y="278746"/>
            <a:ext cx="2903360" cy="497957"/>
          </a:xfrm>
          <a:prstGeom prst="rect">
            <a:avLst/>
          </a:prstGeom>
          <a:noFill/>
        </p:spPr>
        <p:txBody>
          <a:bodyPr wrap="none" rtlCol="0">
            <a:spAutoFit/>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REDIS</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实现主从复制</a:t>
            </a:r>
            <a:endParaRPr lang="en-US" altLang="zh-CN" sz="2400" dirty="0">
              <a:solidFill>
                <a:schemeClr val="bg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xmlns="" val="641692807"/>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77"/>
                                        </p:tgtEl>
                                        <p:attrNameLst>
                                          <p:attrName>style.visibility</p:attrName>
                                        </p:attrNameLst>
                                      </p:cBhvr>
                                      <p:to>
                                        <p:strVal val="visible"/>
                                      </p:to>
                                    </p:set>
                                    <p:anim calcmode="lin" valueType="num">
                                      <p:cBhvr>
                                        <p:cTn id="16" dur="500" fill="hold"/>
                                        <p:tgtEl>
                                          <p:spTgt spid="77"/>
                                        </p:tgtEl>
                                        <p:attrNameLst>
                                          <p:attrName>ppt_w</p:attrName>
                                        </p:attrNameLst>
                                      </p:cBhvr>
                                      <p:tavLst>
                                        <p:tav tm="0">
                                          <p:val>
                                            <p:fltVal val="0"/>
                                          </p:val>
                                        </p:tav>
                                        <p:tav tm="100000">
                                          <p:val>
                                            <p:strVal val="#ppt_w"/>
                                          </p:val>
                                        </p:tav>
                                      </p:tavLst>
                                    </p:anim>
                                    <p:anim calcmode="lin" valueType="num">
                                      <p:cBhvr>
                                        <p:cTn id="17" dur="500" fill="hold"/>
                                        <p:tgtEl>
                                          <p:spTgt spid="77"/>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2000"/>
                            </p:stCondLst>
                            <p:childTnLst>
                              <p:par>
                                <p:cTn id="23" presetID="23" presetClass="entr" presetSubtype="16" fill="hold" nodeType="after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p:cTn id="25" dur="500" fill="hold"/>
                                        <p:tgtEl>
                                          <p:spTgt spid="74"/>
                                        </p:tgtEl>
                                        <p:attrNameLst>
                                          <p:attrName>ppt_w</p:attrName>
                                        </p:attrNameLst>
                                      </p:cBhvr>
                                      <p:tavLst>
                                        <p:tav tm="0">
                                          <p:val>
                                            <p:fltVal val="0"/>
                                          </p:val>
                                        </p:tav>
                                        <p:tav tm="100000">
                                          <p:val>
                                            <p:strVal val="#ppt_w"/>
                                          </p:val>
                                        </p:tav>
                                      </p:tavLst>
                                    </p:anim>
                                    <p:anim calcmode="lin" valueType="num">
                                      <p:cBhvr>
                                        <p:cTn id="26" dur="500" fill="hold"/>
                                        <p:tgtEl>
                                          <p:spTgt spid="74"/>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2" presetClass="entr" presetSubtype="2"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par>
                          <p:cTn id="31" fill="hold">
                            <p:stCondLst>
                              <p:cond delay="3000"/>
                            </p:stCondLst>
                            <p:childTnLst>
                              <p:par>
                                <p:cTn id="32" presetID="23" presetClass="entr" presetSubtype="16" fill="hold" nodeType="afterEffect">
                                  <p:stCondLst>
                                    <p:cond delay="0"/>
                                  </p:stCondLst>
                                  <p:childTnLst>
                                    <p:set>
                                      <p:cBhvr>
                                        <p:cTn id="33" dur="1" fill="hold">
                                          <p:stCondLst>
                                            <p:cond delay="0"/>
                                          </p:stCondLst>
                                        </p:cTn>
                                        <p:tgtEl>
                                          <p:spTgt spid="71"/>
                                        </p:tgtEl>
                                        <p:attrNameLst>
                                          <p:attrName>style.visibility</p:attrName>
                                        </p:attrNameLst>
                                      </p:cBhvr>
                                      <p:to>
                                        <p:strVal val="visible"/>
                                      </p:to>
                                    </p:set>
                                    <p:anim calcmode="lin" valueType="num">
                                      <p:cBhvr>
                                        <p:cTn id="34" dur="500" fill="hold"/>
                                        <p:tgtEl>
                                          <p:spTgt spid="71"/>
                                        </p:tgtEl>
                                        <p:attrNameLst>
                                          <p:attrName>ppt_w</p:attrName>
                                        </p:attrNameLst>
                                      </p:cBhvr>
                                      <p:tavLst>
                                        <p:tav tm="0">
                                          <p:val>
                                            <p:fltVal val="0"/>
                                          </p:val>
                                        </p:tav>
                                        <p:tav tm="100000">
                                          <p:val>
                                            <p:strVal val="#ppt_w"/>
                                          </p:val>
                                        </p:tav>
                                      </p:tavLst>
                                    </p:anim>
                                    <p:anim calcmode="lin" valueType="num">
                                      <p:cBhvr>
                                        <p:cTn id="35" dur="500" fill="hold"/>
                                        <p:tgtEl>
                                          <p:spTgt spid="71"/>
                                        </p:tgtEl>
                                        <p:attrNameLst>
                                          <p:attrName>ppt_h</p:attrName>
                                        </p:attrNameLst>
                                      </p:cBhvr>
                                      <p:tavLst>
                                        <p:tav tm="0">
                                          <p:val>
                                            <p:fltVal val="0"/>
                                          </p:val>
                                        </p:tav>
                                        <p:tav tm="100000">
                                          <p:val>
                                            <p:strVal val="#ppt_h"/>
                                          </p:val>
                                        </p:tav>
                                      </p:tavLst>
                                    </p:anim>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par>
                          <p:cTn id="40" fill="hold">
                            <p:stCondLst>
                              <p:cond delay="4000"/>
                            </p:stCondLst>
                            <p:childTnLst>
                              <p:par>
                                <p:cTn id="41" presetID="23" presetClass="entr" presetSubtype="16" fill="hold" nodeType="afterEffect">
                                  <p:stCondLst>
                                    <p:cond delay="0"/>
                                  </p:stCondLst>
                                  <p:childTnLst>
                                    <p:set>
                                      <p:cBhvr>
                                        <p:cTn id="42" dur="1" fill="hold">
                                          <p:stCondLst>
                                            <p:cond delay="0"/>
                                          </p:stCondLst>
                                        </p:cTn>
                                        <p:tgtEl>
                                          <p:spTgt spid="68"/>
                                        </p:tgtEl>
                                        <p:attrNameLst>
                                          <p:attrName>style.visibility</p:attrName>
                                        </p:attrNameLst>
                                      </p:cBhvr>
                                      <p:to>
                                        <p:strVal val="visible"/>
                                      </p:to>
                                    </p:set>
                                    <p:anim calcmode="lin" valueType="num">
                                      <p:cBhvr>
                                        <p:cTn id="43" dur="500" fill="hold"/>
                                        <p:tgtEl>
                                          <p:spTgt spid="68"/>
                                        </p:tgtEl>
                                        <p:attrNameLst>
                                          <p:attrName>ppt_w</p:attrName>
                                        </p:attrNameLst>
                                      </p:cBhvr>
                                      <p:tavLst>
                                        <p:tav tm="0">
                                          <p:val>
                                            <p:fltVal val="0"/>
                                          </p:val>
                                        </p:tav>
                                        <p:tav tm="100000">
                                          <p:val>
                                            <p:strVal val="#ppt_w"/>
                                          </p:val>
                                        </p:tav>
                                      </p:tavLst>
                                    </p:anim>
                                    <p:anim calcmode="lin" valueType="num">
                                      <p:cBhvr>
                                        <p:cTn id="44" dur="500" fill="hold"/>
                                        <p:tgtEl>
                                          <p:spTgt spid="68"/>
                                        </p:tgtEl>
                                        <p:attrNameLst>
                                          <p:attrName>ppt_h</p:attrName>
                                        </p:attrNameLst>
                                      </p:cBhvr>
                                      <p:tavLst>
                                        <p:tav tm="0">
                                          <p:val>
                                            <p:fltVal val="0"/>
                                          </p:val>
                                        </p:tav>
                                        <p:tav tm="100000">
                                          <p:val>
                                            <p:strVal val="#ppt_h"/>
                                          </p:val>
                                        </p:tav>
                                      </p:tavLst>
                                    </p:anim>
                                  </p:childTnLst>
                                </p:cTn>
                              </p:par>
                            </p:childTnLst>
                          </p:cTn>
                        </p:par>
                        <p:par>
                          <p:cTn id="45" fill="hold">
                            <p:stCondLst>
                              <p:cond delay="4500"/>
                            </p:stCondLst>
                            <p:childTnLst>
                              <p:par>
                                <p:cTn id="46" presetID="22" presetClass="entr" presetSubtype="2"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right)">
                                      <p:cBhvr>
                                        <p:cTn id="48" dur="500"/>
                                        <p:tgtEl>
                                          <p:spTgt spid="8"/>
                                        </p:tgtEl>
                                      </p:cBhvr>
                                    </p:animEffect>
                                  </p:childTnLst>
                                </p:cTn>
                              </p:par>
                            </p:childTnLst>
                          </p:cTn>
                        </p:par>
                        <p:par>
                          <p:cTn id="49" fill="hold">
                            <p:stCondLst>
                              <p:cond delay="5000"/>
                            </p:stCondLst>
                            <p:childTnLst>
                              <p:par>
                                <p:cTn id="50" presetID="23" presetClass="entr" presetSubtype="16" fill="hold" nodeType="afterEffect">
                                  <p:stCondLst>
                                    <p:cond delay="0"/>
                                  </p:stCondLst>
                                  <p:childTnLst>
                                    <p:set>
                                      <p:cBhvr>
                                        <p:cTn id="51" dur="1" fill="hold">
                                          <p:stCondLst>
                                            <p:cond delay="0"/>
                                          </p:stCondLst>
                                        </p:cTn>
                                        <p:tgtEl>
                                          <p:spTgt spid="53"/>
                                        </p:tgtEl>
                                        <p:attrNameLst>
                                          <p:attrName>style.visibility</p:attrName>
                                        </p:attrNameLst>
                                      </p:cBhvr>
                                      <p:to>
                                        <p:strVal val="visible"/>
                                      </p:to>
                                    </p:set>
                                    <p:anim calcmode="lin" valueType="num">
                                      <p:cBhvr>
                                        <p:cTn id="52" dur="500" fill="hold"/>
                                        <p:tgtEl>
                                          <p:spTgt spid="53"/>
                                        </p:tgtEl>
                                        <p:attrNameLst>
                                          <p:attrName>ppt_w</p:attrName>
                                        </p:attrNameLst>
                                      </p:cBhvr>
                                      <p:tavLst>
                                        <p:tav tm="0">
                                          <p:val>
                                            <p:fltVal val="0"/>
                                          </p:val>
                                        </p:tav>
                                        <p:tav tm="100000">
                                          <p:val>
                                            <p:strVal val="#ppt_w"/>
                                          </p:val>
                                        </p:tav>
                                      </p:tavLst>
                                    </p:anim>
                                    <p:anim calcmode="lin" valueType="num">
                                      <p:cBhvr>
                                        <p:cTn id="53" dur="500" fill="hold"/>
                                        <p:tgtEl>
                                          <p:spTgt spid="53"/>
                                        </p:tgtEl>
                                        <p:attrNameLst>
                                          <p:attrName>ppt_h</p:attrName>
                                        </p:attrNameLst>
                                      </p:cBhvr>
                                      <p:tavLst>
                                        <p:tav tm="0">
                                          <p:val>
                                            <p:fltVal val="0"/>
                                          </p:val>
                                        </p:tav>
                                        <p:tav tm="100000">
                                          <p:val>
                                            <p:strVal val="#ppt_h"/>
                                          </p:val>
                                        </p:tav>
                                      </p:tavLst>
                                    </p:anim>
                                  </p:childTnLst>
                                </p:cTn>
                              </p:par>
                            </p:childTnLst>
                          </p:cTn>
                        </p:par>
                        <p:par>
                          <p:cTn id="54" fill="hold">
                            <p:stCondLst>
                              <p:cond delay="5500"/>
                            </p:stCondLst>
                            <p:childTnLst>
                              <p:par>
                                <p:cTn id="55" presetID="12" presetClass="entr" presetSubtype="2"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p:tgtEl>
                                          <p:spTgt spid="27"/>
                                        </p:tgtEl>
                                        <p:attrNameLst>
                                          <p:attrName>ppt_x</p:attrName>
                                        </p:attrNameLst>
                                      </p:cBhvr>
                                      <p:tavLst>
                                        <p:tav tm="0">
                                          <p:val>
                                            <p:strVal val="#ppt_x+#ppt_w*1.125000"/>
                                          </p:val>
                                        </p:tav>
                                        <p:tav tm="100000">
                                          <p:val>
                                            <p:strVal val="#ppt_x"/>
                                          </p:val>
                                        </p:tav>
                                      </p:tavLst>
                                    </p:anim>
                                    <p:animEffect transition="in" filter="wipe(left)">
                                      <p:cBhvr>
                                        <p:cTn id="58" dur="500"/>
                                        <p:tgtEl>
                                          <p:spTgt spid="27"/>
                                        </p:tgtEl>
                                      </p:cBhvr>
                                    </p:animEffect>
                                  </p:childTnLst>
                                </p:cTn>
                              </p:par>
                              <p:par>
                                <p:cTn id="59" presetID="12" presetClass="entr" presetSubtype="2"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p:tgtEl>
                                          <p:spTgt spid="28"/>
                                        </p:tgtEl>
                                        <p:attrNameLst>
                                          <p:attrName>ppt_x</p:attrName>
                                        </p:attrNameLst>
                                      </p:cBhvr>
                                      <p:tavLst>
                                        <p:tav tm="0">
                                          <p:val>
                                            <p:strVal val="#ppt_x+#ppt_w*1.125000"/>
                                          </p:val>
                                        </p:tav>
                                        <p:tav tm="100000">
                                          <p:val>
                                            <p:strVal val="#ppt_x"/>
                                          </p:val>
                                        </p:tav>
                                      </p:tavLst>
                                    </p:anim>
                                    <p:animEffect transition="in" filter="wipe(left)">
                                      <p:cBhvr>
                                        <p:cTn id="62" dur="500"/>
                                        <p:tgtEl>
                                          <p:spTgt spid="28"/>
                                        </p:tgtEl>
                                      </p:cBhvr>
                                    </p:animEffect>
                                  </p:childTnLst>
                                </p:cTn>
                              </p:par>
                            </p:childTnLst>
                          </p:cTn>
                        </p:par>
                        <p:par>
                          <p:cTn id="63" fill="hold">
                            <p:stCondLst>
                              <p:cond delay="6000"/>
                            </p:stCondLst>
                            <p:childTnLst>
                              <p:par>
                                <p:cTn id="64" presetID="12" presetClass="entr" presetSubtype="8" fill="hold" grpId="0" nodeType="afterEffect">
                                  <p:stCondLst>
                                    <p:cond delay="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p:tgtEl>
                                          <p:spTgt spid="29"/>
                                        </p:tgtEl>
                                        <p:attrNameLst>
                                          <p:attrName>ppt_x</p:attrName>
                                        </p:attrNameLst>
                                      </p:cBhvr>
                                      <p:tavLst>
                                        <p:tav tm="0">
                                          <p:val>
                                            <p:strVal val="#ppt_x-#ppt_w*1.125000"/>
                                          </p:val>
                                        </p:tav>
                                        <p:tav tm="100000">
                                          <p:val>
                                            <p:strVal val="#ppt_x"/>
                                          </p:val>
                                        </p:tav>
                                      </p:tavLst>
                                    </p:anim>
                                    <p:animEffect transition="in" filter="wipe(right)">
                                      <p:cBhvr>
                                        <p:cTn id="67" dur="500"/>
                                        <p:tgtEl>
                                          <p:spTgt spid="29"/>
                                        </p:tgtEl>
                                      </p:cBhvr>
                                    </p:animEffect>
                                  </p:childTnLst>
                                </p:cTn>
                              </p:par>
                              <p:par>
                                <p:cTn id="68" presetID="12" presetClass="entr" presetSubtype="8"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p:tgtEl>
                                          <p:spTgt spid="30"/>
                                        </p:tgtEl>
                                        <p:attrNameLst>
                                          <p:attrName>ppt_x</p:attrName>
                                        </p:attrNameLst>
                                      </p:cBhvr>
                                      <p:tavLst>
                                        <p:tav tm="0">
                                          <p:val>
                                            <p:strVal val="#ppt_x-#ppt_w*1.125000"/>
                                          </p:val>
                                        </p:tav>
                                        <p:tav tm="100000">
                                          <p:val>
                                            <p:strVal val="#ppt_x"/>
                                          </p:val>
                                        </p:tav>
                                      </p:tavLst>
                                    </p:anim>
                                    <p:animEffect transition="in" filter="wipe(right)">
                                      <p:cBhvr>
                                        <p:cTn id="71" dur="500"/>
                                        <p:tgtEl>
                                          <p:spTgt spid="30"/>
                                        </p:tgtEl>
                                      </p:cBhvr>
                                    </p:animEffect>
                                  </p:childTnLst>
                                </p:cTn>
                              </p:par>
                            </p:childTnLst>
                          </p:cTn>
                        </p:par>
                        <p:par>
                          <p:cTn id="72" fill="hold">
                            <p:stCondLst>
                              <p:cond delay="6500"/>
                            </p:stCondLst>
                            <p:childTnLst>
                              <p:par>
                                <p:cTn id="73" presetID="12" presetClass="entr" presetSubtype="2" fill="hold" grpId="0" nodeType="afterEffect">
                                  <p:stCondLst>
                                    <p:cond delay="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p:tgtEl>
                                          <p:spTgt spid="31"/>
                                        </p:tgtEl>
                                        <p:attrNameLst>
                                          <p:attrName>ppt_x</p:attrName>
                                        </p:attrNameLst>
                                      </p:cBhvr>
                                      <p:tavLst>
                                        <p:tav tm="0">
                                          <p:val>
                                            <p:strVal val="#ppt_x+#ppt_w*1.125000"/>
                                          </p:val>
                                        </p:tav>
                                        <p:tav tm="100000">
                                          <p:val>
                                            <p:strVal val="#ppt_x"/>
                                          </p:val>
                                        </p:tav>
                                      </p:tavLst>
                                    </p:anim>
                                    <p:animEffect transition="in" filter="wipe(left)">
                                      <p:cBhvr>
                                        <p:cTn id="76" dur="500"/>
                                        <p:tgtEl>
                                          <p:spTgt spid="31"/>
                                        </p:tgtEl>
                                      </p:cBhvr>
                                    </p:animEffect>
                                  </p:childTnLst>
                                </p:cTn>
                              </p:par>
                              <p:par>
                                <p:cTn id="77" presetID="12" presetClass="entr" presetSubtype="2"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p:tgtEl>
                                          <p:spTgt spid="32"/>
                                        </p:tgtEl>
                                        <p:attrNameLst>
                                          <p:attrName>ppt_x</p:attrName>
                                        </p:attrNameLst>
                                      </p:cBhvr>
                                      <p:tavLst>
                                        <p:tav tm="0">
                                          <p:val>
                                            <p:strVal val="#ppt_x+#ppt_w*1.125000"/>
                                          </p:val>
                                        </p:tav>
                                        <p:tav tm="100000">
                                          <p:val>
                                            <p:strVal val="#ppt_x"/>
                                          </p:val>
                                        </p:tav>
                                      </p:tavLst>
                                    </p:anim>
                                    <p:animEffect transition="in" filter="wipe(left)">
                                      <p:cBhvr>
                                        <p:cTn id="80" dur="500"/>
                                        <p:tgtEl>
                                          <p:spTgt spid="32"/>
                                        </p:tgtEl>
                                      </p:cBhvr>
                                    </p:animEffect>
                                  </p:childTnLst>
                                </p:cTn>
                              </p:par>
                            </p:childTnLst>
                          </p:cTn>
                        </p:par>
                        <p:par>
                          <p:cTn id="81" fill="hold">
                            <p:stCondLst>
                              <p:cond delay="7000"/>
                            </p:stCondLst>
                            <p:childTnLst>
                              <p:par>
                                <p:cTn id="82" presetID="12" presetClass="entr" presetSubtype="8"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additive="base">
                                        <p:cTn id="84" dur="500"/>
                                        <p:tgtEl>
                                          <p:spTgt spid="33"/>
                                        </p:tgtEl>
                                        <p:attrNameLst>
                                          <p:attrName>ppt_x</p:attrName>
                                        </p:attrNameLst>
                                      </p:cBhvr>
                                      <p:tavLst>
                                        <p:tav tm="0">
                                          <p:val>
                                            <p:strVal val="#ppt_x-#ppt_w*1.125000"/>
                                          </p:val>
                                        </p:tav>
                                        <p:tav tm="100000">
                                          <p:val>
                                            <p:strVal val="#ppt_x"/>
                                          </p:val>
                                        </p:tav>
                                      </p:tavLst>
                                    </p:anim>
                                    <p:animEffect transition="in" filter="wipe(right)">
                                      <p:cBhvr>
                                        <p:cTn id="85" dur="500"/>
                                        <p:tgtEl>
                                          <p:spTgt spid="33"/>
                                        </p:tgtEl>
                                      </p:cBhvr>
                                    </p:animEffect>
                                  </p:childTnLst>
                                </p:cTn>
                              </p:par>
                              <p:par>
                                <p:cTn id="86" presetID="12" presetClass="entr" presetSubtype="8"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p:tgtEl>
                                          <p:spTgt spid="34"/>
                                        </p:tgtEl>
                                        <p:attrNameLst>
                                          <p:attrName>ppt_x</p:attrName>
                                        </p:attrNameLst>
                                      </p:cBhvr>
                                      <p:tavLst>
                                        <p:tav tm="0">
                                          <p:val>
                                            <p:strVal val="#ppt_x-#ppt_w*1.125000"/>
                                          </p:val>
                                        </p:tav>
                                        <p:tav tm="100000">
                                          <p:val>
                                            <p:strVal val="#ppt_x"/>
                                          </p:val>
                                        </p:tav>
                                      </p:tavLst>
                                    </p:anim>
                                    <p:animEffect transition="in" filter="wipe(right)">
                                      <p:cBhvr>
                                        <p:cTn id="89" dur="500"/>
                                        <p:tgtEl>
                                          <p:spTgt spid="34"/>
                                        </p:tgtEl>
                                      </p:cBhvr>
                                    </p:animEffect>
                                  </p:childTnLst>
                                </p:cTn>
                              </p:par>
                            </p:childTnLst>
                          </p:cTn>
                        </p:par>
                        <p:par>
                          <p:cTn id="90" fill="hold">
                            <p:stCondLst>
                              <p:cond delay="7500"/>
                            </p:stCondLst>
                            <p:childTnLst>
                              <p:par>
                                <p:cTn id="91" presetID="12" presetClass="entr" presetSubtype="2" fill="hold" grpId="0" nodeType="afterEffect">
                                  <p:stCondLst>
                                    <p:cond delay="0"/>
                                  </p:stCondLst>
                                  <p:childTnLst>
                                    <p:set>
                                      <p:cBhvr>
                                        <p:cTn id="92" dur="1" fill="hold">
                                          <p:stCondLst>
                                            <p:cond delay="0"/>
                                          </p:stCondLst>
                                        </p:cTn>
                                        <p:tgtEl>
                                          <p:spTgt spid="35"/>
                                        </p:tgtEl>
                                        <p:attrNameLst>
                                          <p:attrName>style.visibility</p:attrName>
                                        </p:attrNameLst>
                                      </p:cBhvr>
                                      <p:to>
                                        <p:strVal val="visible"/>
                                      </p:to>
                                    </p:set>
                                    <p:anim calcmode="lin" valueType="num">
                                      <p:cBhvr additive="base">
                                        <p:cTn id="93" dur="500"/>
                                        <p:tgtEl>
                                          <p:spTgt spid="35"/>
                                        </p:tgtEl>
                                        <p:attrNameLst>
                                          <p:attrName>ppt_x</p:attrName>
                                        </p:attrNameLst>
                                      </p:cBhvr>
                                      <p:tavLst>
                                        <p:tav tm="0">
                                          <p:val>
                                            <p:strVal val="#ppt_x+#ppt_w*1.125000"/>
                                          </p:val>
                                        </p:tav>
                                        <p:tav tm="100000">
                                          <p:val>
                                            <p:strVal val="#ppt_x"/>
                                          </p:val>
                                        </p:tav>
                                      </p:tavLst>
                                    </p:anim>
                                    <p:animEffect transition="in" filter="wipe(left)">
                                      <p:cBhvr>
                                        <p:cTn id="94" dur="500"/>
                                        <p:tgtEl>
                                          <p:spTgt spid="35"/>
                                        </p:tgtEl>
                                      </p:cBhvr>
                                    </p:animEffect>
                                  </p:childTnLst>
                                </p:cTn>
                              </p:par>
                              <p:par>
                                <p:cTn id="95" presetID="12" presetClass="entr" presetSubtype="2"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anim calcmode="lin" valueType="num">
                                      <p:cBhvr additive="base">
                                        <p:cTn id="97" dur="500"/>
                                        <p:tgtEl>
                                          <p:spTgt spid="36"/>
                                        </p:tgtEl>
                                        <p:attrNameLst>
                                          <p:attrName>ppt_x</p:attrName>
                                        </p:attrNameLst>
                                      </p:cBhvr>
                                      <p:tavLst>
                                        <p:tav tm="0">
                                          <p:val>
                                            <p:strVal val="#ppt_x+#ppt_w*1.125000"/>
                                          </p:val>
                                        </p:tav>
                                        <p:tav tm="100000">
                                          <p:val>
                                            <p:strVal val="#ppt_x"/>
                                          </p:val>
                                        </p:tav>
                                      </p:tavLst>
                                    </p:anim>
                                    <p:animEffect transition="in" filter="wipe(left)">
                                      <p:cBhvr>
                                        <p:cTn id="98" dur="500"/>
                                        <p:tgtEl>
                                          <p:spTgt spid="36"/>
                                        </p:tgtEl>
                                      </p:cBhvr>
                                    </p:animEffect>
                                  </p:childTnLst>
                                </p:cTn>
                              </p:par>
                            </p:childTnLst>
                          </p:cTn>
                        </p:par>
                        <p:par>
                          <p:cTn id="99" fill="hold">
                            <p:stCondLst>
                              <p:cond delay="8000"/>
                            </p:stCondLst>
                            <p:childTnLst>
                              <p:par>
                                <p:cTn id="100" presetID="12" presetClass="entr" presetSubtype="8" fill="hold" grpId="0" nodeType="afterEffect">
                                  <p:stCondLst>
                                    <p:cond delay="0"/>
                                  </p:stCondLst>
                                  <p:childTnLst>
                                    <p:set>
                                      <p:cBhvr>
                                        <p:cTn id="101" dur="1" fill="hold">
                                          <p:stCondLst>
                                            <p:cond delay="0"/>
                                          </p:stCondLst>
                                        </p:cTn>
                                        <p:tgtEl>
                                          <p:spTgt spid="37"/>
                                        </p:tgtEl>
                                        <p:attrNameLst>
                                          <p:attrName>style.visibility</p:attrName>
                                        </p:attrNameLst>
                                      </p:cBhvr>
                                      <p:to>
                                        <p:strVal val="visible"/>
                                      </p:to>
                                    </p:set>
                                    <p:anim calcmode="lin" valueType="num">
                                      <p:cBhvr additive="base">
                                        <p:cTn id="102" dur="500"/>
                                        <p:tgtEl>
                                          <p:spTgt spid="37"/>
                                        </p:tgtEl>
                                        <p:attrNameLst>
                                          <p:attrName>ppt_x</p:attrName>
                                        </p:attrNameLst>
                                      </p:cBhvr>
                                      <p:tavLst>
                                        <p:tav tm="0">
                                          <p:val>
                                            <p:strVal val="#ppt_x-#ppt_w*1.125000"/>
                                          </p:val>
                                        </p:tav>
                                        <p:tav tm="100000">
                                          <p:val>
                                            <p:strVal val="#ppt_x"/>
                                          </p:val>
                                        </p:tav>
                                      </p:tavLst>
                                    </p:anim>
                                    <p:animEffect transition="in" filter="wipe(right)">
                                      <p:cBhvr>
                                        <p:cTn id="103" dur="500"/>
                                        <p:tgtEl>
                                          <p:spTgt spid="37"/>
                                        </p:tgtEl>
                                      </p:cBhvr>
                                    </p:animEffect>
                                  </p:childTnLst>
                                </p:cTn>
                              </p:par>
                              <p:par>
                                <p:cTn id="104" presetID="12" presetClass="entr" presetSubtype="8"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 calcmode="lin" valueType="num">
                                      <p:cBhvr additive="base">
                                        <p:cTn id="106" dur="500"/>
                                        <p:tgtEl>
                                          <p:spTgt spid="38"/>
                                        </p:tgtEl>
                                        <p:attrNameLst>
                                          <p:attrName>ppt_x</p:attrName>
                                        </p:attrNameLst>
                                      </p:cBhvr>
                                      <p:tavLst>
                                        <p:tav tm="0">
                                          <p:val>
                                            <p:strVal val="#ppt_x-#ppt_w*1.125000"/>
                                          </p:val>
                                        </p:tav>
                                        <p:tav tm="100000">
                                          <p:val>
                                            <p:strVal val="#ppt_x"/>
                                          </p:val>
                                        </p:tav>
                                      </p:tavLst>
                                    </p:anim>
                                    <p:animEffect transition="in" filter="wipe(right)">
                                      <p:cBhvr>
                                        <p:cTn id="107" dur="500"/>
                                        <p:tgtEl>
                                          <p:spTgt spid="38"/>
                                        </p:tgtEl>
                                      </p:cBhvr>
                                    </p:animEffect>
                                  </p:childTnLst>
                                </p:cTn>
                              </p:par>
                            </p:childTnLst>
                          </p:cTn>
                        </p:par>
                        <p:par>
                          <p:cTn id="108" fill="hold">
                            <p:stCondLst>
                              <p:cond delay="8500"/>
                            </p:stCondLst>
                            <p:childTnLst>
                              <p:par>
                                <p:cTn id="109" presetID="12" presetClass="entr" presetSubtype="8" fill="hold" grpId="0" nodeType="afterEffect">
                                  <p:stCondLst>
                                    <p:cond delay="0"/>
                                  </p:stCondLst>
                                  <p:childTnLst>
                                    <p:set>
                                      <p:cBhvr>
                                        <p:cTn id="110" dur="1" fill="hold">
                                          <p:stCondLst>
                                            <p:cond delay="0"/>
                                          </p:stCondLst>
                                        </p:cTn>
                                        <p:tgtEl>
                                          <p:spTgt spid="43"/>
                                        </p:tgtEl>
                                        <p:attrNameLst>
                                          <p:attrName>style.visibility</p:attrName>
                                        </p:attrNameLst>
                                      </p:cBhvr>
                                      <p:to>
                                        <p:strVal val="visible"/>
                                      </p:to>
                                    </p:set>
                                    <p:anim calcmode="lin" valueType="num">
                                      <p:cBhvr additive="base">
                                        <p:cTn id="111" dur="500"/>
                                        <p:tgtEl>
                                          <p:spTgt spid="43"/>
                                        </p:tgtEl>
                                        <p:attrNameLst>
                                          <p:attrName>ppt_x</p:attrName>
                                        </p:attrNameLst>
                                      </p:cBhvr>
                                      <p:tavLst>
                                        <p:tav tm="0">
                                          <p:val>
                                            <p:strVal val="#ppt_x-#ppt_w*1.125000"/>
                                          </p:val>
                                        </p:tav>
                                        <p:tav tm="100000">
                                          <p:val>
                                            <p:strVal val="#ppt_x"/>
                                          </p:val>
                                        </p:tav>
                                      </p:tavLst>
                                    </p:anim>
                                    <p:animEffect transition="in" filter="wipe(right)">
                                      <p:cBhvr>
                                        <p:cTn id="1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27" grpId="0"/>
      <p:bldP spid="28" grpId="0"/>
      <p:bldP spid="29" grpId="0"/>
      <p:bldP spid="30" grpId="0"/>
      <p:bldP spid="31" grpId="0"/>
      <p:bldP spid="32" grpId="0"/>
      <p:bldP spid="33" grpId="0"/>
      <p:bldP spid="34" grpId="0"/>
      <p:bldP spid="35" grpId="0"/>
      <p:bldP spid="36" grpId="0"/>
      <p:bldP spid="37" grpId="0"/>
      <p:bldP spid="38" grpId="0"/>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917207" y="3347940"/>
            <a:ext cx="4021761"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295268" y="3333523"/>
            <a:ext cx="3265638" cy="565604"/>
          </a:xfrm>
          <a:prstGeom prst="rect">
            <a:avLst/>
          </a:prstGeom>
          <a:effectLst/>
        </p:spPr>
        <p:txBody>
          <a:bodyPr wrap="none">
            <a:spAutoFit/>
          </a:bodyPr>
          <a:lstStyle/>
          <a:p>
            <a:pPr algn="ctr">
              <a:lnSpc>
                <a:spcPct val="120000"/>
              </a:lnSpc>
            </a:pPr>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JEDIS</a:t>
            </a: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基本数据操作</a:t>
            </a:r>
            <a:endParaRPr lang="en-US" altLang="zh-CN"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7" name="圆角矩形 16"/>
          <p:cNvSpPr/>
          <p:nvPr/>
        </p:nvSpPr>
        <p:spPr bwMode="auto">
          <a:xfrm>
            <a:off x="3986107" y="3332963"/>
            <a:ext cx="714280"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03</a:t>
            </a:r>
            <a:endParaRPr lang="zh-CN" altLang="en-US" sz="2800" dirty="0">
              <a:latin typeface="Impact" panose="020B0806030902050204" pitchFamily="34" charset="0"/>
              <a:cs typeface="+mn-ea"/>
              <a:sym typeface="+mn-lt"/>
            </a:endParaRPr>
          </a:p>
        </p:txBody>
      </p:sp>
    </p:spTree>
    <p:extLst>
      <p:ext uri="{BB962C8B-B14F-4D97-AF65-F5344CB8AC3E}">
        <p14:creationId xmlns:p14="http://schemas.microsoft.com/office/powerpoint/2010/main" xmlns="" val="2442109868"/>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ppt_y</p:attrName>
                                        </p:attrNameLst>
                                      </p:cBhvr>
                                      <p:tavLst>
                                        <p:tav tm="0">
                                          <p:val>
                                            <p:strVal val="#ppt_y+#ppt_h*1.125000"/>
                                          </p:val>
                                        </p:tav>
                                        <p:tav tm="100000">
                                          <p:val>
                                            <p:strVal val="#ppt_y"/>
                                          </p:val>
                                        </p:tav>
                                      </p:tavLst>
                                    </p:anim>
                                    <p:animEffect transition="in" filter="wipe(up)">
                                      <p:cBhvr>
                                        <p:cTn id="13" dur="500"/>
                                        <p:tgtEl>
                                          <p:spTgt spid="15"/>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4049" y="235338"/>
            <a:ext cx="12881849" cy="7016362"/>
            <a:chOff x="0" y="222291"/>
            <a:chExt cx="12881849" cy="7016362"/>
          </a:xfrm>
        </p:grpSpPr>
        <p:sp>
          <p:nvSpPr>
            <p:cNvPr id="45" name="任意多边形 44"/>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27688" y="222291"/>
              <a:ext cx="665567"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51" name="TextBox 41"/>
            <p:cNvSpPr txBox="1"/>
            <p:nvPr/>
          </p:nvSpPr>
          <p:spPr>
            <a:xfrm>
              <a:off x="1969590" y="301131"/>
              <a:ext cx="3743754" cy="830997"/>
            </a:xfrm>
            <a:prstGeom prst="rect">
              <a:avLst/>
            </a:prstGeom>
            <a:noFill/>
          </p:spPr>
          <p:txBody>
            <a:bodyPr wrap="square" rtlCol="0">
              <a:spAutoFit/>
            </a:bodyPr>
            <a:lstStyle/>
            <a:p>
              <a:pPr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lt"/>
                </a:rPr>
                <a:t>JEDIS</a:t>
              </a:r>
              <a:r>
                <a:rPr lang="zh-CN" altLang="en-US" sz="2400" b="1" dirty="0">
                  <a:solidFill>
                    <a:schemeClr val="bg1"/>
                  </a:solidFill>
                  <a:latin typeface="Franklin Gothic Medium" panose="020B0603020102020204" pitchFamily="34" charset="0"/>
                  <a:ea typeface="微软雅黑" panose="020B0503020204020204" pitchFamily="34" charset="-122"/>
                  <a:sym typeface="+mn-lt"/>
                </a:rPr>
                <a:t>基本数据操作</a:t>
              </a:r>
              <a:endParaRPr lang="en-US" altLang="zh-CN" sz="2400" b="1" dirty="0">
                <a:solidFill>
                  <a:schemeClr val="bg1"/>
                </a:solidFill>
                <a:latin typeface="Franklin Gothic Medium" panose="020B0603020102020204" pitchFamily="34" charset="0"/>
                <a:ea typeface="微软雅黑" panose="020B0503020204020204" pitchFamily="34" charset="-122"/>
                <a:sym typeface="+mn-lt"/>
              </a:endParaRPr>
            </a:p>
            <a:p>
              <a:pPr fontAlgn="auto">
                <a:spcBef>
                  <a:spcPts val="0"/>
                </a:spcBef>
                <a:spcAft>
                  <a:spcPts val="0"/>
                </a:spcAft>
                <a:defRPr/>
              </a:pP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52" name="矩形 51"/>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3" name="TextBox 32"/>
          <p:cNvSpPr txBox="1"/>
          <p:nvPr/>
        </p:nvSpPr>
        <p:spPr>
          <a:xfrm>
            <a:off x="524719" y="952029"/>
            <a:ext cx="5328592" cy="2646878"/>
          </a:xfrm>
          <a:prstGeom prst="rect">
            <a:avLst/>
          </a:prstGeom>
          <a:noFill/>
        </p:spPr>
        <p:txBody>
          <a:bodyPr wrap="square" rtlCol="0">
            <a:spAutoFit/>
          </a:bodyPr>
          <a:lstStyle/>
          <a:p>
            <a:pPr>
              <a:lnSpc>
                <a:spcPct val="130000"/>
              </a:lnSpc>
            </a:pP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Java</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集成</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p>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Java</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项目中使用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，只需要将以下两个架包导入</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eclipse</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即可：</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①、</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jedis-2.9.0.jar</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官方提供的</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Java</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架包。</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②、</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commons-pool2-2.4.2.jar</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。连接池架包。由于我的项目使用到了连接池所以使用此架包。</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endParaRPr lang="en-US" altLang="zh-CN" dirty="0"/>
          </a:p>
          <a:p>
            <a:endParaRPr lang="en-US" altLang="zh-C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717407" y="1024037"/>
            <a:ext cx="5724525" cy="5895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18902" y="3052070"/>
            <a:ext cx="5478425" cy="39486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22635667"/>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7"/>
          <p:cNvSpPr>
            <a:spLocks/>
          </p:cNvSpPr>
          <p:nvPr/>
        </p:nvSpPr>
        <p:spPr bwMode="auto">
          <a:xfrm>
            <a:off x="5335760" y="2424071"/>
            <a:ext cx="935155" cy="912834"/>
          </a:xfrm>
          <a:custGeom>
            <a:avLst/>
            <a:gdLst>
              <a:gd name="T0" fmla="*/ 158 w 524"/>
              <a:gd name="T1" fmla="*/ 0 h 423"/>
              <a:gd name="T2" fmla="*/ 365 w 524"/>
              <a:gd name="T3" fmla="*/ 0 h 423"/>
              <a:gd name="T4" fmla="*/ 366 w 524"/>
              <a:gd name="T5" fmla="*/ 0 h 423"/>
              <a:gd name="T6" fmla="*/ 366 w 524"/>
              <a:gd name="T7" fmla="*/ 0 h 423"/>
              <a:gd name="T8" fmla="*/ 523 w 524"/>
              <a:gd name="T9" fmla="*/ 157 h 423"/>
              <a:gd name="T10" fmla="*/ 524 w 524"/>
              <a:gd name="T11" fmla="*/ 423 h 423"/>
              <a:gd name="T12" fmla="*/ 388 w 524"/>
              <a:gd name="T13" fmla="*/ 321 h 423"/>
              <a:gd name="T14" fmla="*/ 158 w 524"/>
              <a:gd name="T15" fmla="*/ 316 h 423"/>
              <a:gd name="T16" fmla="*/ 0 w 524"/>
              <a:gd name="T17" fmla="*/ 158 h 423"/>
              <a:gd name="T18" fmla="*/ 158 w 524"/>
              <a:gd name="T19"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423">
                <a:moveTo>
                  <a:pt x="158" y="0"/>
                </a:moveTo>
                <a:cubicBezTo>
                  <a:pt x="365" y="0"/>
                  <a:pt x="365" y="0"/>
                  <a:pt x="365" y="0"/>
                </a:cubicBezTo>
                <a:cubicBezTo>
                  <a:pt x="365" y="0"/>
                  <a:pt x="365" y="0"/>
                  <a:pt x="366" y="0"/>
                </a:cubicBezTo>
                <a:cubicBezTo>
                  <a:pt x="366" y="0"/>
                  <a:pt x="366" y="0"/>
                  <a:pt x="366" y="0"/>
                </a:cubicBezTo>
                <a:cubicBezTo>
                  <a:pt x="453" y="0"/>
                  <a:pt x="523" y="71"/>
                  <a:pt x="523" y="157"/>
                </a:cubicBezTo>
                <a:cubicBezTo>
                  <a:pt x="523" y="244"/>
                  <a:pt x="524" y="423"/>
                  <a:pt x="524" y="423"/>
                </a:cubicBezTo>
                <a:cubicBezTo>
                  <a:pt x="524" y="423"/>
                  <a:pt x="484" y="335"/>
                  <a:pt x="388" y="321"/>
                </a:cubicBezTo>
                <a:cubicBezTo>
                  <a:pt x="376" y="319"/>
                  <a:pt x="158" y="316"/>
                  <a:pt x="158" y="316"/>
                </a:cubicBezTo>
                <a:cubicBezTo>
                  <a:pt x="70" y="316"/>
                  <a:pt x="0" y="246"/>
                  <a:pt x="0" y="158"/>
                </a:cubicBezTo>
                <a:cubicBezTo>
                  <a:pt x="0" y="71"/>
                  <a:pt x="70" y="0"/>
                  <a:pt x="158" y="0"/>
                </a:cubicBezTo>
              </a:path>
            </a:pathLst>
          </a:custGeom>
          <a:solidFill>
            <a:srgbClr val="8CC94C"/>
          </a:solidFill>
          <a:ln>
            <a:noFill/>
          </a:ln>
          <a:effectLst/>
        </p:spPr>
        <p:txBody>
          <a:bodyPr lIns="96417" tIns="48208" rIns="96417" bIns="48208" anchor="ctr"/>
          <a:lstStyle/>
          <a:p>
            <a:pPr algn="ctr" defTabSz="1285609" fontAlgn="auto">
              <a:spcBef>
                <a:spcPts val="0"/>
              </a:spcBef>
              <a:spcAft>
                <a:spcPts val="0"/>
              </a:spcAft>
              <a:defRPr/>
            </a:pPr>
            <a:endParaRPr lang="en-AU" sz="1547" kern="0" dirty="0">
              <a:solidFill>
                <a:schemeClr val="bg1"/>
              </a:solidFill>
              <a:latin typeface="Roboto Bold" charset="0"/>
            </a:endParaRPr>
          </a:p>
        </p:txBody>
      </p:sp>
      <p:sp>
        <p:nvSpPr>
          <p:cNvPr id="4" name="Freeform 8"/>
          <p:cNvSpPr>
            <a:spLocks/>
          </p:cNvSpPr>
          <p:nvPr/>
        </p:nvSpPr>
        <p:spPr bwMode="auto">
          <a:xfrm>
            <a:off x="4641649" y="3223082"/>
            <a:ext cx="1629266" cy="1586859"/>
          </a:xfrm>
          <a:custGeom>
            <a:avLst/>
            <a:gdLst>
              <a:gd name="T0" fmla="*/ 275 w 913"/>
              <a:gd name="T1" fmla="*/ 0 h 735"/>
              <a:gd name="T2" fmla="*/ 636 w 913"/>
              <a:gd name="T3" fmla="*/ 0 h 735"/>
              <a:gd name="T4" fmla="*/ 637 w 913"/>
              <a:gd name="T5" fmla="*/ 0 h 735"/>
              <a:gd name="T6" fmla="*/ 638 w 913"/>
              <a:gd name="T7" fmla="*/ 0 h 735"/>
              <a:gd name="T8" fmla="*/ 911 w 913"/>
              <a:gd name="T9" fmla="*/ 273 h 735"/>
              <a:gd name="T10" fmla="*/ 913 w 913"/>
              <a:gd name="T11" fmla="*/ 735 h 735"/>
              <a:gd name="T12" fmla="*/ 677 w 913"/>
              <a:gd name="T13" fmla="*/ 557 h 735"/>
              <a:gd name="T14" fmla="*/ 275 w 913"/>
              <a:gd name="T15" fmla="*/ 550 h 735"/>
              <a:gd name="T16" fmla="*/ 0 w 913"/>
              <a:gd name="T17" fmla="*/ 275 h 735"/>
              <a:gd name="T18" fmla="*/ 275 w 913"/>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3" h="735">
                <a:moveTo>
                  <a:pt x="275" y="0"/>
                </a:moveTo>
                <a:cubicBezTo>
                  <a:pt x="636" y="0"/>
                  <a:pt x="636" y="0"/>
                  <a:pt x="636" y="0"/>
                </a:cubicBezTo>
                <a:cubicBezTo>
                  <a:pt x="636" y="0"/>
                  <a:pt x="637" y="0"/>
                  <a:pt x="637" y="0"/>
                </a:cubicBezTo>
                <a:cubicBezTo>
                  <a:pt x="637" y="0"/>
                  <a:pt x="638" y="0"/>
                  <a:pt x="638" y="0"/>
                </a:cubicBezTo>
                <a:cubicBezTo>
                  <a:pt x="789" y="0"/>
                  <a:pt x="911" y="122"/>
                  <a:pt x="911" y="273"/>
                </a:cubicBezTo>
                <a:cubicBezTo>
                  <a:pt x="911" y="424"/>
                  <a:pt x="913" y="735"/>
                  <a:pt x="913" y="735"/>
                </a:cubicBezTo>
                <a:cubicBezTo>
                  <a:pt x="913" y="735"/>
                  <a:pt x="844" y="582"/>
                  <a:pt x="677" y="557"/>
                </a:cubicBezTo>
                <a:cubicBezTo>
                  <a:pt x="656" y="554"/>
                  <a:pt x="275" y="550"/>
                  <a:pt x="275" y="550"/>
                </a:cubicBezTo>
                <a:cubicBezTo>
                  <a:pt x="123" y="550"/>
                  <a:pt x="0" y="427"/>
                  <a:pt x="0" y="275"/>
                </a:cubicBezTo>
                <a:cubicBezTo>
                  <a:pt x="0" y="123"/>
                  <a:pt x="123" y="0"/>
                  <a:pt x="275" y="0"/>
                </a:cubicBezTo>
              </a:path>
            </a:pathLst>
          </a:custGeom>
          <a:solidFill>
            <a:srgbClr val="8CC94C"/>
          </a:solidFill>
          <a:ln>
            <a:noFill/>
          </a:ln>
          <a:effectLst/>
        </p:spPr>
        <p:txBody>
          <a:bodyPr lIns="96417" tIns="48208" rIns="96417" bIns="48208" anchor="ctr"/>
          <a:lstStyle/>
          <a:p>
            <a:pPr algn="ctr" defTabSz="1285609" fontAlgn="auto">
              <a:spcBef>
                <a:spcPts val="0"/>
              </a:spcBef>
              <a:spcAft>
                <a:spcPts val="0"/>
              </a:spcAft>
              <a:defRPr/>
            </a:pPr>
            <a:endParaRPr lang="en-AU" sz="3093" kern="0" dirty="0">
              <a:solidFill>
                <a:schemeClr val="bg1"/>
              </a:solidFill>
              <a:latin typeface="Roboto Bold" charset="0"/>
            </a:endParaRPr>
          </a:p>
        </p:txBody>
      </p:sp>
      <p:sp>
        <p:nvSpPr>
          <p:cNvPr id="5" name="Freeform 9"/>
          <p:cNvSpPr>
            <a:spLocks/>
          </p:cNvSpPr>
          <p:nvPr/>
        </p:nvSpPr>
        <p:spPr bwMode="auto">
          <a:xfrm>
            <a:off x="4641649" y="4568899"/>
            <a:ext cx="1629266" cy="1586861"/>
          </a:xfrm>
          <a:custGeom>
            <a:avLst/>
            <a:gdLst>
              <a:gd name="T0" fmla="*/ 275 w 913"/>
              <a:gd name="T1" fmla="*/ 0 h 735"/>
              <a:gd name="T2" fmla="*/ 636 w 913"/>
              <a:gd name="T3" fmla="*/ 0 h 735"/>
              <a:gd name="T4" fmla="*/ 637 w 913"/>
              <a:gd name="T5" fmla="*/ 0 h 735"/>
              <a:gd name="T6" fmla="*/ 638 w 913"/>
              <a:gd name="T7" fmla="*/ 0 h 735"/>
              <a:gd name="T8" fmla="*/ 911 w 913"/>
              <a:gd name="T9" fmla="*/ 273 h 735"/>
              <a:gd name="T10" fmla="*/ 913 w 913"/>
              <a:gd name="T11" fmla="*/ 735 h 735"/>
              <a:gd name="T12" fmla="*/ 677 w 913"/>
              <a:gd name="T13" fmla="*/ 557 h 735"/>
              <a:gd name="T14" fmla="*/ 275 w 913"/>
              <a:gd name="T15" fmla="*/ 550 h 735"/>
              <a:gd name="T16" fmla="*/ 0 w 913"/>
              <a:gd name="T17" fmla="*/ 275 h 735"/>
              <a:gd name="T18" fmla="*/ 275 w 913"/>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3" h="735">
                <a:moveTo>
                  <a:pt x="275" y="0"/>
                </a:moveTo>
                <a:cubicBezTo>
                  <a:pt x="636" y="0"/>
                  <a:pt x="636" y="0"/>
                  <a:pt x="636" y="0"/>
                </a:cubicBezTo>
                <a:cubicBezTo>
                  <a:pt x="636" y="0"/>
                  <a:pt x="637" y="0"/>
                  <a:pt x="637" y="0"/>
                </a:cubicBezTo>
                <a:cubicBezTo>
                  <a:pt x="637" y="0"/>
                  <a:pt x="638" y="0"/>
                  <a:pt x="638" y="0"/>
                </a:cubicBezTo>
                <a:cubicBezTo>
                  <a:pt x="789" y="0"/>
                  <a:pt x="911" y="122"/>
                  <a:pt x="911" y="273"/>
                </a:cubicBezTo>
                <a:cubicBezTo>
                  <a:pt x="911" y="424"/>
                  <a:pt x="913" y="735"/>
                  <a:pt x="913" y="735"/>
                </a:cubicBezTo>
                <a:cubicBezTo>
                  <a:pt x="913" y="735"/>
                  <a:pt x="844" y="582"/>
                  <a:pt x="677" y="557"/>
                </a:cubicBezTo>
                <a:cubicBezTo>
                  <a:pt x="656" y="554"/>
                  <a:pt x="275" y="550"/>
                  <a:pt x="275" y="550"/>
                </a:cubicBezTo>
                <a:cubicBezTo>
                  <a:pt x="123" y="550"/>
                  <a:pt x="0" y="427"/>
                  <a:pt x="0" y="275"/>
                </a:cubicBezTo>
                <a:cubicBezTo>
                  <a:pt x="0" y="123"/>
                  <a:pt x="123" y="0"/>
                  <a:pt x="275" y="0"/>
                </a:cubicBezTo>
              </a:path>
            </a:pathLst>
          </a:custGeom>
          <a:solidFill>
            <a:srgbClr val="8CC94C"/>
          </a:solidFill>
          <a:ln>
            <a:noFill/>
          </a:ln>
          <a:effectLst/>
        </p:spPr>
        <p:txBody>
          <a:bodyPr lIns="96417" tIns="48208" rIns="96417" bIns="48208" anchor="ctr"/>
          <a:lstStyle/>
          <a:p>
            <a:pPr algn="ctr" defTabSz="1285609" fontAlgn="auto">
              <a:spcBef>
                <a:spcPts val="0"/>
              </a:spcBef>
              <a:spcAft>
                <a:spcPts val="0"/>
              </a:spcAft>
              <a:defRPr/>
            </a:pPr>
            <a:endParaRPr lang="en-AU" sz="3656" kern="0" dirty="0">
              <a:solidFill>
                <a:schemeClr val="bg1"/>
              </a:solidFill>
              <a:latin typeface="Roboto Bold" charset="0"/>
            </a:endParaRPr>
          </a:p>
        </p:txBody>
      </p:sp>
      <p:sp>
        <p:nvSpPr>
          <p:cNvPr id="6" name="Freeform 10"/>
          <p:cNvSpPr>
            <a:spLocks/>
          </p:cNvSpPr>
          <p:nvPr/>
        </p:nvSpPr>
        <p:spPr bwMode="auto">
          <a:xfrm>
            <a:off x="6302161" y="4571130"/>
            <a:ext cx="2053321" cy="1997523"/>
          </a:xfrm>
          <a:custGeom>
            <a:avLst/>
            <a:gdLst>
              <a:gd name="T0" fmla="*/ 1020384 w 1151"/>
              <a:gd name="T1" fmla="*/ 0 h 926"/>
              <a:gd name="T2" fmla="*/ 442928 w 1151"/>
              <a:gd name="T3" fmla="*/ 0 h 926"/>
              <a:gd name="T4" fmla="*/ 441659 w 1151"/>
              <a:gd name="T5" fmla="*/ 0 h 926"/>
              <a:gd name="T6" fmla="*/ 440390 w 1151"/>
              <a:gd name="T7" fmla="*/ 0 h 926"/>
              <a:gd name="T8" fmla="*/ 3807 w 1151"/>
              <a:gd name="T9" fmla="*/ 529890 h 926"/>
              <a:gd name="T10" fmla="*/ 0 w 1151"/>
              <a:gd name="T11" fmla="*/ 1422256 h 926"/>
              <a:gd name="T12" fmla="*/ 378202 w 1151"/>
              <a:gd name="T13" fmla="*/ 1079747 h 926"/>
              <a:gd name="T14" fmla="*/ 1020384 w 1151"/>
              <a:gd name="T15" fmla="*/ 1064388 h 926"/>
              <a:gd name="T16" fmla="*/ 1460774 w 1151"/>
              <a:gd name="T17" fmla="*/ 532962 h 926"/>
              <a:gd name="T18" fmla="*/ 1020384 w 1151"/>
              <a:gd name="T19" fmla="*/ 0 h 9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1"/>
              <a:gd name="T31" fmla="*/ 0 h 926"/>
              <a:gd name="T32" fmla="*/ 1151 w 1151"/>
              <a:gd name="T33" fmla="*/ 926 h 9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1" h="926">
                <a:moveTo>
                  <a:pt x="804" y="0"/>
                </a:moveTo>
                <a:cubicBezTo>
                  <a:pt x="349" y="0"/>
                  <a:pt x="349" y="0"/>
                  <a:pt x="349" y="0"/>
                </a:cubicBezTo>
                <a:cubicBezTo>
                  <a:pt x="349" y="0"/>
                  <a:pt x="348" y="0"/>
                  <a:pt x="348" y="0"/>
                </a:cubicBezTo>
                <a:cubicBezTo>
                  <a:pt x="348" y="0"/>
                  <a:pt x="347" y="0"/>
                  <a:pt x="347" y="0"/>
                </a:cubicBezTo>
                <a:cubicBezTo>
                  <a:pt x="157" y="0"/>
                  <a:pt x="3" y="154"/>
                  <a:pt x="3" y="345"/>
                </a:cubicBezTo>
                <a:cubicBezTo>
                  <a:pt x="3" y="535"/>
                  <a:pt x="0" y="926"/>
                  <a:pt x="0" y="926"/>
                </a:cubicBezTo>
                <a:cubicBezTo>
                  <a:pt x="0" y="926"/>
                  <a:pt x="88" y="734"/>
                  <a:pt x="298" y="703"/>
                </a:cubicBezTo>
                <a:cubicBezTo>
                  <a:pt x="325" y="699"/>
                  <a:pt x="804" y="693"/>
                  <a:pt x="804" y="693"/>
                </a:cubicBezTo>
                <a:cubicBezTo>
                  <a:pt x="996" y="693"/>
                  <a:pt x="1151" y="538"/>
                  <a:pt x="1151" y="347"/>
                </a:cubicBezTo>
                <a:cubicBezTo>
                  <a:pt x="1151" y="155"/>
                  <a:pt x="996" y="0"/>
                  <a:pt x="804" y="0"/>
                </a:cubicBezTo>
              </a:path>
            </a:pathLst>
          </a:custGeom>
          <a:solidFill>
            <a:srgbClr val="339966"/>
          </a:solidFill>
          <a:ln>
            <a:noFill/>
          </a:ln>
          <a:effectLst/>
          <a:extLst/>
        </p:spPr>
        <p:txBody>
          <a:bodyPr lIns="96417" tIns="48208" rIns="96417" bIns="48208" anchor="ctr"/>
          <a:lstStyle/>
          <a:p>
            <a:pPr algn="ctr" defTabSz="1285609" fontAlgn="auto">
              <a:spcBef>
                <a:spcPts val="0"/>
              </a:spcBef>
              <a:spcAft>
                <a:spcPts val="0"/>
              </a:spcAft>
              <a:defRPr/>
            </a:pPr>
            <a:endParaRPr lang="en-AU" sz="4218" kern="0" dirty="0">
              <a:solidFill>
                <a:schemeClr val="bg1"/>
              </a:solidFill>
              <a:latin typeface="Roboto Bold" charset="0"/>
            </a:endParaRPr>
          </a:p>
        </p:txBody>
      </p:sp>
      <p:sp>
        <p:nvSpPr>
          <p:cNvPr id="7" name="Freeform 6"/>
          <p:cNvSpPr>
            <a:spLocks/>
          </p:cNvSpPr>
          <p:nvPr/>
        </p:nvSpPr>
        <p:spPr bwMode="auto">
          <a:xfrm>
            <a:off x="6302161" y="2082593"/>
            <a:ext cx="1363673" cy="1327964"/>
          </a:xfrm>
          <a:custGeom>
            <a:avLst/>
            <a:gdLst>
              <a:gd name="T0" fmla="*/ 534 w 764"/>
              <a:gd name="T1" fmla="*/ 0 h 615"/>
              <a:gd name="T2" fmla="*/ 232 w 764"/>
              <a:gd name="T3" fmla="*/ 0 h 615"/>
              <a:gd name="T4" fmla="*/ 231 w 764"/>
              <a:gd name="T5" fmla="*/ 0 h 615"/>
              <a:gd name="T6" fmla="*/ 230 w 764"/>
              <a:gd name="T7" fmla="*/ 0 h 615"/>
              <a:gd name="T8" fmla="*/ 2 w 764"/>
              <a:gd name="T9" fmla="*/ 229 h 615"/>
              <a:gd name="T10" fmla="*/ 0 w 764"/>
              <a:gd name="T11" fmla="*/ 615 h 615"/>
              <a:gd name="T12" fmla="*/ 198 w 764"/>
              <a:gd name="T13" fmla="*/ 466 h 615"/>
              <a:gd name="T14" fmla="*/ 534 w 764"/>
              <a:gd name="T15" fmla="*/ 460 h 615"/>
              <a:gd name="T16" fmla="*/ 764 w 764"/>
              <a:gd name="T17" fmla="*/ 230 h 615"/>
              <a:gd name="T18" fmla="*/ 534 w 764"/>
              <a:gd name="T1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4" h="615">
                <a:moveTo>
                  <a:pt x="534" y="0"/>
                </a:moveTo>
                <a:cubicBezTo>
                  <a:pt x="232" y="0"/>
                  <a:pt x="232" y="0"/>
                  <a:pt x="232" y="0"/>
                </a:cubicBezTo>
                <a:cubicBezTo>
                  <a:pt x="232" y="0"/>
                  <a:pt x="231" y="0"/>
                  <a:pt x="231" y="0"/>
                </a:cubicBezTo>
                <a:cubicBezTo>
                  <a:pt x="231" y="0"/>
                  <a:pt x="231" y="0"/>
                  <a:pt x="230" y="0"/>
                </a:cubicBezTo>
                <a:cubicBezTo>
                  <a:pt x="104" y="0"/>
                  <a:pt x="2" y="102"/>
                  <a:pt x="2" y="229"/>
                </a:cubicBezTo>
                <a:cubicBezTo>
                  <a:pt x="2" y="355"/>
                  <a:pt x="0" y="615"/>
                  <a:pt x="0" y="615"/>
                </a:cubicBezTo>
                <a:cubicBezTo>
                  <a:pt x="0" y="615"/>
                  <a:pt x="58" y="487"/>
                  <a:pt x="198" y="466"/>
                </a:cubicBezTo>
                <a:cubicBezTo>
                  <a:pt x="216" y="464"/>
                  <a:pt x="534" y="460"/>
                  <a:pt x="534" y="460"/>
                </a:cubicBezTo>
                <a:cubicBezTo>
                  <a:pt x="661" y="460"/>
                  <a:pt x="764" y="357"/>
                  <a:pt x="764" y="230"/>
                </a:cubicBezTo>
                <a:cubicBezTo>
                  <a:pt x="764" y="103"/>
                  <a:pt x="661" y="0"/>
                  <a:pt x="534" y="0"/>
                </a:cubicBezTo>
              </a:path>
            </a:pathLst>
          </a:custGeom>
          <a:solidFill>
            <a:srgbClr val="339966"/>
          </a:solidFill>
          <a:ln>
            <a:noFill/>
          </a:ln>
          <a:effectLst/>
        </p:spPr>
        <p:txBody>
          <a:bodyPr lIns="96417" tIns="48208" rIns="96417" bIns="48208" anchor="ctr"/>
          <a:lstStyle/>
          <a:p>
            <a:pPr algn="ctr" defTabSz="1285609" fontAlgn="auto">
              <a:spcBef>
                <a:spcPts val="0"/>
              </a:spcBef>
              <a:spcAft>
                <a:spcPts val="0"/>
              </a:spcAft>
              <a:defRPr/>
            </a:pPr>
            <a:endParaRPr lang="en-AU" sz="2109" kern="0" dirty="0">
              <a:solidFill>
                <a:schemeClr val="bg1"/>
              </a:solidFill>
              <a:latin typeface="Roboto Bold" charset="0"/>
            </a:endParaRPr>
          </a:p>
        </p:txBody>
      </p:sp>
      <p:sp>
        <p:nvSpPr>
          <p:cNvPr id="8" name="Freeform 5"/>
          <p:cNvSpPr>
            <a:spLocks/>
          </p:cNvSpPr>
          <p:nvPr/>
        </p:nvSpPr>
        <p:spPr bwMode="auto">
          <a:xfrm>
            <a:off x="6302159" y="3223082"/>
            <a:ext cx="1631497" cy="1586859"/>
          </a:xfrm>
          <a:custGeom>
            <a:avLst/>
            <a:gdLst>
              <a:gd name="T0" fmla="*/ 639 w 914"/>
              <a:gd name="T1" fmla="*/ 0 h 735"/>
              <a:gd name="T2" fmla="*/ 277 w 914"/>
              <a:gd name="T3" fmla="*/ 0 h 735"/>
              <a:gd name="T4" fmla="*/ 276 w 914"/>
              <a:gd name="T5" fmla="*/ 0 h 735"/>
              <a:gd name="T6" fmla="*/ 275 w 914"/>
              <a:gd name="T7" fmla="*/ 0 h 735"/>
              <a:gd name="T8" fmla="*/ 2 w 914"/>
              <a:gd name="T9" fmla="*/ 273 h 735"/>
              <a:gd name="T10" fmla="*/ 0 w 914"/>
              <a:gd name="T11" fmla="*/ 735 h 735"/>
              <a:gd name="T12" fmla="*/ 237 w 914"/>
              <a:gd name="T13" fmla="*/ 557 h 735"/>
              <a:gd name="T14" fmla="*/ 639 w 914"/>
              <a:gd name="T15" fmla="*/ 550 h 735"/>
              <a:gd name="T16" fmla="*/ 914 w 914"/>
              <a:gd name="T17" fmla="*/ 275 h 735"/>
              <a:gd name="T18" fmla="*/ 639 w 914"/>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4" h="735">
                <a:moveTo>
                  <a:pt x="639" y="0"/>
                </a:moveTo>
                <a:cubicBezTo>
                  <a:pt x="277" y="0"/>
                  <a:pt x="277" y="0"/>
                  <a:pt x="277" y="0"/>
                </a:cubicBezTo>
                <a:cubicBezTo>
                  <a:pt x="277" y="0"/>
                  <a:pt x="277" y="0"/>
                  <a:pt x="276" y="0"/>
                </a:cubicBezTo>
                <a:cubicBezTo>
                  <a:pt x="276" y="0"/>
                  <a:pt x="276" y="0"/>
                  <a:pt x="275" y="0"/>
                </a:cubicBezTo>
                <a:cubicBezTo>
                  <a:pt x="125" y="0"/>
                  <a:pt x="2" y="122"/>
                  <a:pt x="2" y="273"/>
                </a:cubicBezTo>
                <a:cubicBezTo>
                  <a:pt x="2" y="424"/>
                  <a:pt x="0" y="735"/>
                  <a:pt x="0" y="735"/>
                </a:cubicBezTo>
                <a:cubicBezTo>
                  <a:pt x="0" y="735"/>
                  <a:pt x="70" y="582"/>
                  <a:pt x="237" y="557"/>
                </a:cubicBezTo>
                <a:cubicBezTo>
                  <a:pt x="258" y="554"/>
                  <a:pt x="639" y="550"/>
                  <a:pt x="639" y="550"/>
                </a:cubicBezTo>
                <a:cubicBezTo>
                  <a:pt x="790" y="550"/>
                  <a:pt x="914" y="427"/>
                  <a:pt x="914" y="275"/>
                </a:cubicBezTo>
                <a:cubicBezTo>
                  <a:pt x="914" y="123"/>
                  <a:pt x="790" y="0"/>
                  <a:pt x="639" y="0"/>
                </a:cubicBezTo>
              </a:path>
            </a:pathLst>
          </a:custGeom>
          <a:solidFill>
            <a:srgbClr val="339966"/>
          </a:solidFill>
          <a:ln>
            <a:noFill/>
          </a:ln>
          <a:effectLst/>
        </p:spPr>
        <p:txBody>
          <a:bodyPr lIns="96417" tIns="48208" rIns="96417" bIns="48208" anchor="ctr"/>
          <a:lstStyle/>
          <a:p>
            <a:pPr algn="ctr" defTabSz="1285609" fontAlgn="auto">
              <a:spcBef>
                <a:spcPts val="0"/>
              </a:spcBef>
              <a:spcAft>
                <a:spcPts val="0"/>
              </a:spcAft>
              <a:defRPr/>
            </a:pPr>
            <a:endParaRPr lang="en-AU" sz="3093" kern="0" dirty="0">
              <a:solidFill>
                <a:schemeClr val="bg1"/>
              </a:solidFill>
              <a:latin typeface="Roboto Bold" charset="0"/>
            </a:endParaRPr>
          </a:p>
        </p:txBody>
      </p:sp>
      <p:sp>
        <p:nvSpPr>
          <p:cNvPr id="40" name="椭圆 39"/>
          <p:cNvSpPr/>
          <p:nvPr/>
        </p:nvSpPr>
        <p:spPr>
          <a:xfrm>
            <a:off x="3979335" y="2247078"/>
            <a:ext cx="293688" cy="293688"/>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C1DC"/>
              </a:solidFill>
              <a:latin typeface="+mj-ea"/>
              <a:ea typeface="+mj-ea"/>
            </a:endParaRPr>
          </a:p>
        </p:txBody>
      </p:sp>
      <p:sp>
        <p:nvSpPr>
          <p:cNvPr id="42" name="椭圆 41"/>
          <p:cNvSpPr/>
          <p:nvPr/>
        </p:nvSpPr>
        <p:spPr>
          <a:xfrm>
            <a:off x="3979335" y="3609092"/>
            <a:ext cx="293688" cy="293688"/>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C1DC"/>
              </a:solidFill>
              <a:latin typeface="+mj-ea"/>
              <a:ea typeface="+mj-ea"/>
            </a:endParaRPr>
          </a:p>
        </p:txBody>
      </p:sp>
      <p:sp>
        <p:nvSpPr>
          <p:cNvPr id="43" name="椭圆 42"/>
          <p:cNvSpPr/>
          <p:nvPr/>
        </p:nvSpPr>
        <p:spPr>
          <a:xfrm>
            <a:off x="3979335" y="4794808"/>
            <a:ext cx="293688" cy="293688"/>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C1DC"/>
              </a:solidFill>
              <a:latin typeface="+mj-ea"/>
              <a:ea typeface="+mj-ea"/>
            </a:endParaRPr>
          </a:p>
        </p:txBody>
      </p:sp>
      <p:sp>
        <p:nvSpPr>
          <p:cNvPr id="48" name="椭圆 47"/>
          <p:cNvSpPr/>
          <p:nvPr/>
        </p:nvSpPr>
        <p:spPr>
          <a:xfrm>
            <a:off x="8693628" y="3609092"/>
            <a:ext cx="293688" cy="293688"/>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C1DC"/>
              </a:solidFill>
              <a:latin typeface="+mj-ea"/>
              <a:ea typeface="+mj-ea"/>
            </a:endParaRPr>
          </a:p>
        </p:txBody>
      </p:sp>
      <p:sp>
        <p:nvSpPr>
          <p:cNvPr id="49" name="椭圆 48"/>
          <p:cNvSpPr/>
          <p:nvPr/>
        </p:nvSpPr>
        <p:spPr>
          <a:xfrm>
            <a:off x="8693628" y="4794808"/>
            <a:ext cx="293688" cy="293688"/>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C1DC"/>
              </a:solidFill>
              <a:latin typeface="+mj-ea"/>
              <a:ea typeface="+mj-ea"/>
            </a:endParaRPr>
          </a:p>
        </p:txBody>
      </p:sp>
      <p:sp>
        <p:nvSpPr>
          <p:cNvPr id="21" name="TextBox 41"/>
          <p:cNvSpPr txBox="1"/>
          <p:nvPr/>
        </p:nvSpPr>
        <p:spPr>
          <a:xfrm>
            <a:off x="9231582" y="5246318"/>
            <a:ext cx="2856012" cy="1346840"/>
          </a:xfrm>
          <a:prstGeom prst="rect">
            <a:avLst/>
          </a:prstGeom>
          <a:noFill/>
        </p:spPr>
        <p:txBody>
          <a:bodyPr wrap="square" lIns="85656" tIns="42829" rIns="85656" bIns="42829" rtlCol="0">
            <a:spAutoFit/>
          </a:bodyPr>
          <a:lstStyle/>
          <a:p>
            <a:pPr>
              <a:lnSpc>
                <a:spcPct val="130000"/>
              </a:lnSpc>
            </a:pPr>
            <a:r>
              <a:rPr lang="en-US" altLang="zh-CN" sz="1050" dirty="0" err="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redis</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 zset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和</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set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一样也是</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string</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类型元素的集合，且不允许重复的成员。不同的是每个元素都会关联一个</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double</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类型的分数</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(score)</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a:t>
            </a:r>
            <a:r>
              <a:rPr lang="en-US" altLang="zh-CN" sz="1050" dirty="0" err="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redis</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正是通过分数来为集合中的成员进行从小到大的排序。</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zset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的成员是唯一的，但是分数却可以重复。</a:t>
            </a:r>
            <a:endParaRPr lang="en-GB"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23" name="TextBox 170"/>
          <p:cNvSpPr txBox="1"/>
          <p:nvPr/>
        </p:nvSpPr>
        <p:spPr>
          <a:xfrm>
            <a:off x="9231582" y="4718123"/>
            <a:ext cx="3102449" cy="466691"/>
          </a:xfrm>
          <a:prstGeom prst="rect">
            <a:avLst/>
          </a:prstGeom>
          <a:noFill/>
        </p:spPr>
        <p:txBody>
          <a:bodyPr wrap="square" lIns="96419" tIns="48209" rIns="96419" bIns="48209" rtlCol="0">
            <a:spAutoFit/>
          </a:bodyPr>
          <a:lstStyle/>
          <a:p>
            <a:pPr fontAlgn="auto">
              <a:spcBef>
                <a:spcPts val="0"/>
              </a:spcBef>
              <a:spcAft>
                <a:spcPts val="0"/>
              </a:spcAft>
              <a:defRPr/>
            </a:pPr>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sorted set(</a:t>
            </a:r>
            <a:r>
              <a:rPr lang="zh-CN" altLang="en-US" sz="2400" dirty="0">
                <a:solidFill>
                  <a:schemeClr val="tx1">
                    <a:lumMod val="65000"/>
                    <a:lumOff val="35000"/>
                  </a:schemeClr>
                </a:solidFill>
                <a:latin typeface="Franklin Gothic Book" panose="020B0503020102020204" pitchFamily="34" charset="0"/>
                <a:ea typeface="Segoe UI Emoji" panose="020B0502040204020203" pitchFamily="34" charset="0"/>
              </a:rPr>
              <a:t>有序集合</a:t>
            </a:r>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a:t>
            </a:r>
            <a:endParaRPr lang="zh-CN" altLang="en-US" sz="2400" dirty="0">
              <a:solidFill>
                <a:schemeClr val="tx1">
                  <a:lumMod val="65000"/>
                  <a:lumOff val="35000"/>
                </a:schemeClr>
              </a:solidFill>
              <a:latin typeface="Franklin Gothic Book" panose="020B0503020102020204" pitchFamily="34" charset="0"/>
            </a:endParaRPr>
          </a:p>
        </p:txBody>
      </p:sp>
      <p:sp>
        <p:nvSpPr>
          <p:cNvPr id="24" name="TextBox 41"/>
          <p:cNvSpPr txBox="1"/>
          <p:nvPr/>
        </p:nvSpPr>
        <p:spPr>
          <a:xfrm>
            <a:off x="856242" y="5246318"/>
            <a:ext cx="2856012" cy="716667"/>
          </a:xfrm>
          <a:prstGeom prst="rect">
            <a:avLst/>
          </a:prstGeom>
          <a:noFill/>
        </p:spPr>
        <p:txBody>
          <a:bodyPr wrap="square" lIns="85656" tIns="42829" rIns="85656" bIns="42829" rtlCol="0">
            <a:spAutoFit/>
          </a:bodyPr>
          <a:lstStyle/>
          <a:p>
            <a:pPr algn="r">
              <a:lnSpc>
                <a:spcPct val="130000"/>
              </a:lnSpc>
            </a:pPr>
            <a:r>
              <a:rPr lang="en-US" altLang="zh-CN" sz="1050" dirty="0" err="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redis</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列表是简单的字符串列表，按照插入顺序排序。可以在列表的头部或者尾部插入新的节点。</a:t>
            </a:r>
            <a:endParaRPr lang="en-GB"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26" name="TextBox 170"/>
          <p:cNvSpPr txBox="1"/>
          <p:nvPr/>
        </p:nvSpPr>
        <p:spPr>
          <a:xfrm>
            <a:off x="1159348" y="4779574"/>
            <a:ext cx="2429927" cy="466691"/>
          </a:xfrm>
          <a:prstGeom prst="rect">
            <a:avLst/>
          </a:prstGeom>
          <a:noFill/>
        </p:spPr>
        <p:txBody>
          <a:bodyPr wrap="square" lIns="96419" tIns="48209" rIns="96419" bIns="48209" rtlCol="0">
            <a:spAutoFit/>
          </a:bodyPr>
          <a:lstStyle/>
          <a:p>
            <a:pPr algn="r" fontAlgn="auto">
              <a:spcBef>
                <a:spcPts val="0"/>
              </a:spcBef>
              <a:spcAft>
                <a:spcPts val="0"/>
              </a:spcAft>
              <a:defRPr/>
            </a:pPr>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List(</a:t>
            </a:r>
            <a:r>
              <a:rPr lang="zh-CN" altLang="en-US" sz="2400" dirty="0">
                <a:solidFill>
                  <a:schemeClr val="tx1">
                    <a:lumMod val="65000"/>
                    <a:lumOff val="35000"/>
                  </a:schemeClr>
                </a:solidFill>
                <a:latin typeface="Franklin Gothic Book" panose="020B0503020102020204" pitchFamily="34" charset="0"/>
                <a:ea typeface="Segoe UI Emoji" panose="020B0502040204020203" pitchFamily="34" charset="0"/>
              </a:rPr>
              <a:t>列表</a:t>
            </a:r>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a:t>
            </a:r>
            <a:endParaRPr lang="zh-CN" altLang="en-US" sz="2400" dirty="0">
              <a:solidFill>
                <a:schemeClr val="tx1">
                  <a:lumMod val="65000"/>
                  <a:lumOff val="35000"/>
                </a:schemeClr>
              </a:solidFill>
              <a:latin typeface="Franklin Gothic Book" panose="020B0503020102020204" pitchFamily="34" charset="0"/>
            </a:endParaRPr>
          </a:p>
        </p:txBody>
      </p:sp>
      <p:sp>
        <p:nvSpPr>
          <p:cNvPr id="29" name="TextBox 41"/>
          <p:cNvSpPr txBox="1"/>
          <p:nvPr/>
        </p:nvSpPr>
        <p:spPr>
          <a:xfrm>
            <a:off x="9231582" y="3989173"/>
            <a:ext cx="2856012" cy="716667"/>
          </a:xfrm>
          <a:prstGeom prst="rect">
            <a:avLst/>
          </a:prstGeom>
          <a:noFill/>
        </p:spPr>
        <p:txBody>
          <a:bodyPr wrap="square" lIns="85656" tIns="42829" rIns="85656" bIns="42829" rtlCol="0">
            <a:spAutoFit/>
          </a:bodyPr>
          <a:lstStyle/>
          <a:p>
            <a:pPr>
              <a:lnSpc>
                <a:spcPct val="130000"/>
              </a:lnSpc>
            </a:pPr>
            <a:r>
              <a:rPr lang="en-US" altLang="zh-CN" sz="1050" dirty="0" err="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redis</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的</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set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是</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string</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类型的无序集合。集合是通过哈希表实现的，所以添加，删除，查找的效率都是一样的。</a:t>
            </a:r>
            <a:endParaRPr lang="en-GB"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0" name="TextBox 170"/>
          <p:cNvSpPr txBox="1"/>
          <p:nvPr/>
        </p:nvSpPr>
        <p:spPr>
          <a:xfrm>
            <a:off x="9231582" y="3460978"/>
            <a:ext cx="2429927" cy="466646"/>
          </a:xfrm>
          <a:prstGeom prst="rect">
            <a:avLst/>
          </a:prstGeom>
          <a:noFill/>
        </p:spPr>
        <p:txBody>
          <a:bodyPr wrap="square" lIns="96419" tIns="48209" rIns="96419" bIns="48209" rtlCol="0">
            <a:spAutoFit/>
          </a:bodyPr>
          <a:lstStyle/>
          <a:p>
            <a:pPr fontAlgn="auto">
              <a:spcBef>
                <a:spcPts val="0"/>
              </a:spcBef>
              <a:spcAft>
                <a:spcPts val="0"/>
              </a:spcAft>
              <a:defRPr/>
            </a:pPr>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Set(</a:t>
            </a:r>
            <a:r>
              <a:rPr lang="zh-CN" altLang="en-US" sz="2400" dirty="0">
                <a:solidFill>
                  <a:schemeClr val="tx1">
                    <a:lumMod val="65000"/>
                    <a:lumOff val="35000"/>
                  </a:schemeClr>
                </a:solidFill>
                <a:latin typeface="Franklin Gothic Book" panose="020B0503020102020204" pitchFamily="34" charset="0"/>
                <a:ea typeface="Segoe UI Emoji" panose="020B0502040204020203" pitchFamily="34" charset="0"/>
              </a:rPr>
              <a:t>集合</a:t>
            </a:r>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a:t>
            </a:r>
            <a:endParaRPr lang="zh-CN" altLang="en-US" sz="2400" dirty="0">
              <a:solidFill>
                <a:schemeClr val="tx1">
                  <a:lumMod val="65000"/>
                  <a:lumOff val="35000"/>
                </a:schemeClr>
              </a:solidFill>
              <a:latin typeface="Franklin Gothic Book" panose="020B0503020102020204" pitchFamily="34" charset="0"/>
            </a:endParaRPr>
          </a:p>
        </p:txBody>
      </p:sp>
      <p:sp>
        <p:nvSpPr>
          <p:cNvPr id="31" name="TextBox 41"/>
          <p:cNvSpPr txBox="1"/>
          <p:nvPr/>
        </p:nvSpPr>
        <p:spPr>
          <a:xfrm>
            <a:off x="856242" y="3989173"/>
            <a:ext cx="2856012" cy="926725"/>
          </a:xfrm>
          <a:prstGeom prst="rect">
            <a:avLst/>
          </a:prstGeom>
          <a:noFill/>
        </p:spPr>
        <p:txBody>
          <a:bodyPr wrap="square" lIns="85656" tIns="42829" rIns="85656" bIns="42829" rtlCol="0">
            <a:spAutoFit/>
          </a:bodyPr>
          <a:lstStyle/>
          <a:p>
            <a:pPr algn="r">
              <a:lnSpc>
                <a:spcPct val="130000"/>
              </a:lnSpc>
            </a:pP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hash</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是一个键值对集合，类似</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Java</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中的</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HashMap</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a:t>
            </a:r>
            <a:r>
              <a:rPr lang="en-US" altLang="zh-CN" sz="1050" dirty="0" err="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redis</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的</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hash</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是一个</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string</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类型的</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field</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和</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value</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的映射表</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,hash</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特别适用于存储对象。</a:t>
            </a:r>
            <a:endParaRPr lang="en-GB"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2" name="TextBox 170"/>
          <p:cNvSpPr txBox="1"/>
          <p:nvPr/>
        </p:nvSpPr>
        <p:spPr>
          <a:xfrm>
            <a:off x="1202757" y="3549820"/>
            <a:ext cx="2429927" cy="466691"/>
          </a:xfrm>
          <a:prstGeom prst="rect">
            <a:avLst/>
          </a:prstGeom>
          <a:noFill/>
        </p:spPr>
        <p:txBody>
          <a:bodyPr wrap="square" lIns="96419" tIns="48209" rIns="96419" bIns="48209" rtlCol="0">
            <a:spAutoFit/>
          </a:bodyPr>
          <a:lstStyle/>
          <a:p>
            <a:pPr algn="r" fontAlgn="auto">
              <a:spcBef>
                <a:spcPts val="0"/>
              </a:spcBef>
              <a:spcAft>
                <a:spcPts val="0"/>
              </a:spcAft>
              <a:defRPr/>
            </a:pPr>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Hash(</a:t>
            </a:r>
            <a:r>
              <a:rPr lang="zh-CN" altLang="en-US" sz="2400" dirty="0">
                <a:solidFill>
                  <a:schemeClr val="tx1">
                    <a:lumMod val="65000"/>
                    <a:lumOff val="35000"/>
                  </a:schemeClr>
                </a:solidFill>
                <a:latin typeface="Franklin Gothic Book" panose="020B0503020102020204" pitchFamily="34" charset="0"/>
                <a:ea typeface="Segoe UI Emoji" panose="020B0502040204020203" pitchFamily="34" charset="0"/>
              </a:rPr>
              <a:t>哈希</a:t>
            </a:r>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a:t>
            </a:r>
            <a:endParaRPr lang="zh-CN" altLang="en-US" sz="2400" dirty="0">
              <a:solidFill>
                <a:schemeClr val="tx1">
                  <a:lumMod val="65000"/>
                  <a:lumOff val="35000"/>
                </a:schemeClr>
              </a:solidFill>
              <a:latin typeface="Franklin Gothic Book" panose="020B0503020102020204" pitchFamily="34" charset="0"/>
            </a:endParaRPr>
          </a:p>
        </p:txBody>
      </p:sp>
      <p:sp>
        <p:nvSpPr>
          <p:cNvPr id="35" name="TextBox 41"/>
          <p:cNvSpPr txBox="1"/>
          <p:nvPr/>
        </p:nvSpPr>
        <p:spPr>
          <a:xfrm>
            <a:off x="856242" y="2688168"/>
            <a:ext cx="2856012" cy="926725"/>
          </a:xfrm>
          <a:prstGeom prst="rect">
            <a:avLst/>
          </a:prstGeom>
          <a:noFill/>
        </p:spPr>
        <p:txBody>
          <a:bodyPr wrap="square" lIns="85656" tIns="42829" rIns="85656" bIns="42829" rtlCol="0">
            <a:spAutoFit/>
          </a:bodyPr>
          <a:lstStyle/>
          <a:p>
            <a:pPr algn="r">
              <a:lnSpc>
                <a:spcPct val="130000"/>
              </a:lnSpc>
            </a:pP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string</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是 </a:t>
            </a:r>
            <a:r>
              <a:rPr lang="en-US" altLang="zh-CN" sz="1050" dirty="0" err="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redis</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最基本的类型，一个</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key</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对应一个</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value</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string</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类型是二进制安全的。意思是</a:t>
            </a:r>
            <a:r>
              <a:rPr lang="en-US" altLang="zh-CN" sz="1050" dirty="0" err="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redis</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的</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string</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可以包含任何数据。一个键最大能存储</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512MB</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a:t>
            </a:r>
            <a:endParaRPr lang="en-GB"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6" name="TextBox 170"/>
          <p:cNvSpPr txBox="1"/>
          <p:nvPr/>
        </p:nvSpPr>
        <p:spPr>
          <a:xfrm>
            <a:off x="1202757" y="2159974"/>
            <a:ext cx="2429927" cy="466646"/>
          </a:xfrm>
          <a:prstGeom prst="rect">
            <a:avLst/>
          </a:prstGeom>
          <a:noFill/>
        </p:spPr>
        <p:txBody>
          <a:bodyPr wrap="square" lIns="96419" tIns="48209" rIns="96419" bIns="48209" rtlCol="0">
            <a:spAutoFit/>
          </a:bodyPr>
          <a:lstStyle/>
          <a:p>
            <a:pPr algn="ctr" fontAlgn="auto">
              <a:spcBef>
                <a:spcPts val="0"/>
              </a:spcBef>
              <a:spcAft>
                <a:spcPts val="0"/>
              </a:spcAft>
              <a:defRPr/>
            </a:pPr>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String(</a:t>
            </a:r>
            <a:r>
              <a:rPr lang="zh-CN" altLang="en-US" sz="2400" dirty="0">
                <a:solidFill>
                  <a:schemeClr val="tx1">
                    <a:lumMod val="65000"/>
                    <a:lumOff val="35000"/>
                  </a:schemeClr>
                </a:solidFill>
                <a:latin typeface="Franklin Gothic Book" panose="020B0503020102020204" pitchFamily="34" charset="0"/>
                <a:ea typeface="Segoe UI Emoji" panose="020B0502040204020203" pitchFamily="34" charset="0"/>
              </a:rPr>
              <a:t>字符串</a:t>
            </a:r>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a:t>
            </a:r>
            <a:endParaRPr lang="zh-CN" altLang="en-US" sz="2400" dirty="0">
              <a:solidFill>
                <a:schemeClr val="tx1">
                  <a:lumMod val="65000"/>
                  <a:lumOff val="35000"/>
                </a:schemeClr>
              </a:solidFill>
              <a:latin typeface="Franklin Gothic Book" panose="020B0503020102020204" pitchFamily="34" charset="0"/>
              <a:ea typeface="Segoe UI Emoji" panose="020B0502040204020203" pitchFamily="34" charset="0"/>
            </a:endParaRPr>
          </a:p>
        </p:txBody>
      </p:sp>
      <p:grpSp>
        <p:nvGrpSpPr>
          <p:cNvPr id="44" name="组合 43"/>
          <p:cNvGrpSpPr/>
          <p:nvPr/>
        </p:nvGrpSpPr>
        <p:grpSpPr>
          <a:xfrm>
            <a:off x="-4049" y="235338"/>
            <a:ext cx="12881849" cy="7016362"/>
            <a:chOff x="0" y="222291"/>
            <a:chExt cx="12881849" cy="7016362"/>
          </a:xfrm>
        </p:grpSpPr>
        <p:sp>
          <p:nvSpPr>
            <p:cNvPr id="45" name="任意多边形 44"/>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27688" y="222291"/>
              <a:ext cx="665567"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51" name="TextBox 41"/>
            <p:cNvSpPr txBox="1"/>
            <p:nvPr/>
          </p:nvSpPr>
          <p:spPr>
            <a:xfrm>
              <a:off x="1969590" y="301131"/>
              <a:ext cx="3743754" cy="830997"/>
            </a:xfrm>
            <a:prstGeom prst="rect">
              <a:avLst/>
            </a:prstGeom>
            <a:noFill/>
          </p:spPr>
          <p:txBody>
            <a:bodyPr wrap="square" rtlCol="0">
              <a:spAutoFit/>
            </a:bodyPr>
            <a:lstStyle/>
            <a:p>
              <a:pPr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lt"/>
                </a:rPr>
                <a:t>JEDIS</a:t>
              </a:r>
              <a:r>
                <a:rPr lang="zh-CN" altLang="en-US" sz="2400" b="1" dirty="0">
                  <a:solidFill>
                    <a:schemeClr val="bg1"/>
                  </a:solidFill>
                  <a:latin typeface="Franklin Gothic Medium" panose="020B0603020102020204" pitchFamily="34" charset="0"/>
                  <a:ea typeface="微软雅黑" panose="020B0503020204020204" pitchFamily="34" charset="-122"/>
                  <a:sym typeface="+mn-lt"/>
                </a:rPr>
                <a:t>基本数据操作</a:t>
              </a:r>
              <a:endParaRPr lang="en-US" altLang="zh-CN" sz="2400" b="1" dirty="0">
                <a:solidFill>
                  <a:schemeClr val="bg1"/>
                </a:solidFill>
                <a:latin typeface="Franklin Gothic Medium" panose="020B0603020102020204" pitchFamily="34" charset="0"/>
                <a:ea typeface="微软雅黑" panose="020B0503020204020204" pitchFamily="34" charset="-122"/>
                <a:sym typeface="+mn-lt"/>
              </a:endParaRPr>
            </a:p>
            <a:p>
              <a:pPr fontAlgn="auto">
                <a:spcBef>
                  <a:spcPts val="0"/>
                </a:spcBef>
                <a:spcAft>
                  <a:spcPts val="0"/>
                </a:spcAft>
                <a:defRPr/>
              </a:pP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52" name="矩形 51"/>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7" name="TextBox 170"/>
          <p:cNvSpPr txBox="1"/>
          <p:nvPr/>
        </p:nvSpPr>
        <p:spPr>
          <a:xfrm>
            <a:off x="4273023" y="1240061"/>
            <a:ext cx="3767109" cy="528247"/>
          </a:xfrm>
          <a:prstGeom prst="rect">
            <a:avLst/>
          </a:prstGeom>
          <a:noFill/>
        </p:spPr>
        <p:txBody>
          <a:bodyPr wrap="square" lIns="96419" tIns="48209" rIns="96419" bIns="48209" rtlCol="0">
            <a:spAutoFit/>
          </a:bodyPr>
          <a:lstStyle/>
          <a:p>
            <a:pPr algn="r" fontAlgn="auto">
              <a:spcBef>
                <a:spcPts val="0"/>
              </a:spcBef>
              <a:spcAft>
                <a:spcPts val="0"/>
              </a:spcAft>
              <a:defRPr/>
            </a:pPr>
            <a:r>
              <a:rPr lang="en-US" altLang="zh-CN" sz="2800" dirty="0">
                <a:solidFill>
                  <a:schemeClr val="tx1">
                    <a:lumMod val="65000"/>
                    <a:lumOff val="35000"/>
                  </a:schemeClr>
                </a:solidFill>
                <a:latin typeface="Franklin Gothic Book" panose="020B0503020102020204" pitchFamily="34" charset="0"/>
                <a:ea typeface="Segoe UI Emoji" panose="020B0502040204020203" pitchFamily="34" charset="0"/>
              </a:rPr>
              <a:t>Redis</a:t>
            </a:r>
            <a:r>
              <a:rPr lang="zh-CN" altLang="en-US" sz="2800" dirty="0">
                <a:solidFill>
                  <a:schemeClr val="tx1">
                    <a:lumMod val="65000"/>
                    <a:lumOff val="35000"/>
                  </a:schemeClr>
                </a:solidFill>
                <a:latin typeface="Franklin Gothic Book" panose="020B0503020102020204" pitchFamily="34" charset="0"/>
                <a:ea typeface="Segoe UI Emoji" panose="020B0502040204020203" pitchFamily="34" charset="0"/>
              </a:rPr>
              <a:t>的</a:t>
            </a:r>
            <a:r>
              <a:rPr lang="en-US" altLang="zh-CN" sz="2800" dirty="0">
                <a:solidFill>
                  <a:schemeClr val="tx1">
                    <a:lumMod val="65000"/>
                    <a:lumOff val="35000"/>
                  </a:schemeClr>
                </a:solidFill>
                <a:latin typeface="Franklin Gothic Book" panose="020B0503020102020204" pitchFamily="34" charset="0"/>
                <a:ea typeface="Segoe UI Emoji" panose="020B0502040204020203" pitchFamily="34" charset="0"/>
              </a:rPr>
              <a:t>5</a:t>
            </a:r>
            <a:r>
              <a:rPr lang="zh-CN" altLang="en-US" sz="2800" dirty="0">
                <a:solidFill>
                  <a:schemeClr val="tx1">
                    <a:lumMod val="65000"/>
                    <a:lumOff val="35000"/>
                  </a:schemeClr>
                </a:solidFill>
                <a:latin typeface="Franklin Gothic Book" panose="020B0503020102020204" pitchFamily="34" charset="0"/>
                <a:ea typeface="Segoe UI Emoji" panose="020B0502040204020203" pitchFamily="34" charset="0"/>
              </a:rPr>
              <a:t>种数据类型</a:t>
            </a:r>
          </a:p>
        </p:txBody>
      </p:sp>
    </p:spTree>
    <p:extLst>
      <p:ext uri="{BB962C8B-B14F-4D97-AF65-F5344CB8AC3E}">
        <p14:creationId xmlns:p14="http://schemas.microsoft.com/office/powerpoint/2010/main" xmlns="" val="385722466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right)">
                                      <p:cBhvr>
                                        <p:cTn id="23" dur="500"/>
                                        <p:tgtEl>
                                          <p:spTgt spid="3"/>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p:tgtEl>
                                          <p:spTgt spid="40"/>
                                        </p:tgtEl>
                                        <p:attrNameLst>
                                          <p:attrName>ppt_y</p:attrName>
                                        </p:attrNameLst>
                                      </p:cBhvr>
                                      <p:tavLst>
                                        <p:tav tm="0">
                                          <p:val>
                                            <p:strVal val="#ppt_y+#ppt_h*1.125000"/>
                                          </p:val>
                                        </p:tav>
                                        <p:tav tm="100000">
                                          <p:val>
                                            <p:strVal val="#ppt_y"/>
                                          </p:val>
                                        </p:tav>
                                      </p:tavLst>
                                    </p:anim>
                                    <p:animEffect transition="in" filter="wipe(up)">
                                      <p:cBhvr>
                                        <p:cTn id="32" dur="500"/>
                                        <p:tgtEl>
                                          <p:spTgt spid="40"/>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p:tgtEl>
                                          <p:spTgt spid="42"/>
                                        </p:tgtEl>
                                        <p:attrNameLst>
                                          <p:attrName>ppt_y</p:attrName>
                                        </p:attrNameLst>
                                      </p:cBhvr>
                                      <p:tavLst>
                                        <p:tav tm="0">
                                          <p:val>
                                            <p:strVal val="#ppt_y+#ppt_h*1.125000"/>
                                          </p:val>
                                        </p:tav>
                                        <p:tav tm="100000">
                                          <p:val>
                                            <p:strVal val="#ppt_y"/>
                                          </p:val>
                                        </p:tav>
                                      </p:tavLst>
                                    </p:anim>
                                    <p:animEffect transition="in" filter="wipe(up)">
                                      <p:cBhvr>
                                        <p:cTn id="36" dur="500"/>
                                        <p:tgtEl>
                                          <p:spTgt spid="42"/>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p:tgtEl>
                                          <p:spTgt spid="43"/>
                                        </p:tgtEl>
                                        <p:attrNameLst>
                                          <p:attrName>ppt_y</p:attrName>
                                        </p:attrNameLst>
                                      </p:cBhvr>
                                      <p:tavLst>
                                        <p:tav tm="0">
                                          <p:val>
                                            <p:strVal val="#ppt_y+#ppt_h*1.125000"/>
                                          </p:val>
                                        </p:tav>
                                        <p:tav tm="100000">
                                          <p:val>
                                            <p:strVal val="#ppt_y"/>
                                          </p:val>
                                        </p:tav>
                                      </p:tavLst>
                                    </p:anim>
                                    <p:animEffect transition="in" filter="wipe(up)">
                                      <p:cBhvr>
                                        <p:cTn id="40" dur="500"/>
                                        <p:tgtEl>
                                          <p:spTgt spid="43"/>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additive="base">
                                        <p:cTn id="43" dur="500"/>
                                        <p:tgtEl>
                                          <p:spTgt spid="49"/>
                                        </p:tgtEl>
                                        <p:attrNameLst>
                                          <p:attrName>ppt_y</p:attrName>
                                        </p:attrNameLst>
                                      </p:cBhvr>
                                      <p:tavLst>
                                        <p:tav tm="0">
                                          <p:val>
                                            <p:strVal val="#ppt_y+#ppt_h*1.125000"/>
                                          </p:val>
                                        </p:tav>
                                        <p:tav tm="100000">
                                          <p:val>
                                            <p:strVal val="#ppt_y"/>
                                          </p:val>
                                        </p:tav>
                                      </p:tavLst>
                                    </p:anim>
                                    <p:animEffect transition="in" filter="wipe(up)">
                                      <p:cBhvr>
                                        <p:cTn id="44" dur="500"/>
                                        <p:tgtEl>
                                          <p:spTgt spid="49"/>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p:tgtEl>
                                          <p:spTgt spid="48"/>
                                        </p:tgtEl>
                                        <p:attrNameLst>
                                          <p:attrName>ppt_y</p:attrName>
                                        </p:attrNameLst>
                                      </p:cBhvr>
                                      <p:tavLst>
                                        <p:tav tm="0">
                                          <p:val>
                                            <p:strVal val="#ppt_y+#ppt_h*1.125000"/>
                                          </p:val>
                                        </p:tav>
                                        <p:tav tm="100000">
                                          <p:val>
                                            <p:strVal val="#ppt_y"/>
                                          </p:val>
                                        </p:tav>
                                      </p:tavLst>
                                    </p:anim>
                                    <p:animEffect transition="in" filter="wipe(up)">
                                      <p:cBhvr>
                                        <p:cTn id="48" dur="500"/>
                                        <p:tgtEl>
                                          <p:spTgt spid="48"/>
                                        </p:tgtEl>
                                      </p:cBhvr>
                                    </p:animEffect>
                                  </p:childTnLst>
                                </p:cTn>
                              </p:par>
                            </p:childTnLst>
                          </p:cTn>
                        </p:par>
                        <p:par>
                          <p:cTn id="49" fill="hold">
                            <p:stCondLst>
                              <p:cond delay="3500"/>
                            </p:stCondLst>
                            <p:childTnLst>
                              <p:par>
                                <p:cTn id="50" presetID="47" presetClass="entr" presetSubtype="0" fill="hold" grpId="0" nodeType="after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anim calcmode="lin" valueType="num">
                                      <p:cBhvr>
                                        <p:cTn id="53" dur="500" fill="hold"/>
                                        <p:tgtEl>
                                          <p:spTgt spid="26"/>
                                        </p:tgtEl>
                                        <p:attrNameLst>
                                          <p:attrName>ppt_x</p:attrName>
                                        </p:attrNameLst>
                                      </p:cBhvr>
                                      <p:tavLst>
                                        <p:tav tm="0">
                                          <p:val>
                                            <p:strVal val="#ppt_x"/>
                                          </p:val>
                                        </p:tav>
                                        <p:tav tm="100000">
                                          <p:val>
                                            <p:strVal val="#ppt_x"/>
                                          </p:val>
                                        </p:tav>
                                      </p:tavLst>
                                    </p:anim>
                                    <p:anim calcmode="lin" valueType="num">
                                      <p:cBhvr>
                                        <p:cTn id="54" dur="500" fill="hold"/>
                                        <p:tgtEl>
                                          <p:spTgt spid="2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anim calcmode="lin" valueType="num">
                                      <p:cBhvr>
                                        <p:cTn id="58" dur="500" fill="hold"/>
                                        <p:tgtEl>
                                          <p:spTgt spid="24"/>
                                        </p:tgtEl>
                                        <p:attrNameLst>
                                          <p:attrName>ppt_x</p:attrName>
                                        </p:attrNameLst>
                                      </p:cBhvr>
                                      <p:tavLst>
                                        <p:tav tm="0">
                                          <p:val>
                                            <p:strVal val="#ppt_x"/>
                                          </p:val>
                                        </p:tav>
                                        <p:tav tm="100000">
                                          <p:val>
                                            <p:strVal val="#ppt_x"/>
                                          </p:val>
                                        </p:tav>
                                      </p:tavLst>
                                    </p:anim>
                                    <p:anim calcmode="lin" valueType="num">
                                      <p:cBhvr>
                                        <p:cTn id="59" dur="500" fill="hold"/>
                                        <p:tgtEl>
                                          <p:spTgt spid="24"/>
                                        </p:tgtEl>
                                        <p:attrNameLst>
                                          <p:attrName>ppt_y</p:attrName>
                                        </p:attrNameLst>
                                      </p:cBhvr>
                                      <p:tavLst>
                                        <p:tav tm="0">
                                          <p:val>
                                            <p:strVal val="#ppt_y+.1"/>
                                          </p:val>
                                        </p:tav>
                                        <p:tav tm="100000">
                                          <p:val>
                                            <p:strVal val="#ppt_y"/>
                                          </p:val>
                                        </p:tav>
                                      </p:tavLst>
                                    </p:anim>
                                  </p:childTnLst>
                                </p:cTn>
                              </p:par>
                            </p:childTnLst>
                          </p:cTn>
                        </p:par>
                        <p:par>
                          <p:cTn id="60" fill="hold">
                            <p:stCondLst>
                              <p:cond delay="4000"/>
                            </p:stCondLst>
                            <p:childTnLst>
                              <p:par>
                                <p:cTn id="61" presetID="47" presetClass="entr" presetSubtype="0"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anim calcmode="lin" valueType="num">
                                      <p:cBhvr>
                                        <p:cTn id="64" dur="500" fill="hold"/>
                                        <p:tgtEl>
                                          <p:spTgt spid="23"/>
                                        </p:tgtEl>
                                        <p:attrNameLst>
                                          <p:attrName>ppt_x</p:attrName>
                                        </p:attrNameLst>
                                      </p:cBhvr>
                                      <p:tavLst>
                                        <p:tav tm="0">
                                          <p:val>
                                            <p:strVal val="#ppt_x"/>
                                          </p:val>
                                        </p:tav>
                                        <p:tav tm="100000">
                                          <p:val>
                                            <p:strVal val="#ppt_x"/>
                                          </p:val>
                                        </p:tav>
                                      </p:tavLst>
                                    </p:anim>
                                    <p:anim calcmode="lin" valueType="num">
                                      <p:cBhvr>
                                        <p:cTn id="65" dur="500" fill="hold"/>
                                        <p:tgtEl>
                                          <p:spTgt spid="23"/>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anim calcmode="lin" valueType="num">
                                      <p:cBhvr>
                                        <p:cTn id="69" dur="500" fill="hold"/>
                                        <p:tgtEl>
                                          <p:spTgt spid="21"/>
                                        </p:tgtEl>
                                        <p:attrNameLst>
                                          <p:attrName>ppt_x</p:attrName>
                                        </p:attrNameLst>
                                      </p:cBhvr>
                                      <p:tavLst>
                                        <p:tav tm="0">
                                          <p:val>
                                            <p:strVal val="#ppt_x"/>
                                          </p:val>
                                        </p:tav>
                                        <p:tav tm="100000">
                                          <p:val>
                                            <p:strVal val="#ppt_x"/>
                                          </p:val>
                                        </p:tav>
                                      </p:tavLst>
                                    </p:anim>
                                    <p:anim calcmode="lin" valueType="num">
                                      <p:cBhvr>
                                        <p:cTn id="70" dur="500" fill="hold"/>
                                        <p:tgtEl>
                                          <p:spTgt spid="21"/>
                                        </p:tgtEl>
                                        <p:attrNameLst>
                                          <p:attrName>ppt_y</p:attrName>
                                        </p:attrNameLst>
                                      </p:cBhvr>
                                      <p:tavLst>
                                        <p:tav tm="0">
                                          <p:val>
                                            <p:strVal val="#ppt_y+.1"/>
                                          </p:val>
                                        </p:tav>
                                        <p:tav tm="100000">
                                          <p:val>
                                            <p:strVal val="#ppt_y"/>
                                          </p:val>
                                        </p:tav>
                                      </p:tavLst>
                                    </p:anim>
                                  </p:childTnLst>
                                </p:cTn>
                              </p:par>
                            </p:childTnLst>
                          </p:cTn>
                        </p:par>
                        <p:par>
                          <p:cTn id="71" fill="hold">
                            <p:stCondLst>
                              <p:cond delay="4500"/>
                            </p:stCondLst>
                            <p:childTnLst>
                              <p:par>
                                <p:cTn id="72" presetID="47"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anim calcmode="lin" valueType="num">
                                      <p:cBhvr>
                                        <p:cTn id="75" dur="500" fill="hold"/>
                                        <p:tgtEl>
                                          <p:spTgt spid="32"/>
                                        </p:tgtEl>
                                        <p:attrNameLst>
                                          <p:attrName>ppt_x</p:attrName>
                                        </p:attrNameLst>
                                      </p:cBhvr>
                                      <p:tavLst>
                                        <p:tav tm="0">
                                          <p:val>
                                            <p:strVal val="#ppt_x"/>
                                          </p:val>
                                        </p:tav>
                                        <p:tav tm="100000">
                                          <p:val>
                                            <p:strVal val="#ppt_x"/>
                                          </p:val>
                                        </p:tav>
                                      </p:tavLst>
                                    </p:anim>
                                    <p:anim calcmode="lin" valueType="num">
                                      <p:cBhvr>
                                        <p:cTn id="76" dur="500" fill="hold"/>
                                        <p:tgtEl>
                                          <p:spTgt spid="32"/>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500"/>
                                        <p:tgtEl>
                                          <p:spTgt spid="31"/>
                                        </p:tgtEl>
                                      </p:cBhvr>
                                    </p:animEffect>
                                    <p:anim calcmode="lin" valueType="num">
                                      <p:cBhvr>
                                        <p:cTn id="80" dur="500" fill="hold"/>
                                        <p:tgtEl>
                                          <p:spTgt spid="31"/>
                                        </p:tgtEl>
                                        <p:attrNameLst>
                                          <p:attrName>ppt_x</p:attrName>
                                        </p:attrNameLst>
                                      </p:cBhvr>
                                      <p:tavLst>
                                        <p:tav tm="0">
                                          <p:val>
                                            <p:strVal val="#ppt_x"/>
                                          </p:val>
                                        </p:tav>
                                        <p:tav tm="100000">
                                          <p:val>
                                            <p:strVal val="#ppt_x"/>
                                          </p:val>
                                        </p:tav>
                                      </p:tavLst>
                                    </p:anim>
                                    <p:anim calcmode="lin" valueType="num">
                                      <p:cBhvr>
                                        <p:cTn id="81" dur="500" fill="hold"/>
                                        <p:tgtEl>
                                          <p:spTgt spid="31"/>
                                        </p:tgtEl>
                                        <p:attrNameLst>
                                          <p:attrName>ppt_y</p:attrName>
                                        </p:attrNameLst>
                                      </p:cBhvr>
                                      <p:tavLst>
                                        <p:tav tm="0">
                                          <p:val>
                                            <p:strVal val="#ppt_y+.1"/>
                                          </p:val>
                                        </p:tav>
                                        <p:tav tm="100000">
                                          <p:val>
                                            <p:strVal val="#ppt_y"/>
                                          </p:val>
                                        </p:tav>
                                      </p:tavLst>
                                    </p:anim>
                                  </p:childTnLst>
                                </p:cTn>
                              </p:par>
                            </p:childTnLst>
                          </p:cTn>
                        </p:par>
                        <p:par>
                          <p:cTn id="82" fill="hold">
                            <p:stCondLst>
                              <p:cond delay="5000"/>
                            </p:stCondLst>
                            <p:childTnLst>
                              <p:par>
                                <p:cTn id="83" presetID="47" presetClass="entr" presetSubtype="0" fill="hold" grpId="0" nodeType="after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anim calcmode="lin" valueType="num">
                                      <p:cBhvr>
                                        <p:cTn id="86" dur="500" fill="hold"/>
                                        <p:tgtEl>
                                          <p:spTgt spid="30"/>
                                        </p:tgtEl>
                                        <p:attrNameLst>
                                          <p:attrName>ppt_x</p:attrName>
                                        </p:attrNameLst>
                                      </p:cBhvr>
                                      <p:tavLst>
                                        <p:tav tm="0">
                                          <p:val>
                                            <p:strVal val="#ppt_x"/>
                                          </p:val>
                                        </p:tav>
                                        <p:tav tm="100000">
                                          <p:val>
                                            <p:strVal val="#ppt_x"/>
                                          </p:val>
                                        </p:tav>
                                      </p:tavLst>
                                    </p:anim>
                                    <p:anim calcmode="lin" valueType="num">
                                      <p:cBhvr>
                                        <p:cTn id="87" dur="500" fill="hold"/>
                                        <p:tgtEl>
                                          <p:spTgt spid="30"/>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fade">
                                      <p:cBhvr>
                                        <p:cTn id="90" dur="500"/>
                                        <p:tgtEl>
                                          <p:spTgt spid="29"/>
                                        </p:tgtEl>
                                      </p:cBhvr>
                                    </p:animEffect>
                                    <p:anim calcmode="lin" valueType="num">
                                      <p:cBhvr>
                                        <p:cTn id="91" dur="500" fill="hold"/>
                                        <p:tgtEl>
                                          <p:spTgt spid="29"/>
                                        </p:tgtEl>
                                        <p:attrNameLst>
                                          <p:attrName>ppt_x</p:attrName>
                                        </p:attrNameLst>
                                      </p:cBhvr>
                                      <p:tavLst>
                                        <p:tav tm="0">
                                          <p:val>
                                            <p:strVal val="#ppt_x"/>
                                          </p:val>
                                        </p:tav>
                                        <p:tav tm="100000">
                                          <p:val>
                                            <p:strVal val="#ppt_x"/>
                                          </p:val>
                                        </p:tav>
                                      </p:tavLst>
                                    </p:anim>
                                    <p:anim calcmode="lin" valueType="num">
                                      <p:cBhvr>
                                        <p:cTn id="92" dur="500" fill="hold"/>
                                        <p:tgtEl>
                                          <p:spTgt spid="29"/>
                                        </p:tgtEl>
                                        <p:attrNameLst>
                                          <p:attrName>ppt_y</p:attrName>
                                        </p:attrNameLst>
                                      </p:cBhvr>
                                      <p:tavLst>
                                        <p:tav tm="0">
                                          <p:val>
                                            <p:strVal val="#ppt_y+.1"/>
                                          </p:val>
                                        </p:tav>
                                        <p:tav tm="100000">
                                          <p:val>
                                            <p:strVal val="#ppt_y"/>
                                          </p:val>
                                        </p:tav>
                                      </p:tavLst>
                                    </p:anim>
                                  </p:childTnLst>
                                </p:cTn>
                              </p:par>
                            </p:childTnLst>
                          </p:cTn>
                        </p:par>
                        <p:par>
                          <p:cTn id="93" fill="hold">
                            <p:stCondLst>
                              <p:cond delay="5500"/>
                            </p:stCondLst>
                            <p:childTnLst>
                              <p:par>
                                <p:cTn id="94" presetID="47" presetClass="entr" presetSubtype="0" fill="hold" grpId="0" nodeType="after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500"/>
                                        <p:tgtEl>
                                          <p:spTgt spid="36"/>
                                        </p:tgtEl>
                                      </p:cBhvr>
                                    </p:animEffect>
                                    <p:anim calcmode="lin" valueType="num">
                                      <p:cBhvr>
                                        <p:cTn id="97" dur="500" fill="hold"/>
                                        <p:tgtEl>
                                          <p:spTgt spid="36"/>
                                        </p:tgtEl>
                                        <p:attrNameLst>
                                          <p:attrName>ppt_x</p:attrName>
                                        </p:attrNameLst>
                                      </p:cBhvr>
                                      <p:tavLst>
                                        <p:tav tm="0">
                                          <p:val>
                                            <p:strVal val="#ppt_x"/>
                                          </p:val>
                                        </p:tav>
                                        <p:tav tm="100000">
                                          <p:val>
                                            <p:strVal val="#ppt_x"/>
                                          </p:val>
                                        </p:tav>
                                      </p:tavLst>
                                    </p:anim>
                                    <p:anim calcmode="lin" valueType="num">
                                      <p:cBhvr>
                                        <p:cTn id="98" dur="500" fill="hold"/>
                                        <p:tgtEl>
                                          <p:spTgt spid="36"/>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fade">
                                      <p:cBhvr>
                                        <p:cTn id="101" dur="500"/>
                                        <p:tgtEl>
                                          <p:spTgt spid="35"/>
                                        </p:tgtEl>
                                      </p:cBhvr>
                                    </p:animEffect>
                                    <p:anim calcmode="lin" valueType="num">
                                      <p:cBhvr>
                                        <p:cTn id="102" dur="500" fill="hold"/>
                                        <p:tgtEl>
                                          <p:spTgt spid="35"/>
                                        </p:tgtEl>
                                        <p:attrNameLst>
                                          <p:attrName>ppt_x</p:attrName>
                                        </p:attrNameLst>
                                      </p:cBhvr>
                                      <p:tavLst>
                                        <p:tav tm="0">
                                          <p:val>
                                            <p:strVal val="#ppt_x"/>
                                          </p:val>
                                        </p:tav>
                                        <p:tav tm="100000">
                                          <p:val>
                                            <p:strVal val="#ppt_x"/>
                                          </p:val>
                                        </p:tav>
                                      </p:tavLst>
                                    </p:anim>
                                    <p:anim calcmode="lin" valueType="num">
                                      <p:cBhvr>
                                        <p:cTn id="103" dur="500" fill="hold"/>
                                        <p:tgtEl>
                                          <p:spTgt spid="35"/>
                                        </p:tgtEl>
                                        <p:attrNameLst>
                                          <p:attrName>ppt_y</p:attrName>
                                        </p:attrNameLst>
                                      </p:cBhvr>
                                      <p:tavLst>
                                        <p:tav tm="0">
                                          <p:val>
                                            <p:strVal val="#ppt_y+.1"/>
                                          </p:val>
                                        </p:tav>
                                        <p:tav tm="100000">
                                          <p:val>
                                            <p:strVal val="#ppt_y"/>
                                          </p:val>
                                        </p:tav>
                                      </p:tavLst>
                                    </p:anim>
                                  </p:childTnLst>
                                </p:cTn>
                              </p:par>
                            </p:childTnLst>
                          </p:cTn>
                        </p:par>
                        <p:par>
                          <p:cTn id="104" fill="hold">
                            <p:stCondLst>
                              <p:cond delay="6000"/>
                            </p:stCondLst>
                            <p:childTnLst>
                              <p:par>
                                <p:cTn id="105" presetID="47" presetClass="entr" presetSubtype="0" fill="hold" grpId="0"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fade">
                                      <p:cBhvr>
                                        <p:cTn id="107" dur="500"/>
                                        <p:tgtEl>
                                          <p:spTgt spid="37"/>
                                        </p:tgtEl>
                                      </p:cBhvr>
                                    </p:animEffect>
                                    <p:anim calcmode="lin" valueType="num">
                                      <p:cBhvr>
                                        <p:cTn id="108" dur="500" fill="hold"/>
                                        <p:tgtEl>
                                          <p:spTgt spid="37"/>
                                        </p:tgtEl>
                                        <p:attrNameLst>
                                          <p:attrName>ppt_x</p:attrName>
                                        </p:attrNameLst>
                                      </p:cBhvr>
                                      <p:tavLst>
                                        <p:tav tm="0">
                                          <p:val>
                                            <p:strVal val="#ppt_x"/>
                                          </p:val>
                                        </p:tav>
                                        <p:tav tm="100000">
                                          <p:val>
                                            <p:strVal val="#ppt_x"/>
                                          </p:val>
                                        </p:tav>
                                      </p:tavLst>
                                    </p:anim>
                                    <p:anim calcmode="lin" valueType="num">
                                      <p:cBhvr>
                                        <p:cTn id="109" dur="5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40" grpId="0" animBg="1"/>
      <p:bldP spid="42" grpId="0" animBg="1"/>
      <p:bldP spid="43" grpId="0" animBg="1"/>
      <p:bldP spid="48" grpId="0" animBg="1"/>
      <p:bldP spid="49" grpId="0" animBg="1"/>
      <p:bldP spid="21" grpId="0"/>
      <p:bldP spid="23" grpId="0"/>
      <p:bldP spid="24" grpId="0"/>
      <p:bldP spid="26" grpId="0"/>
      <p:bldP spid="29" grpId="0"/>
      <p:bldP spid="30" grpId="0"/>
      <p:bldP spid="31" grpId="0"/>
      <p:bldP spid="32" grpId="0"/>
      <p:bldP spid="35" grpId="0"/>
      <p:bldP spid="36"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圆角矩形 77"/>
          <p:cNvSpPr/>
          <p:nvPr/>
        </p:nvSpPr>
        <p:spPr>
          <a:xfrm>
            <a:off x="6213351" y="2905621"/>
            <a:ext cx="4021761"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6213351" y="3667621"/>
            <a:ext cx="4021761"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圆角矩形 79"/>
          <p:cNvSpPr/>
          <p:nvPr/>
        </p:nvSpPr>
        <p:spPr>
          <a:xfrm>
            <a:off x="6213351" y="4480421"/>
            <a:ext cx="4021761"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a:off x="6213351" y="5255121"/>
            <a:ext cx="4021761"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25171"/>
            <a:ext cx="3765079" cy="7257821"/>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6213351" y="2092821"/>
            <a:ext cx="4021761"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48"/>
          <p:cNvSpPr txBox="1"/>
          <p:nvPr/>
        </p:nvSpPr>
        <p:spPr>
          <a:xfrm>
            <a:off x="525938" y="683462"/>
            <a:ext cx="2406597" cy="1444498"/>
          </a:xfrm>
          <a:prstGeom prst="rect">
            <a:avLst/>
          </a:prstGeom>
          <a:noFill/>
        </p:spPr>
        <p:txBody>
          <a:bodyPr wrap="square" rtlCol="0">
            <a:spAutoFit/>
          </a:bodyPr>
          <a:lstStyle/>
          <a:p>
            <a:pPr>
              <a:lnSpc>
                <a:spcPct val="120000"/>
              </a:lnSpc>
            </a:pPr>
            <a:r>
              <a:rPr lang="zh-CN" altLang="en-US" sz="8000" b="1" cap="all" dirty="0">
                <a:solidFill>
                  <a:schemeClr val="bg1"/>
                </a:solidFill>
                <a:latin typeface="微软雅黑" panose="020B0503020204020204" pitchFamily="34" charset="-122"/>
                <a:ea typeface="微软雅黑" panose="020B0503020204020204" pitchFamily="34" charset="-122"/>
                <a:cs typeface="+mn-ea"/>
                <a:sym typeface="+mn-lt"/>
              </a:rPr>
              <a:t>目录</a:t>
            </a:r>
            <a:endParaRPr lang="en-US" altLang="zh-CN" sz="8000" b="1" cap="all"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9" name="TextBox 148"/>
          <p:cNvSpPr txBox="1"/>
          <p:nvPr/>
        </p:nvSpPr>
        <p:spPr>
          <a:xfrm>
            <a:off x="596727" y="1861337"/>
            <a:ext cx="2780520" cy="764312"/>
          </a:xfrm>
          <a:prstGeom prst="rect">
            <a:avLst/>
          </a:prstGeom>
          <a:noFill/>
        </p:spPr>
        <p:txBody>
          <a:bodyPr wrap="square" rtlCol="0">
            <a:spAutoFit/>
          </a:bodyPr>
          <a:lstStyle/>
          <a:p>
            <a:pPr>
              <a:lnSpc>
                <a:spcPct val="120000"/>
              </a:lnSpc>
            </a:pPr>
            <a:r>
              <a:rPr lang="en-US" altLang="zh-CN" sz="4000" b="1" cap="all" dirty="0">
                <a:solidFill>
                  <a:schemeClr val="bg1"/>
                </a:solidFill>
                <a:latin typeface="Franklin Gothic Book" panose="020B0503020102020204" pitchFamily="34" charset="0"/>
                <a:ea typeface="Cambria Math" panose="02040503050406030204" pitchFamily="18" charset="0"/>
                <a:cs typeface="+mn-ea"/>
                <a:sym typeface="+mn-lt"/>
              </a:rPr>
              <a:t>contents</a:t>
            </a:r>
            <a:endParaRPr lang="zh-CN" altLang="en-US" sz="4000" b="1" cap="all" dirty="0">
              <a:solidFill>
                <a:schemeClr val="bg1"/>
              </a:solidFill>
              <a:latin typeface="Franklin Gothic Book" panose="020B0503020102020204" pitchFamily="34" charset="0"/>
              <a:cs typeface="+mn-ea"/>
              <a:sym typeface="+mn-lt"/>
            </a:endParaRPr>
          </a:p>
        </p:txBody>
      </p:sp>
      <p:sp>
        <p:nvSpPr>
          <p:cNvPr id="40" name="矩形 39"/>
          <p:cNvSpPr/>
          <p:nvPr/>
        </p:nvSpPr>
        <p:spPr>
          <a:xfrm>
            <a:off x="6338593" y="2078404"/>
            <a:ext cx="2997937" cy="609398"/>
          </a:xfrm>
          <a:prstGeom prst="rect">
            <a:avLst/>
          </a:prstGeom>
          <a:effectLst/>
        </p:spPr>
        <p:txBody>
          <a:bodyPr wrap="none">
            <a:spAutoFit/>
          </a:bodyPr>
          <a:lstStyle/>
          <a:p>
            <a:pPr algn="ctr">
              <a:lnSpc>
                <a:spcPct val="120000"/>
              </a:lnSpc>
            </a:pPr>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REDIS</a:t>
            </a: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安装与使用</a:t>
            </a:r>
            <a:endParaRPr lang="en-US" altLang="zh-CN"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1" name="圆角矩形 40"/>
          <p:cNvSpPr/>
          <p:nvPr/>
        </p:nvSpPr>
        <p:spPr bwMode="auto">
          <a:xfrm>
            <a:off x="5282251" y="2066758"/>
            <a:ext cx="714280"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01</a:t>
            </a:r>
            <a:endParaRPr lang="zh-CN" altLang="en-US" sz="2800" dirty="0">
              <a:latin typeface="Impact" panose="020B0806030902050204" pitchFamily="34" charset="0"/>
              <a:cs typeface="+mn-ea"/>
              <a:sym typeface="+mn-lt"/>
            </a:endParaRPr>
          </a:p>
        </p:txBody>
      </p:sp>
      <p:sp>
        <p:nvSpPr>
          <p:cNvPr id="42" name="矩形 41"/>
          <p:cNvSpPr/>
          <p:nvPr/>
        </p:nvSpPr>
        <p:spPr>
          <a:xfrm>
            <a:off x="6338593" y="2905621"/>
            <a:ext cx="3447790" cy="565604"/>
          </a:xfrm>
          <a:prstGeom prst="rect">
            <a:avLst/>
          </a:prstGeom>
          <a:effectLst/>
        </p:spPr>
        <p:txBody>
          <a:bodyPr wrap="square">
            <a:spAutoFit/>
          </a:bodyPr>
          <a:lstStyle/>
          <a:p>
            <a:pPr algn="ctr">
              <a:lnSpc>
                <a:spcPct val="120000"/>
              </a:lnSpc>
            </a:pPr>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REDIS</a:t>
            </a: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实现主从复制</a:t>
            </a:r>
            <a:endParaRPr lang="en-US" altLang="zh-CN"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3" name="圆角矩形 42"/>
          <p:cNvSpPr/>
          <p:nvPr/>
        </p:nvSpPr>
        <p:spPr bwMode="auto">
          <a:xfrm>
            <a:off x="5282251" y="2857333"/>
            <a:ext cx="714280"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02</a:t>
            </a:r>
            <a:endParaRPr lang="zh-CN" altLang="en-US" sz="2800" dirty="0">
              <a:latin typeface="Impact" panose="020B0806030902050204" pitchFamily="34" charset="0"/>
              <a:cs typeface="+mn-ea"/>
              <a:sym typeface="+mn-lt"/>
            </a:endParaRPr>
          </a:p>
        </p:txBody>
      </p:sp>
      <p:sp>
        <p:nvSpPr>
          <p:cNvPr id="44" name="矩形 43"/>
          <p:cNvSpPr/>
          <p:nvPr/>
        </p:nvSpPr>
        <p:spPr>
          <a:xfrm>
            <a:off x="6204743" y="3659554"/>
            <a:ext cx="3681015" cy="609398"/>
          </a:xfrm>
          <a:prstGeom prst="rect">
            <a:avLst/>
          </a:prstGeom>
          <a:effectLst/>
        </p:spPr>
        <p:txBody>
          <a:bodyPr wrap="square">
            <a:spAutoFit/>
          </a:bodyPr>
          <a:lstStyle/>
          <a:p>
            <a:pPr algn="ctr">
              <a:lnSpc>
                <a:spcPct val="120000"/>
              </a:lnSpc>
            </a:pPr>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JEDIS</a:t>
            </a: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基本数据操作</a:t>
            </a:r>
            <a:endParaRPr lang="en-US" altLang="zh-CN"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1" name="圆角矩形 60"/>
          <p:cNvSpPr/>
          <p:nvPr/>
        </p:nvSpPr>
        <p:spPr bwMode="auto">
          <a:xfrm>
            <a:off x="5282251" y="3647908"/>
            <a:ext cx="714280"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03</a:t>
            </a:r>
            <a:endParaRPr lang="zh-CN" altLang="en-US" sz="2800" dirty="0">
              <a:latin typeface="Impact" panose="020B0806030902050204" pitchFamily="34" charset="0"/>
              <a:cs typeface="+mn-ea"/>
              <a:sym typeface="+mn-lt"/>
            </a:endParaRPr>
          </a:p>
        </p:txBody>
      </p:sp>
      <p:sp>
        <p:nvSpPr>
          <p:cNvPr id="70" name="矩形 69"/>
          <p:cNvSpPr/>
          <p:nvPr/>
        </p:nvSpPr>
        <p:spPr>
          <a:xfrm>
            <a:off x="6267720" y="4450129"/>
            <a:ext cx="2897959" cy="609398"/>
          </a:xfrm>
          <a:prstGeom prst="rect">
            <a:avLst/>
          </a:prstGeom>
          <a:effectLst/>
        </p:spPr>
        <p:txBody>
          <a:bodyPr wrap="square">
            <a:spAutoFit/>
          </a:bodyPr>
          <a:lstStyle/>
          <a:p>
            <a:pPr algn="ctr">
              <a:lnSpc>
                <a:spcPct val="120000"/>
              </a:lnSpc>
            </a:pPr>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JEDIS</a:t>
            </a: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事务处理</a:t>
            </a:r>
            <a:endParaRPr lang="en-US" altLang="zh-CN"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75" name="圆角矩形 74"/>
          <p:cNvSpPr/>
          <p:nvPr/>
        </p:nvSpPr>
        <p:spPr bwMode="auto">
          <a:xfrm>
            <a:off x="5282251" y="4438483"/>
            <a:ext cx="714280"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04</a:t>
            </a:r>
            <a:endParaRPr lang="zh-CN" altLang="en-US" sz="2800" dirty="0">
              <a:latin typeface="Impact" panose="020B0806030902050204" pitchFamily="34" charset="0"/>
              <a:cs typeface="+mn-ea"/>
              <a:sym typeface="+mn-lt"/>
            </a:endParaRPr>
          </a:p>
        </p:txBody>
      </p:sp>
      <p:sp>
        <p:nvSpPr>
          <p:cNvPr id="76" name="矩形 75"/>
          <p:cNvSpPr/>
          <p:nvPr/>
        </p:nvSpPr>
        <p:spPr>
          <a:xfrm>
            <a:off x="6069335" y="5240704"/>
            <a:ext cx="4030369" cy="609398"/>
          </a:xfrm>
          <a:prstGeom prst="rect">
            <a:avLst/>
          </a:prstGeom>
          <a:effectLst/>
        </p:spPr>
        <p:txBody>
          <a:bodyPr wrap="square">
            <a:spAutoFit/>
          </a:bodyPr>
          <a:lstStyle/>
          <a:p>
            <a:pPr algn="ctr">
              <a:lnSpc>
                <a:spcPct val="120000"/>
              </a:lnSpc>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发布订阅与管道处理</a:t>
            </a:r>
            <a:endParaRPr lang="en-US" altLang="zh-CN"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77" name="圆角矩形 76"/>
          <p:cNvSpPr/>
          <p:nvPr/>
        </p:nvSpPr>
        <p:spPr bwMode="auto">
          <a:xfrm>
            <a:off x="5282251" y="5229058"/>
            <a:ext cx="714280"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05</a:t>
            </a:r>
            <a:endParaRPr lang="zh-CN" altLang="en-US" sz="2800" dirty="0">
              <a:latin typeface="Impact" panose="020B0806030902050204" pitchFamily="34" charset="0"/>
              <a:cs typeface="+mn-ea"/>
              <a:sym typeface="+mn-lt"/>
            </a:endParaRPr>
          </a:p>
        </p:txBody>
      </p:sp>
    </p:spTree>
    <p:extLst>
      <p:ext uri="{BB962C8B-B14F-4D97-AF65-F5344CB8AC3E}">
        <p14:creationId xmlns:p14="http://schemas.microsoft.com/office/powerpoint/2010/main" xmlns="" val="2197163979"/>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500"/>
                                        <p:tgtEl>
                                          <p:spTgt spid="38"/>
                                        </p:tgtEl>
                                        <p:attrNameLst>
                                          <p:attrName>ppt_y</p:attrName>
                                        </p:attrNameLst>
                                      </p:cBhvr>
                                      <p:tavLst>
                                        <p:tav tm="0">
                                          <p:val>
                                            <p:strVal val="#ppt_y+#ppt_h*1.125000"/>
                                          </p:val>
                                        </p:tav>
                                        <p:tav tm="100000">
                                          <p:val>
                                            <p:strVal val="#ppt_y"/>
                                          </p:val>
                                        </p:tav>
                                      </p:tavLst>
                                    </p:anim>
                                    <p:animEffect transition="in" filter="wipe(up)">
                                      <p:cBhvr>
                                        <p:cTn id="11" dur="500"/>
                                        <p:tgtEl>
                                          <p:spTgt spid="38"/>
                                        </p:tgtEl>
                                      </p:cBhvr>
                                    </p:animEffect>
                                  </p:childTnLst>
                                </p:cTn>
                              </p:par>
                            </p:childTnLst>
                          </p:cTn>
                        </p:par>
                        <p:par>
                          <p:cTn id="12" fill="hold">
                            <p:stCondLst>
                              <p:cond delay="500"/>
                            </p:stCondLst>
                            <p:childTnLst>
                              <p:par>
                                <p:cTn id="13" presetID="23" presetClass="entr" presetSubtype="32"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p:cTn id="15" dur="500" fill="hold"/>
                                        <p:tgtEl>
                                          <p:spTgt spid="39"/>
                                        </p:tgtEl>
                                        <p:attrNameLst>
                                          <p:attrName>ppt_w</p:attrName>
                                        </p:attrNameLst>
                                      </p:cBhvr>
                                      <p:tavLst>
                                        <p:tav tm="0">
                                          <p:val>
                                            <p:strVal val="4*#ppt_w"/>
                                          </p:val>
                                        </p:tav>
                                        <p:tav tm="100000">
                                          <p:val>
                                            <p:strVal val="#ppt_w"/>
                                          </p:val>
                                        </p:tav>
                                      </p:tavLst>
                                    </p:anim>
                                    <p:anim calcmode="lin" valueType="num">
                                      <p:cBhvr>
                                        <p:cTn id="16" dur="500" fill="hold"/>
                                        <p:tgtEl>
                                          <p:spTgt spid="39"/>
                                        </p:tgtEl>
                                        <p:attrNameLst>
                                          <p:attrName>ppt_h</p:attrName>
                                        </p:attrNameLst>
                                      </p:cBhvr>
                                      <p:tavLst>
                                        <p:tav tm="0">
                                          <p:val>
                                            <p:strVal val="4*#ppt_h"/>
                                          </p:val>
                                        </p:tav>
                                        <p:tav tm="100000">
                                          <p:val>
                                            <p:strVal val="#ppt_h"/>
                                          </p:val>
                                        </p:tav>
                                      </p:tavLst>
                                    </p:anim>
                                  </p:childTnLst>
                                </p:cTn>
                              </p:par>
                            </p:childTnLst>
                          </p:cTn>
                        </p:par>
                        <p:par>
                          <p:cTn id="17" fill="hold">
                            <p:stCondLst>
                              <p:cond delay="1000"/>
                            </p:stCondLst>
                            <p:childTnLst>
                              <p:par>
                                <p:cTn id="18" presetID="2" presetClass="entr" presetSubtype="1"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additive="base">
                                        <p:cTn id="20" dur="500" fill="hold"/>
                                        <p:tgtEl>
                                          <p:spTgt spid="41"/>
                                        </p:tgtEl>
                                        <p:attrNameLst>
                                          <p:attrName>ppt_x</p:attrName>
                                        </p:attrNameLst>
                                      </p:cBhvr>
                                      <p:tavLst>
                                        <p:tav tm="0">
                                          <p:val>
                                            <p:strVal val="#ppt_x"/>
                                          </p:val>
                                        </p:tav>
                                        <p:tav tm="100000">
                                          <p:val>
                                            <p:strVal val="#ppt_x"/>
                                          </p:val>
                                        </p:tav>
                                      </p:tavLst>
                                    </p:anim>
                                    <p:anim calcmode="lin" valueType="num">
                                      <p:cBhvr additive="base">
                                        <p:cTn id="21" dur="500" fill="hold"/>
                                        <p:tgtEl>
                                          <p:spTgt spid="41"/>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4"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left)">
                                      <p:cBhvr>
                                        <p:cTn id="30" dur="500"/>
                                        <p:tgtEl>
                                          <p:spTgt spid="40"/>
                                        </p:tgtEl>
                                      </p:cBhvr>
                                    </p:animEffect>
                                  </p:childTnLst>
                                </p:cTn>
                              </p:par>
                            </p:childTnLst>
                          </p:cTn>
                        </p:par>
                        <p:par>
                          <p:cTn id="31" fill="hold">
                            <p:stCondLst>
                              <p:cond delay="2500"/>
                            </p:stCondLst>
                            <p:childTnLst>
                              <p:par>
                                <p:cTn id="32" presetID="2" presetClass="entr" presetSubtype="1"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 calcmode="lin" valueType="num">
                                      <p:cBhvr additive="base">
                                        <p:cTn id="34" dur="500" fill="hold"/>
                                        <p:tgtEl>
                                          <p:spTgt spid="43"/>
                                        </p:tgtEl>
                                        <p:attrNameLst>
                                          <p:attrName>ppt_x</p:attrName>
                                        </p:attrNameLst>
                                      </p:cBhvr>
                                      <p:tavLst>
                                        <p:tav tm="0">
                                          <p:val>
                                            <p:strVal val="#ppt_x"/>
                                          </p:val>
                                        </p:tav>
                                        <p:tav tm="100000">
                                          <p:val>
                                            <p:strVal val="#ppt_x"/>
                                          </p:val>
                                        </p:tav>
                                      </p:tavLst>
                                    </p:anim>
                                    <p:anim calcmode="lin" valueType="num">
                                      <p:cBhvr additive="base">
                                        <p:cTn id="35" dur="500" fill="hold"/>
                                        <p:tgtEl>
                                          <p:spTgt spid="43"/>
                                        </p:tgtEl>
                                        <p:attrNameLst>
                                          <p:attrName>ppt_y</p:attrName>
                                        </p:attrNameLst>
                                      </p:cBhvr>
                                      <p:tavLst>
                                        <p:tav tm="0">
                                          <p:val>
                                            <p:strVal val="0-#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78"/>
                                        </p:tgtEl>
                                        <p:attrNameLst>
                                          <p:attrName>style.visibility</p:attrName>
                                        </p:attrNameLst>
                                      </p:cBhvr>
                                      <p:to>
                                        <p:strVal val="visible"/>
                                      </p:to>
                                    </p:set>
                                    <p:anim calcmode="lin" valueType="num">
                                      <p:cBhvr additive="base">
                                        <p:cTn id="38" dur="500" fill="hold"/>
                                        <p:tgtEl>
                                          <p:spTgt spid="78"/>
                                        </p:tgtEl>
                                        <p:attrNameLst>
                                          <p:attrName>ppt_x</p:attrName>
                                        </p:attrNameLst>
                                      </p:cBhvr>
                                      <p:tavLst>
                                        <p:tav tm="0">
                                          <p:val>
                                            <p:strVal val="#ppt_x"/>
                                          </p:val>
                                        </p:tav>
                                        <p:tav tm="100000">
                                          <p:val>
                                            <p:strVal val="#ppt_x"/>
                                          </p:val>
                                        </p:tav>
                                      </p:tavLst>
                                    </p:anim>
                                    <p:anim calcmode="lin" valueType="num">
                                      <p:cBhvr additive="base">
                                        <p:cTn id="39" dur="500" fill="hold"/>
                                        <p:tgtEl>
                                          <p:spTgt spid="78"/>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childTnLst>
                          </p:cTn>
                        </p:par>
                        <p:par>
                          <p:cTn id="44" fill="hold">
                            <p:stCondLst>
                              <p:cond delay="3500"/>
                            </p:stCondLst>
                            <p:childTnLst>
                              <p:par>
                                <p:cTn id="45" presetID="2" presetClass="entr" presetSubtype="1" fill="hold" grpId="0" nodeType="afterEffect">
                                  <p:stCondLst>
                                    <p:cond delay="0"/>
                                  </p:stCondLst>
                                  <p:childTnLst>
                                    <p:set>
                                      <p:cBhvr>
                                        <p:cTn id="46" dur="1" fill="hold">
                                          <p:stCondLst>
                                            <p:cond delay="0"/>
                                          </p:stCondLst>
                                        </p:cTn>
                                        <p:tgtEl>
                                          <p:spTgt spid="61"/>
                                        </p:tgtEl>
                                        <p:attrNameLst>
                                          <p:attrName>style.visibility</p:attrName>
                                        </p:attrNameLst>
                                      </p:cBhvr>
                                      <p:to>
                                        <p:strVal val="visible"/>
                                      </p:to>
                                    </p:set>
                                    <p:anim calcmode="lin" valueType="num">
                                      <p:cBhvr additive="base">
                                        <p:cTn id="47" dur="500" fill="hold"/>
                                        <p:tgtEl>
                                          <p:spTgt spid="61"/>
                                        </p:tgtEl>
                                        <p:attrNameLst>
                                          <p:attrName>ppt_x</p:attrName>
                                        </p:attrNameLst>
                                      </p:cBhvr>
                                      <p:tavLst>
                                        <p:tav tm="0">
                                          <p:val>
                                            <p:strVal val="#ppt_x"/>
                                          </p:val>
                                        </p:tav>
                                        <p:tav tm="100000">
                                          <p:val>
                                            <p:strVal val="#ppt_x"/>
                                          </p:val>
                                        </p:tav>
                                      </p:tavLst>
                                    </p:anim>
                                    <p:anim calcmode="lin" valueType="num">
                                      <p:cBhvr additive="base">
                                        <p:cTn id="48" dur="500" fill="hold"/>
                                        <p:tgtEl>
                                          <p:spTgt spid="61"/>
                                        </p:tgtEl>
                                        <p:attrNameLst>
                                          <p:attrName>ppt_y</p:attrName>
                                        </p:attrNameLst>
                                      </p:cBhvr>
                                      <p:tavLst>
                                        <p:tav tm="0">
                                          <p:val>
                                            <p:strVal val="0-#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500" fill="hold"/>
                                        <p:tgtEl>
                                          <p:spTgt spid="79"/>
                                        </p:tgtEl>
                                        <p:attrNameLst>
                                          <p:attrName>ppt_x</p:attrName>
                                        </p:attrNameLst>
                                      </p:cBhvr>
                                      <p:tavLst>
                                        <p:tav tm="0">
                                          <p:val>
                                            <p:strVal val="#ppt_x"/>
                                          </p:val>
                                        </p:tav>
                                        <p:tav tm="100000">
                                          <p:val>
                                            <p:strVal val="#ppt_x"/>
                                          </p:val>
                                        </p:tav>
                                      </p:tavLst>
                                    </p:anim>
                                    <p:anim calcmode="lin" valueType="num">
                                      <p:cBhvr additive="base">
                                        <p:cTn id="52" dur="500" fill="hold"/>
                                        <p:tgtEl>
                                          <p:spTgt spid="79"/>
                                        </p:tgtEl>
                                        <p:attrNameLst>
                                          <p:attrName>ppt_y</p:attrName>
                                        </p:attrNameLst>
                                      </p:cBhvr>
                                      <p:tavLst>
                                        <p:tav tm="0">
                                          <p:val>
                                            <p:strVal val="1+#ppt_h/2"/>
                                          </p:val>
                                        </p:tav>
                                        <p:tav tm="100000">
                                          <p:val>
                                            <p:strVal val="#ppt_y"/>
                                          </p:val>
                                        </p:tav>
                                      </p:tavLst>
                                    </p:anim>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wipe(left)">
                                      <p:cBhvr>
                                        <p:cTn id="56" dur="500"/>
                                        <p:tgtEl>
                                          <p:spTgt spid="44"/>
                                        </p:tgtEl>
                                      </p:cBhvr>
                                    </p:animEffect>
                                  </p:childTnLst>
                                </p:cTn>
                              </p:par>
                            </p:childTnLst>
                          </p:cTn>
                        </p:par>
                        <p:par>
                          <p:cTn id="57" fill="hold">
                            <p:stCondLst>
                              <p:cond delay="4500"/>
                            </p:stCondLst>
                            <p:childTnLst>
                              <p:par>
                                <p:cTn id="58" presetID="2" presetClass="entr" presetSubtype="1" fill="hold" grpId="0" nodeType="afterEffect">
                                  <p:stCondLst>
                                    <p:cond delay="0"/>
                                  </p:stCondLst>
                                  <p:childTnLst>
                                    <p:set>
                                      <p:cBhvr>
                                        <p:cTn id="59" dur="1" fill="hold">
                                          <p:stCondLst>
                                            <p:cond delay="0"/>
                                          </p:stCondLst>
                                        </p:cTn>
                                        <p:tgtEl>
                                          <p:spTgt spid="75"/>
                                        </p:tgtEl>
                                        <p:attrNameLst>
                                          <p:attrName>style.visibility</p:attrName>
                                        </p:attrNameLst>
                                      </p:cBhvr>
                                      <p:to>
                                        <p:strVal val="visible"/>
                                      </p:to>
                                    </p:set>
                                    <p:anim calcmode="lin" valueType="num">
                                      <p:cBhvr additive="base">
                                        <p:cTn id="60" dur="500" fill="hold"/>
                                        <p:tgtEl>
                                          <p:spTgt spid="75"/>
                                        </p:tgtEl>
                                        <p:attrNameLst>
                                          <p:attrName>ppt_x</p:attrName>
                                        </p:attrNameLst>
                                      </p:cBhvr>
                                      <p:tavLst>
                                        <p:tav tm="0">
                                          <p:val>
                                            <p:strVal val="#ppt_x"/>
                                          </p:val>
                                        </p:tav>
                                        <p:tav tm="100000">
                                          <p:val>
                                            <p:strVal val="#ppt_x"/>
                                          </p:val>
                                        </p:tav>
                                      </p:tavLst>
                                    </p:anim>
                                    <p:anim calcmode="lin" valueType="num">
                                      <p:cBhvr additive="base">
                                        <p:cTn id="61" dur="500" fill="hold"/>
                                        <p:tgtEl>
                                          <p:spTgt spid="75"/>
                                        </p:tgtEl>
                                        <p:attrNameLst>
                                          <p:attrName>ppt_y</p:attrName>
                                        </p:attrNameLst>
                                      </p:cBhvr>
                                      <p:tavLst>
                                        <p:tav tm="0">
                                          <p:val>
                                            <p:strVal val="0-#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 calcmode="lin" valueType="num">
                                      <p:cBhvr additive="base">
                                        <p:cTn id="64" dur="500" fill="hold"/>
                                        <p:tgtEl>
                                          <p:spTgt spid="80"/>
                                        </p:tgtEl>
                                        <p:attrNameLst>
                                          <p:attrName>ppt_x</p:attrName>
                                        </p:attrNameLst>
                                      </p:cBhvr>
                                      <p:tavLst>
                                        <p:tav tm="0">
                                          <p:val>
                                            <p:strVal val="#ppt_x"/>
                                          </p:val>
                                        </p:tav>
                                        <p:tav tm="100000">
                                          <p:val>
                                            <p:strVal val="#ppt_x"/>
                                          </p:val>
                                        </p:tav>
                                      </p:tavLst>
                                    </p:anim>
                                    <p:anim calcmode="lin" valueType="num">
                                      <p:cBhvr additive="base">
                                        <p:cTn id="65" dur="500" fill="hold"/>
                                        <p:tgtEl>
                                          <p:spTgt spid="80"/>
                                        </p:tgtEl>
                                        <p:attrNameLst>
                                          <p:attrName>ppt_y</p:attrName>
                                        </p:attrNameLst>
                                      </p:cBhvr>
                                      <p:tavLst>
                                        <p:tav tm="0">
                                          <p:val>
                                            <p:strVal val="1+#ppt_h/2"/>
                                          </p:val>
                                        </p:tav>
                                        <p:tav tm="100000">
                                          <p:val>
                                            <p:strVal val="#ppt_y"/>
                                          </p:val>
                                        </p:tav>
                                      </p:tavLst>
                                    </p:anim>
                                  </p:childTnLst>
                                </p:cTn>
                              </p:par>
                            </p:childTnLst>
                          </p:cTn>
                        </p:par>
                        <p:par>
                          <p:cTn id="66" fill="hold">
                            <p:stCondLst>
                              <p:cond delay="5000"/>
                            </p:stCondLst>
                            <p:childTnLst>
                              <p:par>
                                <p:cTn id="67" presetID="22" presetClass="entr" presetSubtype="8" fill="hold" grpId="0" nodeType="after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wipe(left)">
                                      <p:cBhvr>
                                        <p:cTn id="69" dur="500"/>
                                        <p:tgtEl>
                                          <p:spTgt spid="70"/>
                                        </p:tgtEl>
                                      </p:cBhvr>
                                    </p:animEffect>
                                  </p:childTnLst>
                                </p:cTn>
                              </p:par>
                            </p:childTnLst>
                          </p:cTn>
                        </p:par>
                        <p:par>
                          <p:cTn id="70" fill="hold">
                            <p:stCondLst>
                              <p:cond delay="5500"/>
                            </p:stCondLst>
                            <p:childTnLst>
                              <p:par>
                                <p:cTn id="71" presetID="2" presetClass="entr" presetSubtype="1" fill="hold" grpId="0" nodeType="afterEffect">
                                  <p:stCondLst>
                                    <p:cond delay="0"/>
                                  </p:stCondLst>
                                  <p:childTnLst>
                                    <p:set>
                                      <p:cBhvr>
                                        <p:cTn id="72" dur="1" fill="hold">
                                          <p:stCondLst>
                                            <p:cond delay="0"/>
                                          </p:stCondLst>
                                        </p:cTn>
                                        <p:tgtEl>
                                          <p:spTgt spid="77"/>
                                        </p:tgtEl>
                                        <p:attrNameLst>
                                          <p:attrName>style.visibility</p:attrName>
                                        </p:attrNameLst>
                                      </p:cBhvr>
                                      <p:to>
                                        <p:strVal val="visible"/>
                                      </p:to>
                                    </p:set>
                                    <p:anim calcmode="lin" valueType="num">
                                      <p:cBhvr additive="base">
                                        <p:cTn id="73" dur="500" fill="hold"/>
                                        <p:tgtEl>
                                          <p:spTgt spid="77"/>
                                        </p:tgtEl>
                                        <p:attrNameLst>
                                          <p:attrName>ppt_x</p:attrName>
                                        </p:attrNameLst>
                                      </p:cBhvr>
                                      <p:tavLst>
                                        <p:tav tm="0">
                                          <p:val>
                                            <p:strVal val="#ppt_x"/>
                                          </p:val>
                                        </p:tav>
                                        <p:tav tm="100000">
                                          <p:val>
                                            <p:strVal val="#ppt_x"/>
                                          </p:val>
                                        </p:tav>
                                      </p:tavLst>
                                    </p:anim>
                                    <p:anim calcmode="lin" valueType="num">
                                      <p:cBhvr additive="base">
                                        <p:cTn id="74" dur="500" fill="hold"/>
                                        <p:tgtEl>
                                          <p:spTgt spid="77"/>
                                        </p:tgtEl>
                                        <p:attrNameLst>
                                          <p:attrName>ppt_y</p:attrName>
                                        </p:attrNameLst>
                                      </p:cBhvr>
                                      <p:tavLst>
                                        <p:tav tm="0">
                                          <p:val>
                                            <p:strVal val="0-#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81"/>
                                        </p:tgtEl>
                                        <p:attrNameLst>
                                          <p:attrName>style.visibility</p:attrName>
                                        </p:attrNameLst>
                                      </p:cBhvr>
                                      <p:to>
                                        <p:strVal val="visible"/>
                                      </p:to>
                                    </p:set>
                                    <p:anim calcmode="lin" valueType="num">
                                      <p:cBhvr additive="base">
                                        <p:cTn id="77" dur="500" fill="hold"/>
                                        <p:tgtEl>
                                          <p:spTgt spid="81"/>
                                        </p:tgtEl>
                                        <p:attrNameLst>
                                          <p:attrName>ppt_x</p:attrName>
                                        </p:attrNameLst>
                                      </p:cBhvr>
                                      <p:tavLst>
                                        <p:tav tm="0">
                                          <p:val>
                                            <p:strVal val="#ppt_x"/>
                                          </p:val>
                                        </p:tav>
                                        <p:tav tm="100000">
                                          <p:val>
                                            <p:strVal val="#ppt_x"/>
                                          </p:val>
                                        </p:tav>
                                      </p:tavLst>
                                    </p:anim>
                                    <p:anim calcmode="lin" valueType="num">
                                      <p:cBhvr additive="base">
                                        <p:cTn id="78" dur="500" fill="hold"/>
                                        <p:tgtEl>
                                          <p:spTgt spid="81"/>
                                        </p:tgtEl>
                                        <p:attrNameLst>
                                          <p:attrName>ppt_y</p:attrName>
                                        </p:attrNameLst>
                                      </p:cBhvr>
                                      <p:tavLst>
                                        <p:tav tm="0">
                                          <p:val>
                                            <p:strVal val="1+#ppt_h/2"/>
                                          </p:val>
                                        </p:tav>
                                        <p:tav tm="100000">
                                          <p:val>
                                            <p:strVal val="#ppt_y"/>
                                          </p:val>
                                        </p:tav>
                                      </p:tavLst>
                                    </p:anim>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76"/>
                                        </p:tgtEl>
                                        <p:attrNameLst>
                                          <p:attrName>style.visibility</p:attrName>
                                        </p:attrNameLst>
                                      </p:cBhvr>
                                      <p:to>
                                        <p:strVal val="visible"/>
                                      </p:to>
                                    </p:set>
                                    <p:animEffect transition="in" filter="wipe(left)">
                                      <p:cBhvr>
                                        <p:cTn id="8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4" grpId="0" animBg="1"/>
      <p:bldP spid="37" grpId="0" animBg="1"/>
      <p:bldP spid="38" grpId="0"/>
      <p:bldP spid="39" grpId="0"/>
      <p:bldP spid="40" grpId="0"/>
      <p:bldP spid="41" grpId="0" animBg="1"/>
      <p:bldP spid="42" grpId="0"/>
      <p:bldP spid="43" grpId="0" animBg="1"/>
      <p:bldP spid="44" grpId="0"/>
      <p:bldP spid="61" grpId="0" animBg="1"/>
      <p:bldP spid="70" grpId="0"/>
      <p:bldP spid="75" grpId="0" animBg="1"/>
      <p:bldP spid="76" grpId="0"/>
      <p:bldP spid="7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nnnnnnffff\AppData\Roaming\feiq\RichOle\3113916883.bmp"/>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89002" y="952029"/>
            <a:ext cx="8496300" cy="5972176"/>
          </a:xfrm>
          <a:prstGeom prst="rect">
            <a:avLst/>
          </a:prstGeom>
          <a:noFill/>
          <a:extLst>
            <a:ext uri="{909E8E84-426E-40DD-AFC4-6F175D3DCCD1}">
              <a14:hiddenFill xmlns:a14="http://schemas.microsoft.com/office/drawing/2010/main" xmlns="">
                <a:solidFill>
                  <a:srgbClr val="FFFFFF"/>
                </a:solidFill>
              </a14:hiddenFill>
            </a:ext>
          </a:extLst>
        </p:spPr>
      </p:pic>
      <p:grpSp>
        <p:nvGrpSpPr>
          <p:cNvPr id="44" name="组合 43"/>
          <p:cNvGrpSpPr/>
          <p:nvPr/>
        </p:nvGrpSpPr>
        <p:grpSpPr>
          <a:xfrm>
            <a:off x="-4049" y="235338"/>
            <a:ext cx="12881849" cy="7016362"/>
            <a:chOff x="0" y="222291"/>
            <a:chExt cx="12881849" cy="7016362"/>
          </a:xfrm>
        </p:grpSpPr>
        <p:sp>
          <p:nvSpPr>
            <p:cNvPr id="45" name="任意多边形 44"/>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27688" y="222291"/>
              <a:ext cx="665567"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51" name="TextBox 41"/>
            <p:cNvSpPr txBox="1"/>
            <p:nvPr/>
          </p:nvSpPr>
          <p:spPr>
            <a:xfrm>
              <a:off x="1969590" y="301131"/>
              <a:ext cx="3743754" cy="830997"/>
            </a:xfrm>
            <a:prstGeom prst="rect">
              <a:avLst/>
            </a:prstGeom>
            <a:noFill/>
          </p:spPr>
          <p:txBody>
            <a:bodyPr wrap="square" rtlCol="0">
              <a:spAutoFit/>
            </a:bodyPr>
            <a:lstStyle/>
            <a:p>
              <a:pPr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lt"/>
                </a:rPr>
                <a:t>JEDIS</a:t>
              </a:r>
              <a:r>
                <a:rPr lang="zh-CN" altLang="en-US" sz="2400" b="1" dirty="0">
                  <a:solidFill>
                    <a:schemeClr val="bg1"/>
                  </a:solidFill>
                  <a:latin typeface="Franklin Gothic Medium" panose="020B0603020102020204" pitchFamily="34" charset="0"/>
                  <a:ea typeface="微软雅黑" panose="020B0503020204020204" pitchFamily="34" charset="-122"/>
                  <a:sym typeface="+mn-lt"/>
                </a:rPr>
                <a:t>基本数据操作</a:t>
              </a:r>
              <a:endParaRPr lang="en-US" altLang="zh-CN" sz="2400" b="1" dirty="0">
                <a:solidFill>
                  <a:schemeClr val="bg1"/>
                </a:solidFill>
                <a:latin typeface="Franklin Gothic Medium" panose="020B0603020102020204" pitchFamily="34" charset="0"/>
                <a:ea typeface="微软雅黑" panose="020B0503020204020204" pitchFamily="34" charset="-122"/>
                <a:sym typeface="+mn-lt"/>
              </a:endParaRPr>
            </a:p>
            <a:p>
              <a:pPr fontAlgn="auto">
                <a:spcBef>
                  <a:spcPts val="0"/>
                </a:spcBef>
                <a:spcAft>
                  <a:spcPts val="0"/>
                </a:spcAft>
                <a:defRPr/>
              </a:pP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52" name="矩形 51"/>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33"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975364" y="2044882"/>
            <a:ext cx="6619875" cy="3000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82174695"/>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down)">
                                      <p:cBhvr>
                                        <p:cTn id="1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4049" y="235338"/>
            <a:ext cx="12881849" cy="7016362"/>
            <a:chOff x="0" y="222291"/>
            <a:chExt cx="12881849" cy="7016362"/>
          </a:xfrm>
        </p:grpSpPr>
        <p:sp>
          <p:nvSpPr>
            <p:cNvPr id="45" name="任意多边形 44"/>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27688" y="222291"/>
              <a:ext cx="665567"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51" name="TextBox 41"/>
            <p:cNvSpPr txBox="1"/>
            <p:nvPr/>
          </p:nvSpPr>
          <p:spPr>
            <a:xfrm>
              <a:off x="1969590" y="301131"/>
              <a:ext cx="3743754" cy="830997"/>
            </a:xfrm>
            <a:prstGeom prst="rect">
              <a:avLst/>
            </a:prstGeom>
            <a:noFill/>
          </p:spPr>
          <p:txBody>
            <a:bodyPr wrap="square" rtlCol="0">
              <a:spAutoFit/>
            </a:bodyPr>
            <a:lstStyle/>
            <a:p>
              <a:pPr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lt"/>
                </a:rPr>
                <a:t>JEDIS</a:t>
              </a:r>
              <a:r>
                <a:rPr lang="zh-CN" altLang="en-US" sz="2400" b="1" dirty="0">
                  <a:solidFill>
                    <a:schemeClr val="bg1"/>
                  </a:solidFill>
                  <a:latin typeface="Franklin Gothic Medium" panose="020B0603020102020204" pitchFamily="34" charset="0"/>
                  <a:ea typeface="微软雅黑" panose="020B0503020204020204" pitchFamily="34" charset="-122"/>
                  <a:sym typeface="+mn-lt"/>
                </a:rPr>
                <a:t>基本数据操作</a:t>
              </a:r>
              <a:endParaRPr lang="en-US" altLang="zh-CN" sz="2400" b="1" dirty="0">
                <a:solidFill>
                  <a:schemeClr val="bg1"/>
                </a:solidFill>
                <a:latin typeface="Franklin Gothic Medium" panose="020B0603020102020204" pitchFamily="34" charset="0"/>
                <a:ea typeface="微软雅黑" panose="020B0503020204020204" pitchFamily="34" charset="-122"/>
                <a:sym typeface="+mn-lt"/>
              </a:endParaRPr>
            </a:p>
            <a:p>
              <a:pPr fontAlgn="auto">
                <a:spcBef>
                  <a:spcPts val="0"/>
                </a:spcBef>
                <a:spcAft>
                  <a:spcPts val="0"/>
                </a:spcAft>
                <a:defRPr/>
              </a:pP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52" name="矩形 51"/>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3076" name="Picture 4" descr="C:\Users\nnnnnnffff\AppData\Roaming\feiq\RichOle\4118877883.bmp"/>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4679" y="918601"/>
            <a:ext cx="7692885" cy="6218799"/>
          </a:xfrm>
          <a:prstGeom prst="rect">
            <a:avLst/>
          </a:prstGeom>
          <a:noFill/>
          <a:extLst>
            <a:ext uri="{909E8E84-426E-40DD-AFC4-6F175D3DCCD1}">
              <a14:hiddenFill xmlns:a14="http://schemas.microsoft.com/office/drawing/2010/main" xmlns="">
                <a:solidFill>
                  <a:srgbClr val="FFFFFF"/>
                </a:solidFill>
              </a14:hiddenFill>
            </a:ext>
          </a:extLst>
        </p:spPr>
      </p:pic>
      <p:pic>
        <p:nvPicPr>
          <p:cNvPr id="3078" name="Picture 6" descr="C:\Users\nnnnnnffff\AppData\Roaming\feiq\RichOle\1140499214.bmp"/>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357368" y="2176164"/>
            <a:ext cx="6408712" cy="28670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55502689"/>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p:cTn id="7" dur="500" fill="hold"/>
                                        <p:tgtEl>
                                          <p:spTgt spid="3076"/>
                                        </p:tgtEl>
                                        <p:attrNameLst>
                                          <p:attrName>ppt_w</p:attrName>
                                        </p:attrNameLst>
                                      </p:cBhvr>
                                      <p:tavLst>
                                        <p:tav tm="0">
                                          <p:val>
                                            <p:fltVal val="0"/>
                                          </p:val>
                                        </p:tav>
                                        <p:tav tm="100000">
                                          <p:val>
                                            <p:strVal val="#ppt_w"/>
                                          </p:val>
                                        </p:tav>
                                      </p:tavLst>
                                    </p:anim>
                                    <p:anim calcmode="lin" valueType="num">
                                      <p:cBhvr>
                                        <p:cTn id="8" dur="500" fill="hold"/>
                                        <p:tgtEl>
                                          <p:spTgt spid="3076"/>
                                        </p:tgtEl>
                                        <p:attrNameLst>
                                          <p:attrName>ppt_h</p:attrName>
                                        </p:attrNameLst>
                                      </p:cBhvr>
                                      <p:tavLst>
                                        <p:tav tm="0">
                                          <p:val>
                                            <p:fltVal val="0"/>
                                          </p:val>
                                        </p:tav>
                                        <p:tav tm="100000">
                                          <p:val>
                                            <p:strVal val="#ppt_h"/>
                                          </p:val>
                                        </p:tav>
                                      </p:tavLst>
                                    </p:anim>
                                    <p:animEffect transition="in" filter="fade">
                                      <p:cBhvr>
                                        <p:cTn id="9" dur="500"/>
                                        <p:tgtEl>
                                          <p:spTgt spid="3076"/>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3078"/>
                                        </p:tgtEl>
                                        <p:attrNameLst>
                                          <p:attrName>style.visibility</p:attrName>
                                        </p:attrNameLst>
                                      </p:cBhvr>
                                      <p:to>
                                        <p:strVal val="visible"/>
                                      </p:to>
                                    </p:set>
                                    <p:animEffect transition="in" filter="wipe(down)">
                                      <p:cBhvr>
                                        <p:cTn id="13"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4049" y="235338"/>
            <a:ext cx="12881849" cy="7016362"/>
            <a:chOff x="0" y="222291"/>
            <a:chExt cx="12881849" cy="7016362"/>
          </a:xfrm>
        </p:grpSpPr>
        <p:sp>
          <p:nvSpPr>
            <p:cNvPr id="45" name="任意多边形 44"/>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27688" y="222291"/>
              <a:ext cx="665567"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51" name="TextBox 41"/>
            <p:cNvSpPr txBox="1"/>
            <p:nvPr/>
          </p:nvSpPr>
          <p:spPr>
            <a:xfrm>
              <a:off x="1969590" y="301131"/>
              <a:ext cx="3743754" cy="830997"/>
            </a:xfrm>
            <a:prstGeom prst="rect">
              <a:avLst/>
            </a:prstGeom>
            <a:noFill/>
          </p:spPr>
          <p:txBody>
            <a:bodyPr wrap="square" rtlCol="0">
              <a:spAutoFit/>
            </a:bodyPr>
            <a:lstStyle/>
            <a:p>
              <a:pPr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lt"/>
                </a:rPr>
                <a:t>JEDIS</a:t>
              </a:r>
              <a:r>
                <a:rPr lang="zh-CN" altLang="en-US" sz="2400" b="1" dirty="0">
                  <a:solidFill>
                    <a:schemeClr val="bg1"/>
                  </a:solidFill>
                  <a:latin typeface="Franklin Gothic Medium" panose="020B0603020102020204" pitchFamily="34" charset="0"/>
                  <a:ea typeface="微软雅黑" panose="020B0503020204020204" pitchFamily="34" charset="-122"/>
                  <a:sym typeface="+mn-lt"/>
                </a:rPr>
                <a:t>基本数据操作</a:t>
              </a:r>
              <a:endParaRPr lang="en-US" altLang="zh-CN" sz="2400" b="1" dirty="0">
                <a:solidFill>
                  <a:schemeClr val="bg1"/>
                </a:solidFill>
                <a:latin typeface="Franklin Gothic Medium" panose="020B0603020102020204" pitchFamily="34" charset="0"/>
                <a:ea typeface="微软雅黑" panose="020B0503020204020204" pitchFamily="34" charset="-122"/>
                <a:sym typeface="+mn-lt"/>
              </a:endParaRPr>
            </a:p>
            <a:p>
              <a:pPr fontAlgn="auto">
                <a:spcBef>
                  <a:spcPts val="0"/>
                </a:spcBef>
                <a:spcAft>
                  <a:spcPts val="0"/>
                </a:spcAft>
                <a:defRPr/>
              </a:pP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52" name="矩形 51"/>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4098" name="Picture 2" descr="C:\Users\nnnnnnffff\AppData\Roaming\feiq\RichOle\2259530690.bmp"/>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879310"/>
            <a:ext cx="8305559" cy="6258865"/>
          </a:xfrm>
          <a:prstGeom prst="rect">
            <a:avLst/>
          </a:prstGeom>
          <a:noFill/>
          <a:extLst>
            <a:ext uri="{909E8E84-426E-40DD-AFC4-6F175D3DCCD1}">
              <a14:hiddenFill xmlns:a14="http://schemas.microsoft.com/office/drawing/2010/main" xmlns="">
                <a:solidFill>
                  <a:srgbClr val="FFFFFF"/>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005439" y="3184276"/>
            <a:ext cx="5688632" cy="307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6906442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wipe(down)">
                                      <p:cBhvr>
                                        <p:cTn id="13"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4049" y="235338"/>
            <a:ext cx="12881849" cy="7016362"/>
            <a:chOff x="0" y="222291"/>
            <a:chExt cx="12881849" cy="7016362"/>
          </a:xfrm>
        </p:grpSpPr>
        <p:sp>
          <p:nvSpPr>
            <p:cNvPr id="45" name="任意多边形 44"/>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27688" y="222291"/>
              <a:ext cx="665567"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51" name="TextBox 41"/>
            <p:cNvSpPr txBox="1"/>
            <p:nvPr/>
          </p:nvSpPr>
          <p:spPr>
            <a:xfrm>
              <a:off x="1969590" y="301131"/>
              <a:ext cx="3743754" cy="830997"/>
            </a:xfrm>
            <a:prstGeom prst="rect">
              <a:avLst/>
            </a:prstGeom>
            <a:noFill/>
          </p:spPr>
          <p:txBody>
            <a:bodyPr wrap="square" rtlCol="0">
              <a:spAutoFit/>
            </a:bodyPr>
            <a:lstStyle/>
            <a:p>
              <a:pPr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lt"/>
                </a:rPr>
                <a:t>JEDIS</a:t>
              </a:r>
              <a:r>
                <a:rPr lang="zh-CN" altLang="en-US" sz="2400" b="1" dirty="0">
                  <a:solidFill>
                    <a:schemeClr val="bg1"/>
                  </a:solidFill>
                  <a:latin typeface="Franklin Gothic Medium" panose="020B0603020102020204" pitchFamily="34" charset="0"/>
                  <a:ea typeface="微软雅黑" panose="020B0503020204020204" pitchFamily="34" charset="-122"/>
                  <a:sym typeface="+mn-lt"/>
                </a:rPr>
                <a:t>基本数据操作</a:t>
              </a:r>
              <a:endParaRPr lang="en-US" altLang="zh-CN" sz="2400" b="1" dirty="0">
                <a:solidFill>
                  <a:schemeClr val="bg1"/>
                </a:solidFill>
                <a:latin typeface="Franklin Gothic Medium" panose="020B0603020102020204" pitchFamily="34" charset="0"/>
                <a:ea typeface="微软雅黑" panose="020B0503020204020204" pitchFamily="34" charset="-122"/>
                <a:sym typeface="+mn-lt"/>
              </a:endParaRPr>
            </a:p>
            <a:p>
              <a:pPr fontAlgn="auto">
                <a:spcBef>
                  <a:spcPts val="0"/>
                </a:spcBef>
                <a:spcAft>
                  <a:spcPts val="0"/>
                </a:spcAft>
                <a:defRPr/>
              </a:pP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52" name="矩形 51"/>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5122" name="Picture 2" descr="C:\Users\nnnnnnffff\AppData\Roaming\feiq\RichOle\53864705.bmp"/>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663" y="893141"/>
            <a:ext cx="8392338" cy="6179568"/>
          </a:xfrm>
          <a:prstGeom prst="rect">
            <a:avLst/>
          </a:prstGeom>
          <a:noFill/>
          <a:extLst>
            <a:ext uri="{909E8E84-426E-40DD-AFC4-6F175D3DCCD1}">
              <a14:hiddenFill xmlns:a14="http://schemas.microsoft.com/office/drawing/2010/main" xmlns="">
                <a:solidFill>
                  <a:srgbClr val="FFFFFF"/>
                </a:solidFill>
              </a14:hiddenFill>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301778" y="3688333"/>
            <a:ext cx="5078541" cy="2197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96600698"/>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wipe(down)">
                                      <p:cBhvr>
                                        <p:cTn id="13"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4049" y="235338"/>
            <a:ext cx="12881849" cy="7016362"/>
            <a:chOff x="0" y="222291"/>
            <a:chExt cx="12881849" cy="7016362"/>
          </a:xfrm>
        </p:grpSpPr>
        <p:sp>
          <p:nvSpPr>
            <p:cNvPr id="45" name="任意多边形 44"/>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27688" y="222291"/>
              <a:ext cx="665567"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03</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51" name="TextBox 41"/>
            <p:cNvSpPr txBox="1"/>
            <p:nvPr/>
          </p:nvSpPr>
          <p:spPr>
            <a:xfrm>
              <a:off x="1969590" y="301131"/>
              <a:ext cx="3743754" cy="830997"/>
            </a:xfrm>
            <a:prstGeom prst="rect">
              <a:avLst/>
            </a:prstGeom>
            <a:noFill/>
          </p:spPr>
          <p:txBody>
            <a:bodyPr wrap="square" rtlCol="0">
              <a:spAutoFit/>
            </a:bodyPr>
            <a:lstStyle/>
            <a:p>
              <a:pPr fontAlgn="auto">
                <a:spcBef>
                  <a:spcPts val="0"/>
                </a:spcBef>
                <a:spcAft>
                  <a:spcPts val="0"/>
                </a:spcAft>
                <a:defRPr/>
              </a:pPr>
              <a:r>
                <a:rPr lang="en-US" altLang="zh-CN" sz="2400" b="1" dirty="0">
                  <a:solidFill>
                    <a:schemeClr val="bg1"/>
                  </a:solidFill>
                  <a:latin typeface="Franklin Gothic Medium" panose="020B0603020102020204" pitchFamily="34" charset="0"/>
                  <a:ea typeface="微软雅黑" panose="020B0503020204020204" pitchFamily="34" charset="-122"/>
                  <a:sym typeface="+mn-lt"/>
                </a:rPr>
                <a:t>JEDIS</a:t>
              </a:r>
              <a:r>
                <a:rPr lang="zh-CN" altLang="en-US" sz="2400" b="1" dirty="0">
                  <a:solidFill>
                    <a:schemeClr val="bg1"/>
                  </a:solidFill>
                  <a:latin typeface="Franklin Gothic Medium" panose="020B0603020102020204" pitchFamily="34" charset="0"/>
                  <a:ea typeface="微软雅黑" panose="020B0503020204020204" pitchFamily="34" charset="-122"/>
                  <a:sym typeface="+mn-lt"/>
                </a:rPr>
                <a:t>基本数据操作</a:t>
              </a:r>
              <a:endParaRPr lang="en-US" altLang="zh-CN" sz="2400" b="1" dirty="0">
                <a:solidFill>
                  <a:schemeClr val="bg1"/>
                </a:solidFill>
                <a:latin typeface="Franklin Gothic Medium" panose="020B0603020102020204" pitchFamily="34" charset="0"/>
                <a:ea typeface="微软雅黑" panose="020B0503020204020204" pitchFamily="34" charset="-122"/>
                <a:sym typeface="+mn-lt"/>
              </a:endParaRPr>
            </a:p>
            <a:p>
              <a:pPr fontAlgn="auto">
                <a:spcBef>
                  <a:spcPts val="0"/>
                </a:spcBef>
                <a:spcAft>
                  <a:spcPts val="0"/>
                </a:spcAft>
                <a:defRPr/>
              </a:pPr>
              <a:endParaRPr lang="zh-CN" altLang="en-US" sz="2400" b="1" dirty="0">
                <a:solidFill>
                  <a:schemeClr val="bg1"/>
                </a:solidFill>
                <a:latin typeface="Franklin Gothic Medium" panose="020B0603020102020204" pitchFamily="34" charset="0"/>
                <a:ea typeface="微软雅黑" panose="020B0503020204020204" pitchFamily="34" charset="-122"/>
              </a:endParaRPr>
            </a:p>
          </p:txBody>
        </p:sp>
        <p:sp>
          <p:nvSpPr>
            <p:cNvPr id="52" name="矩形 51"/>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6146" name="Picture 2" descr="C:\Users\nnnnnnffff\AppData\Roaming\feiq\RichOle\127018798.bmp"/>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048" y="898525"/>
            <a:ext cx="9817800" cy="6230707"/>
          </a:xfrm>
          <a:prstGeom prst="rect">
            <a:avLst/>
          </a:prstGeom>
          <a:noFill/>
          <a:extLst>
            <a:ext uri="{909E8E84-426E-40DD-AFC4-6F175D3DCCD1}">
              <a14:hiddenFill xmlns:a14="http://schemas.microsoft.com/office/drawing/2010/main" xmlns="">
                <a:solidFill>
                  <a:srgbClr val="FFFFFF"/>
                </a:solidFill>
              </a14:hiddenFill>
            </a:ext>
          </a:extLst>
        </p:spPr>
      </p:pic>
      <p:pic>
        <p:nvPicPr>
          <p:cNvPr id="6148" name="Picture 4" descr="C:\Users\nnnnnnffff\AppData\Roaming\feiq\RichOle\3443097121.bmp"/>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213351" y="880021"/>
            <a:ext cx="5976664" cy="24482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24516703"/>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500" fill="hold"/>
                                        <p:tgtEl>
                                          <p:spTgt spid="6146"/>
                                        </p:tgtEl>
                                        <p:attrNameLst>
                                          <p:attrName>ppt_w</p:attrName>
                                        </p:attrNameLst>
                                      </p:cBhvr>
                                      <p:tavLst>
                                        <p:tav tm="0">
                                          <p:val>
                                            <p:fltVal val="0"/>
                                          </p:val>
                                        </p:tav>
                                        <p:tav tm="100000">
                                          <p:val>
                                            <p:strVal val="#ppt_w"/>
                                          </p:val>
                                        </p:tav>
                                      </p:tavLst>
                                    </p:anim>
                                    <p:anim calcmode="lin" valueType="num">
                                      <p:cBhvr>
                                        <p:cTn id="8" dur="500" fill="hold"/>
                                        <p:tgtEl>
                                          <p:spTgt spid="6146"/>
                                        </p:tgtEl>
                                        <p:attrNameLst>
                                          <p:attrName>ppt_h</p:attrName>
                                        </p:attrNameLst>
                                      </p:cBhvr>
                                      <p:tavLst>
                                        <p:tav tm="0">
                                          <p:val>
                                            <p:fltVal val="0"/>
                                          </p:val>
                                        </p:tav>
                                        <p:tav tm="100000">
                                          <p:val>
                                            <p:strVal val="#ppt_h"/>
                                          </p:val>
                                        </p:tav>
                                      </p:tavLst>
                                    </p:anim>
                                    <p:animEffect transition="in" filter="fade">
                                      <p:cBhvr>
                                        <p:cTn id="9" dur="500"/>
                                        <p:tgtEl>
                                          <p:spTgt spid="6146"/>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6148"/>
                                        </p:tgtEl>
                                        <p:attrNameLst>
                                          <p:attrName>style.visibility</p:attrName>
                                        </p:attrNameLst>
                                      </p:cBhvr>
                                      <p:to>
                                        <p:strVal val="visible"/>
                                      </p:to>
                                    </p:set>
                                    <p:animEffect transition="in" filter="wipe(down)">
                                      <p:cBhvr>
                                        <p:cTn id="13"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917207" y="3347940"/>
            <a:ext cx="4021761"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654341" y="3333523"/>
            <a:ext cx="2547493" cy="609398"/>
          </a:xfrm>
          <a:prstGeom prst="rect">
            <a:avLst/>
          </a:prstGeom>
          <a:effectLst/>
        </p:spPr>
        <p:txBody>
          <a:bodyPr wrap="none">
            <a:spAutoFit/>
          </a:bodyPr>
          <a:lstStyle/>
          <a:p>
            <a:pPr algn="ctr">
              <a:lnSpc>
                <a:spcPct val="120000"/>
              </a:lnSpc>
            </a:pPr>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JEDIS</a:t>
            </a: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事务处理</a:t>
            </a:r>
            <a:endParaRPr lang="en-US" altLang="zh-CN"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7" name="圆角矩形 16"/>
          <p:cNvSpPr/>
          <p:nvPr/>
        </p:nvSpPr>
        <p:spPr bwMode="auto">
          <a:xfrm>
            <a:off x="3986107" y="3332963"/>
            <a:ext cx="714280"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04</a:t>
            </a:r>
            <a:endParaRPr lang="zh-CN" altLang="en-US" sz="2800" dirty="0">
              <a:latin typeface="Impact" panose="020B0806030902050204" pitchFamily="34" charset="0"/>
              <a:cs typeface="+mn-ea"/>
              <a:sym typeface="+mn-lt"/>
            </a:endParaRPr>
          </a:p>
        </p:txBody>
      </p:sp>
    </p:spTree>
    <p:extLst>
      <p:ext uri="{BB962C8B-B14F-4D97-AF65-F5344CB8AC3E}">
        <p14:creationId xmlns:p14="http://schemas.microsoft.com/office/powerpoint/2010/main" xmlns="" val="3971993877"/>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ppt_y</p:attrName>
                                        </p:attrNameLst>
                                      </p:cBhvr>
                                      <p:tavLst>
                                        <p:tav tm="0">
                                          <p:val>
                                            <p:strVal val="#ppt_y+#ppt_h*1.125000"/>
                                          </p:val>
                                        </p:tav>
                                        <p:tav tm="100000">
                                          <p:val>
                                            <p:strVal val="#ppt_y"/>
                                          </p:val>
                                        </p:tav>
                                      </p:tavLst>
                                    </p:anim>
                                    <p:animEffect transition="in" filter="wipe(up)">
                                      <p:cBhvr>
                                        <p:cTn id="13" dur="500"/>
                                        <p:tgtEl>
                                          <p:spTgt spid="15"/>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任意多边形 40"/>
          <p:cNvSpPr/>
          <p:nvPr/>
        </p:nvSpPr>
        <p:spPr>
          <a:xfrm>
            <a:off x="1037880" y="2438672"/>
            <a:ext cx="10660164" cy="592635"/>
          </a:xfrm>
          <a:custGeom>
            <a:avLst/>
            <a:gdLst>
              <a:gd name="connsiteX0" fmla="*/ 5392799 w 10785598"/>
              <a:gd name="connsiteY0" fmla="*/ 0 h 599608"/>
              <a:gd name="connsiteX1" fmla="*/ 5783856 w 10785598"/>
              <a:gd name="connsiteY1" fmla="*/ 422028 h 599608"/>
              <a:gd name="connsiteX2" fmla="*/ 7247026 w 10785598"/>
              <a:gd name="connsiteY2" fmla="*/ 430641 h 599608"/>
              <a:gd name="connsiteX3" fmla="*/ 10676039 w 10785598"/>
              <a:gd name="connsiteY3" fmla="*/ 563357 h 599608"/>
              <a:gd name="connsiteX4" fmla="*/ 10785598 w 10785598"/>
              <a:gd name="connsiteY4" fmla="*/ 599608 h 599608"/>
              <a:gd name="connsiteX5" fmla="*/ 0 w 10785598"/>
              <a:gd name="connsiteY5" fmla="*/ 599608 h 599608"/>
              <a:gd name="connsiteX6" fmla="*/ 109559 w 10785598"/>
              <a:gd name="connsiteY6" fmla="*/ 563357 h 599608"/>
              <a:gd name="connsiteX7" fmla="*/ 3538573 w 10785598"/>
              <a:gd name="connsiteY7" fmla="*/ 430641 h 599608"/>
              <a:gd name="connsiteX8" fmla="*/ 5001742 w 10785598"/>
              <a:gd name="connsiteY8" fmla="*/ 422028 h 59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85598" h="599608">
                <a:moveTo>
                  <a:pt x="5392799" y="0"/>
                </a:moveTo>
                <a:lnTo>
                  <a:pt x="5783856" y="422028"/>
                </a:lnTo>
                <a:lnTo>
                  <a:pt x="7247026" y="430641"/>
                </a:lnTo>
                <a:cubicBezTo>
                  <a:pt x="8981558" y="451826"/>
                  <a:pt x="10298895" y="501879"/>
                  <a:pt x="10676039" y="563357"/>
                </a:cubicBezTo>
                <a:lnTo>
                  <a:pt x="10785598" y="599608"/>
                </a:lnTo>
                <a:lnTo>
                  <a:pt x="0" y="599608"/>
                </a:lnTo>
                <a:lnTo>
                  <a:pt x="109559" y="563357"/>
                </a:lnTo>
                <a:cubicBezTo>
                  <a:pt x="486703" y="501879"/>
                  <a:pt x="1804041" y="451826"/>
                  <a:pt x="3538573" y="430641"/>
                </a:cubicBezTo>
                <a:lnTo>
                  <a:pt x="5001742" y="422028"/>
                </a:lnTo>
                <a:close/>
              </a:path>
            </a:pathLst>
          </a:cu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844" b="1">
              <a:solidFill>
                <a:schemeClr val="tx1"/>
              </a:solidFill>
              <a:latin typeface="微软雅黑" pitchFamily="34" charset="-122"/>
              <a:ea typeface="微软雅黑" pitchFamily="34" charset="-122"/>
            </a:endParaRPr>
          </a:p>
        </p:txBody>
      </p:sp>
      <p:sp>
        <p:nvSpPr>
          <p:cNvPr id="42" name="圆角矩形 41"/>
          <p:cNvSpPr/>
          <p:nvPr/>
        </p:nvSpPr>
        <p:spPr>
          <a:xfrm>
            <a:off x="4723670" y="1468055"/>
            <a:ext cx="3410986" cy="831784"/>
          </a:xfrm>
          <a:prstGeom prst="roundRect">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844" b="1" dirty="0">
              <a:solidFill>
                <a:schemeClr val="tx1"/>
              </a:solidFill>
              <a:latin typeface="微软雅黑" pitchFamily="34" charset="-122"/>
              <a:ea typeface="微软雅黑" pitchFamily="34" charset="-122"/>
            </a:endParaRPr>
          </a:p>
        </p:txBody>
      </p:sp>
      <p:sp>
        <p:nvSpPr>
          <p:cNvPr id="43" name="圆角矩形 42"/>
          <p:cNvSpPr/>
          <p:nvPr/>
        </p:nvSpPr>
        <p:spPr>
          <a:xfrm>
            <a:off x="1057969" y="3598406"/>
            <a:ext cx="1940294" cy="2827572"/>
          </a:xfrm>
          <a:prstGeom prst="roundRect">
            <a:avLst/>
          </a:prstGeom>
          <a:solidFill>
            <a:srgbClr val="33996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87">
              <a:solidFill>
                <a:schemeClr val="tx1"/>
              </a:solidFill>
              <a:latin typeface="微软雅黑" pitchFamily="34" charset="-122"/>
              <a:ea typeface="微软雅黑" pitchFamily="34" charset="-122"/>
            </a:endParaRPr>
          </a:p>
        </p:txBody>
      </p:sp>
      <p:sp>
        <p:nvSpPr>
          <p:cNvPr id="44" name="任意多边形 43"/>
          <p:cNvSpPr/>
          <p:nvPr/>
        </p:nvSpPr>
        <p:spPr>
          <a:xfrm flipV="1">
            <a:off x="1057621" y="3035847"/>
            <a:ext cx="1940874" cy="1358514"/>
          </a:xfrm>
          <a:custGeom>
            <a:avLst/>
            <a:gdLst>
              <a:gd name="connsiteX0" fmla="*/ 958996 w 1963711"/>
              <a:gd name="connsiteY0" fmla="*/ 1374500 h 1374500"/>
              <a:gd name="connsiteX1" fmla="*/ 1004715 w 1963711"/>
              <a:gd name="connsiteY1" fmla="*/ 1374500 h 1374500"/>
              <a:gd name="connsiteX2" fmla="*/ 1004715 w 1963711"/>
              <a:gd name="connsiteY2" fmla="*/ 805149 h 1374500"/>
              <a:gd name="connsiteX3" fmla="*/ 1636419 w 1963711"/>
              <a:gd name="connsiteY3" fmla="*/ 805149 h 1374500"/>
              <a:gd name="connsiteX4" fmla="*/ 1963711 w 1963711"/>
              <a:gd name="connsiteY4" fmla="*/ 477857 h 1374500"/>
              <a:gd name="connsiteX5" fmla="*/ 1963711 w 1963711"/>
              <a:gd name="connsiteY5" fmla="*/ 179883 h 1374500"/>
              <a:gd name="connsiteX6" fmla="*/ 1166735 w 1963711"/>
              <a:gd name="connsiteY6" fmla="*/ 179883 h 1374500"/>
              <a:gd name="connsiteX7" fmla="*/ 981855 w 1963711"/>
              <a:gd name="connsiteY7" fmla="*/ 0 h 1374500"/>
              <a:gd name="connsiteX8" fmla="*/ 796975 w 1963711"/>
              <a:gd name="connsiteY8" fmla="*/ 179883 h 1374500"/>
              <a:gd name="connsiteX9" fmla="*/ 0 w 1963711"/>
              <a:gd name="connsiteY9" fmla="*/ 179883 h 1374500"/>
              <a:gd name="connsiteX10" fmla="*/ 0 w 1963711"/>
              <a:gd name="connsiteY10" fmla="*/ 477857 h 1374500"/>
              <a:gd name="connsiteX11" fmla="*/ 327292 w 1963711"/>
              <a:gd name="connsiteY11" fmla="*/ 805149 h 1374500"/>
              <a:gd name="connsiteX12" fmla="*/ 958996 w 1963711"/>
              <a:gd name="connsiteY12" fmla="*/ 805149 h 137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3711" h="1374500">
                <a:moveTo>
                  <a:pt x="958996" y="1374500"/>
                </a:moveTo>
                <a:lnTo>
                  <a:pt x="1004715" y="1374500"/>
                </a:lnTo>
                <a:lnTo>
                  <a:pt x="1004715" y="805149"/>
                </a:lnTo>
                <a:lnTo>
                  <a:pt x="1636419" y="805149"/>
                </a:lnTo>
                <a:cubicBezTo>
                  <a:pt x="1817177" y="805149"/>
                  <a:pt x="1963711" y="658615"/>
                  <a:pt x="1963711" y="477857"/>
                </a:cubicBezTo>
                <a:lnTo>
                  <a:pt x="1963711" y="179883"/>
                </a:lnTo>
                <a:lnTo>
                  <a:pt x="1166735" y="179883"/>
                </a:lnTo>
                <a:lnTo>
                  <a:pt x="981855" y="0"/>
                </a:lnTo>
                <a:lnTo>
                  <a:pt x="796975" y="179883"/>
                </a:lnTo>
                <a:lnTo>
                  <a:pt x="0" y="179883"/>
                </a:lnTo>
                <a:lnTo>
                  <a:pt x="0" y="477857"/>
                </a:lnTo>
                <a:cubicBezTo>
                  <a:pt x="0" y="658615"/>
                  <a:pt x="146534" y="805149"/>
                  <a:pt x="327292" y="805149"/>
                </a:cubicBezTo>
                <a:lnTo>
                  <a:pt x="958996" y="805149"/>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tLang="zh-CN" sz="844" b="1" dirty="0">
              <a:solidFill>
                <a:schemeClr val="tx1"/>
              </a:solidFill>
              <a:latin typeface="微软雅黑" pitchFamily="34" charset="-122"/>
              <a:ea typeface="微软雅黑" pitchFamily="34" charset="-122"/>
            </a:endParaRPr>
          </a:p>
        </p:txBody>
      </p:sp>
      <p:sp>
        <p:nvSpPr>
          <p:cNvPr id="45" name="矩形 44"/>
          <p:cNvSpPr/>
          <p:nvPr/>
        </p:nvSpPr>
        <p:spPr>
          <a:xfrm>
            <a:off x="956767" y="3790857"/>
            <a:ext cx="2089570" cy="35702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MULTI</a:t>
            </a:r>
            <a:endParaRPr lang="zh-CN" altLang="en-US" sz="2400" dirty="0">
              <a:solidFill>
                <a:schemeClr val="tx1">
                  <a:lumMod val="65000"/>
                  <a:lumOff val="35000"/>
                </a:schemeClr>
              </a:solidFill>
              <a:latin typeface="Franklin Gothic Book" panose="020B0503020102020204" pitchFamily="34" charset="0"/>
            </a:endParaRPr>
          </a:p>
        </p:txBody>
      </p:sp>
      <p:sp>
        <p:nvSpPr>
          <p:cNvPr id="46" name="矩形 45"/>
          <p:cNvSpPr/>
          <p:nvPr/>
        </p:nvSpPr>
        <p:spPr>
          <a:xfrm>
            <a:off x="1121529" y="4581074"/>
            <a:ext cx="1813059" cy="145982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30000"/>
              </a:lnSpc>
            </a:pPr>
            <a:r>
              <a:rPr lang="zh-CN" altLang="en-US" sz="1050" dirty="0">
                <a:solidFill>
                  <a:schemeClr val="bg1"/>
                </a:solidFill>
                <a:latin typeface="微软雅黑" panose="020B0503020204020204" pitchFamily="34" charset="-122"/>
                <a:ea typeface="微软雅黑" panose="020B0503020204020204" pitchFamily="34" charset="-122"/>
                <a:cs typeface="+mn-ea"/>
                <a:sym typeface="+mn-lt"/>
              </a:rPr>
              <a:t>开启事务。当事务被开启之后，所有改动操作都会保存到队列里。</a:t>
            </a:r>
            <a:endParaRPr lang="en-GB" altLang="zh-CN" sz="105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7" name="圆角矩形 46"/>
          <p:cNvSpPr/>
          <p:nvPr/>
        </p:nvSpPr>
        <p:spPr>
          <a:xfrm>
            <a:off x="3234312" y="3598406"/>
            <a:ext cx="1941967" cy="2827572"/>
          </a:xfrm>
          <a:prstGeom prst="roundRect">
            <a:avLst/>
          </a:prstGeom>
          <a:solidFill>
            <a:srgbClr val="8CC94C"/>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87">
              <a:solidFill>
                <a:schemeClr val="tx1"/>
              </a:solidFill>
              <a:latin typeface="微软雅黑" pitchFamily="34" charset="-122"/>
              <a:ea typeface="微软雅黑" pitchFamily="34" charset="-122"/>
            </a:endParaRPr>
          </a:p>
        </p:txBody>
      </p:sp>
      <p:sp>
        <p:nvSpPr>
          <p:cNvPr id="48" name="任意多边形 47"/>
          <p:cNvSpPr/>
          <p:nvPr/>
        </p:nvSpPr>
        <p:spPr>
          <a:xfrm flipV="1">
            <a:off x="3235055" y="3035847"/>
            <a:ext cx="1940874" cy="1358514"/>
          </a:xfrm>
          <a:custGeom>
            <a:avLst/>
            <a:gdLst>
              <a:gd name="connsiteX0" fmla="*/ 958996 w 1963711"/>
              <a:gd name="connsiteY0" fmla="*/ 1374500 h 1374500"/>
              <a:gd name="connsiteX1" fmla="*/ 1004715 w 1963711"/>
              <a:gd name="connsiteY1" fmla="*/ 1374500 h 1374500"/>
              <a:gd name="connsiteX2" fmla="*/ 1004715 w 1963711"/>
              <a:gd name="connsiteY2" fmla="*/ 805149 h 1374500"/>
              <a:gd name="connsiteX3" fmla="*/ 1636419 w 1963711"/>
              <a:gd name="connsiteY3" fmla="*/ 805149 h 1374500"/>
              <a:gd name="connsiteX4" fmla="*/ 1963711 w 1963711"/>
              <a:gd name="connsiteY4" fmla="*/ 477857 h 1374500"/>
              <a:gd name="connsiteX5" fmla="*/ 1963711 w 1963711"/>
              <a:gd name="connsiteY5" fmla="*/ 179883 h 1374500"/>
              <a:gd name="connsiteX6" fmla="*/ 1166735 w 1963711"/>
              <a:gd name="connsiteY6" fmla="*/ 179883 h 1374500"/>
              <a:gd name="connsiteX7" fmla="*/ 981855 w 1963711"/>
              <a:gd name="connsiteY7" fmla="*/ 0 h 1374500"/>
              <a:gd name="connsiteX8" fmla="*/ 796975 w 1963711"/>
              <a:gd name="connsiteY8" fmla="*/ 179883 h 1374500"/>
              <a:gd name="connsiteX9" fmla="*/ 0 w 1963711"/>
              <a:gd name="connsiteY9" fmla="*/ 179883 h 1374500"/>
              <a:gd name="connsiteX10" fmla="*/ 0 w 1963711"/>
              <a:gd name="connsiteY10" fmla="*/ 477857 h 1374500"/>
              <a:gd name="connsiteX11" fmla="*/ 327292 w 1963711"/>
              <a:gd name="connsiteY11" fmla="*/ 805149 h 1374500"/>
              <a:gd name="connsiteX12" fmla="*/ 958996 w 1963711"/>
              <a:gd name="connsiteY12" fmla="*/ 805149 h 137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3711" h="1374500">
                <a:moveTo>
                  <a:pt x="958996" y="1374500"/>
                </a:moveTo>
                <a:lnTo>
                  <a:pt x="1004715" y="1374500"/>
                </a:lnTo>
                <a:lnTo>
                  <a:pt x="1004715" y="805149"/>
                </a:lnTo>
                <a:lnTo>
                  <a:pt x="1636419" y="805149"/>
                </a:lnTo>
                <a:cubicBezTo>
                  <a:pt x="1817177" y="805149"/>
                  <a:pt x="1963711" y="658615"/>
                  <a:pt x="1963711" y="477857"/>
                </a:cubicBezTo>
                <a:lnTo>
                  <a:pt x="1963711" y="179883"/>
                </a:lnTo>
                <a:lnTo>
                  <a:pt x="1166735" y="179883"/>
                </a:lnTo>
                <a:lnTo>
                  <a:pt x="981855" y="0"/>
                </a:lnTo>
                <a:lnTo>
                  <a:pt x="796975" y="179883"/>
                </a:lnTo>
                <a:lnTo>
                  <a:pt x="0" y="179883"/>
                </a:lnTo>
                <a:lnTo>
                  <a:pt x="0" y="477857"/>
                </a:lnTo>
                <a:cubicBezTo>
                  <a:pt x="0" y="658615"/>
                  <a:pt x="146534" y="805149"/>
                  <a:pt x="327292" y="805149"/>
                </a:cubicBezTo>
                <a:lnTo>
                  <a:pt x="958996" y="805149"/>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tLang="zh-CN" sz="844" b="1" dirty="0">
              <a:solidFill>
                <a:schemeClr val="tx1"/>
              </a:solidFill>
              <a:latin typeface="微软雅黑" pitchFamily="34" charset="-122"/>
              <a:ea typeface="微软雅黑" pitchFamily="34" charset="-122"/>
            </a:endParaRPr>
          </a:p>
        </p:txBody>
      </p:sp>
      <p:sp>
        <p:nvSpPr>
          <p:cNvPr id="49" name="矩形 48"/>
          <p:cNvSpPr/>
          <p:nvPr/>
        </p:nvSpPr>
        <p:spPr>
          <a:xfrm>
            <a:off x="3100046" y="3790857"/>
            <a:ext cx="2109348" cy="35702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EXEC</a:t>
            </a:r>
            <a:endParaRPr lang="zh-CN" altLang="en-US" sz="2400" dirty="0">
              <a:solidFill>
                <a:schemeClr val="tx1">
                  <a:lumMod val="65000"/>
                  <a:lumOff val="35000"/>
                </a:schemeClr>
              </a:solidFill>
              <a:latin typeface="Franklin Gothic Book" panose="020B0503020102020204" pitchFamily="34" charset="0"/>
            </a:endParaRPr>
          </a:p>
        </p:txBody>
      </p:sp>
      <p:sp>
        <p:nvSpPr>
          <p:cNvPr id="53" name="矩形 52"/>
          <p:cNvSpPr/>
          <p:nvPr/>
        </p:nvSpPr>
        <p:spPr>
          <a:xfrm>
            <a:off x="3298764" y="4607894"/>
            <a:ext cx="1813061" cy="145982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30000"/>
              </a:lnSpc>
            </a:pPr>
            <a:r>
              <a:rPr lang="zh-CN" altLang="en-US" sz="1050" dirty="0">
                <a:solidFill>
                  <a:schemeClr val="bg1"/>
                </a:solidFill>
                <a:latin typeface="微软雅黑" panose="020B0503020204020204" pitchFamily="34" charset="-122"/>
                <a:ea typeface="微软雅黑" panose="020B0503020204020204" pitchFamily="34" charset="-122"/>
                <a:cs typeface="+mn-ea"/>
                <a:sym typeface="+mn-lt"/>
              </a:rPr>
              <a:t>提交事务。当事务提交时，若不报错，则保存至缓存数据库；若报错（非</a:t>
            </a:r>
            <a:r>
              <a:rPr lang="en-US" altLang="zh-CN" sz="1050" dirty="0">
                <a:solidFill>
                  <a:schemeClr val="bg1"/>
                </a:solidFill>
                <a:latin typeface="微软雅黑" panose="020B0503020204020204" pitchFamily="34" charset="-122"/>
                <a:ea typeface="微软雅黑" panose="020B0503020204020204" pitchFamily="34" charset="-122"/>
                <a:cs typeface="+mn-ea"/>
                <a:sym typeface="+mn-lt"/>
              </a:rPr>
              <a:t>error</a:t>
            </a:r>
            <a:r>
              <a:rPr lang="zh-CN" altLang="en-US" sz="1050" dirty="0">
                <a:solidFill>
                  <a:schemeClr val="bg1"/>
                </a:solidFill>
                <a:latin typeface="微软雅黑" panose="020B0503020204020204" pitchFamily="34" charset="-122"/>
                <a:ea typeface="微软雅黑" panose="020B0503020204020204" pitchFamily="34" charset="-122"/>
                <a:cs typeface="+mn-ea"/>
                <a:sym typeface="+mn-lt"/>
              </a:rPr>
              <a:t>类型错误），则提示报错 信息，但不提交报错行。当不开启事务时</a:t>
            </a:r>
            <a:r>
              <a:rPr lang="en-US" altLang="zh-CN" sz="1050" dirty="0">
                <a:solidFill>
                  <a:schemeClr val="bg1"/>
                </a:solidFill>
                <a:latin typeface="微软雅黑" panose="020B0503020204020204" pitchFamily="34" charset="-122"/>
                <a:ea typeface="微软雅黑" panose="020B0503020204020204" pitchFamily="34" charset="-122"/>
                <a:cs typeface="+mn-ea"/>
                <a:sym typeface="+mn-lt"/>
              </a:rPr>
              <a:t>jedis</a:t>
            </a:r>
            <a:r>
              <a:rPr lang="zh-CN" altLang="en-US" sz="1050" dirty="0">
                <a:solidFill>
                  <a:schemeClr val="bg1"/>
                </a:solidFill>
                <a:latin typeface="微软雅黑" panose="020B0503020204020204" pitchFamily="34" charset="-122"/>
                <a:ea typeface="微软雅黑" panose="020B0503020204020204" pitchFamily="34" charset="-122"/>
                <a:cs typeface="+mn-ea"/>
                <a:sym typeface="+mn-lt"/>
              </a:rPr>
              <a:t>默认提交正常操作。</a:t>
            </a:r>
            <a:endParaRPr lang="en-GB" altLang="zh-CN" sz="105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4" name="圆角矩形 53"/>
          <p:cNvSpPr/>
          <p:nvPr/>
        </p:nvSpPr>
        <p:spPr>
          <a:xfrm>
            <a:off x="5412329" y="3598406"/>
            <a:ext cx="1940293" cy="2827572"/>
          </a:xfrm>
          <a:prstGeom prst="roundRect">
            <a:avLst/>
          </a:prstGeom>
          <a:solidFill>
            <a:srgbClr val="33996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87">
              <a:solidFill>
                <a:schemeClr val="tx1"/>
              </a:solidFill>
              <a:latin typeface="微软雅黑" pitchFamily="34" charset="-122"/>
              <a:ea typeface="微软雅黑" pitchFamily="34" charset="-122"/>
            </a:endParaRPr>
          </a:p>
        </p:txBody>
      </p:sp>
      <p:sp>
        <p:nvSpPr>
          <p:cNvPr id="55" name="任意多边形 54"/>
          <p:cNvSpPr/>
          <p:nvPr/>
        </p:nvSpPr>
        <p:spPr>
          <a:xfrm flipV="1">
            <a:off x="5412489" y="3035847"/>
            <a:ext cx="1940874" cy="1358514"/>
          </a:xfrm>
          <a:custGeom>
            <a:avLst/>
            <a:gdLst>
              <a:gd name="connsiteX0" fmla="*/ 958996 w 1963711"/>
              <a:gd name="connsiteY0" fmla="*/ 1374500 h 1374500"/>
              <a:gd name="connsiteX1" fmla="*/ 1004715 w 1963711"/>
              <a:gd name="connsiteY1" fmla="*/ 1374500 h 1374500"/>
              <a:gd name="connsiteX2" fmla="*/ 1004715 w 1963711"/>
              <a:gd name="connsiteY2" fmla="*/ 805149 h 1374500"/>
              <a:gd name="connsiteX3" fmla="*/ 1636419 w 1963711"/>
              <a:gd name="connsiteY3" fmla="*/ 805149 h 1374500"/>
              <a:gd name="connsiteX4" fmla="*/ 1963711 w 1963711"/>
              <a:gd name="connsiteY4" fmla="*/ 477857 h 1374500"/>
              <a:gd name="connsiteX5" fmla="*/ 1963711 w 1963711"/>
              <a:gd name="connsiteY5" fmla="*/ 179883 h 1374500"/>
              <a:gd name="connsiteX6" fmla="*/ 1166735 w 1963711"/>
              <a:gd name="connsiteY6" fmla="*/ 179883 h 1374500"/>
              <a:gd name="connsiteX7" fmla="*/ 981855 w 1963711"/>
              <a:gd name="connsiteY7" fmla="*/ 0 h 1374500"/>
              <a:gd name="connsiteX8" fmla="*/ 796975 w 1963711"/>
              <a:gd name="connsiteY8" fmla="*/ 179883 h 1374500"/>
              <a:gd name="connsiteX9" fmla="*/ 0 w 1963711"/>
              <a:gd name="connsiteY9" fmla="*/ 179883 h 1374500"/>
              <a:gd name="connsiteX10" fmla="*/ 0 w 1963711"/>
              <a:gd name="connsiteY10" fmla="*/ 477857 h 1374500"/>
              <a:gd name="connsiteX11" fmla="*/ 327292 w 1963711"/>
              <a:gd name="connsiteY11" fmla="*/ 805149 h 1374500"/>
              <a:gd name="connsiteX12" fmla="*/ 958996 w 1963711"/>
              <a:gd name="connsiteY12" fmla="*/ 805149 h 137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3711" h="1374500">
                <a:moveTo>
                  <a:pt x="958996" y="1374500"/>
                </a:moveTo>
                <a:lnTo>
                  <a:pt x="1004715" y="1374500"/>
                </a:lnTo>
                <a:lnTo>
                  <a:pt x="1004715" y="805149"/>
                </a:lnTo>
                <a:lnTo>
                  <a:pt x="1636419" y="805149"/>
                </a:lnTo>
                <a:cubicBezTo>
                  <a:pt x="1817177" y="805149"/>
                  <a:pt x="1963711" y="658615"/>
                  <a:pt x="1963711" y="477857"/>
                </a:cubicBezTo>
                <a:lnTo>
                  <a:pt x="1963711" y="179883"/>
                </a:lnTo>
                <a:lnTo>
                  <a:pt x="1166735" y="179883"/>
                </a:lnTo>
                <a:lnTo>
                  <a:pt x="981855" y="0"/>
                </a:lnTo>
                <a:lnTo>
                  <a:pt x="796975" y="179883"/>
                </a:lnTo>
                <a:lnTo>
                  <a:pt x="0" y="179883"/>
                </a:lnTo>
                <a:lnTo>
                  <a:pt x="0" y="477857"/>
                </a:lnTo>
                <a:cubicBezTo>
                  <a:pt x="0" y="658615"/>
                  <a:pt x="146534" y="805149"/>
                  <a:pt x="327292" y="805149"/>
                </a:cubicBezTo>
                <a:lnTo>
                  <a:pt x="958996" y="805149"/>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tLang="zh-CN" sz="844" b="1" dirty="0">
              <a:solidFill>
                <a:schemeClr val="tx1"/>
              </a:solidFill>
              <a:latin typeface="微软雅黑" pitchFamily="34" charset="-122"/>
              <a:ea typeface="微软雅黑" pitchFamily="34" charset="-122"/>
            </a:endParaRPr>
          </a:p>
        </p:txBody>
      </p:sp>
      <p:sp>
        <p:nvSpPr>
          <p:cNvPr id="59" name="矩形 58"/>
          <p:cNvSpPr/>
          <p:nvPr/>
        </p:nvSpPr>
        <p:spPr>
          <a:xfrm>
            <a:off x="5247347" y="3790857"/>
            <a:ext cx="2109348" cy="35702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DISCARD</a:t>
            </a:r>
            <a:endParaRPr lang="zh-CN" altLang="en-US" sz="2400" dirty="0">
              <a:solidFill>
                <a:schemeClr val="tx1">
                  <a:lumMod val="65000"/>
                  <a:lumOff val="35000"/>
                </a:schemeClr>
              </a:solidFill>
              <a:latin typeface="Franklin Gothic Book" panose="020B0503020102020204" pitchFamily="34" charset="0"/>
            </a:endParaRPr>
          </a:p>
        </p:txBody>
      </p:sp>
      <p:sp>
        <p:nvSpPr>
          <p:cNvPr id="60" name="矩形 59"/>
          <p:cNvSpPr/>
          <p:nvPr/>
        </p:nvSpPr>
        <p:spPr>
          <a:xfrm>
            <a:off x="5475944" y="4607894"/>
            <a:ext cx="1813061" cy="145982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30000"/>
              </a:lnSpc>
            </a:pPr>
            <a:r>
              <a:rPr lang="zh-CN" altLang="en-US" sz="1050" dirty="0">
                <a:solidFill>
                  <a:schemeClr val="bg1"/>
                </a:solidFill>
                <a:latin typeface="微软雅黑" panose="020B0503020204020204" pitchFamily="34" charset="-122"/>
                <a:ea typeface="微软雅黑" panose="020B0503020204020204" pitchFamily="34" charset="-122"/>
                <a:cs typeface="+mn-ea"/>
                <a:sym typeface="+mn-lt"/>
              </a:rPr>
              <a:t>取消事务。当取消事务时，则回滚保存在事务队列内的所有消息。</a:t>
            </a:r>
            <a:endParaRPr lang="en-GB" altLang="zh-CN" sz="105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1" name="圆角矩形 60"/>
          <p:cNvSpPr/>
          <p:nvPr/>
        </p:nvSpPr>
        <p:spPr>
          <a:xfrm>
            <a:off x="7590345" y="3598406"/>
            <a:ext cx="1940294" cy="2827572"/>
          </a:xfrm>
          <a:prstGeom prst="roundRect">
            <a:avLst/>
          </a:prstGeom>
          <a:solidFill>
            <a:srgbClr val="8CC94C"/>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87">
              <a:solidFill>
                <a:schemeClr val="tx1"/>
              </a:solidFill>
              <a:latin typeface="微软雅黑" pitchFamily="34" charset="-122"/>
              <a:ea typeface="微软雅黑" pitchFamily="34" charset="-122"/>
            </a:endParaRPr>
          </a:p>
        </p:txBody>
      </p:sp>
      <p:sp>
        <p:nvSpPr>
          <p:cNvPr id="62" name="任意多边形 61"/>
          <p:cNvSpPr/>
          <p:nvPr/>
        </p:nvSpPr>
        <p:spPr>
          <a:xfrm flipV="1">
            <a:off x="7589923" y="3035847"/>
            <a:ext cx="1940874" cy="1358514"/>
          </a:xfrm>
          <a:custGeom>
            <a:avLst/>
            <a:gdLst>
              <a:gd name="connsiteX0" fmla="*/ 958996 w 1963711"/>
              <a:gd name="connsiteY0" fmla="*/ 1374500 h 1374500"/>
              <a:gd name="connsiteX1" fmla="*/ 1004715 w 1963711"/>
              <a:gd name="connsiteY1" fmla="*/ 1374500 h 1374500"/>
              <a:gd name="connsiteX2" fmla="*/ 1004715 w 1963711"/>
              <a:gd name="connsiteY2" fmla="*/ 805149 h 1374500"/>
              <a:gd name="connsiteX3" fmla="*/ 1636419 w 1963711"/>
              <a:gd name="connsiteY3" fmla="*/ 805149 h 1374500"/>
              <a:gd name="connsiteX4" fmla="*/ 1963711 w 1963711"/>
              <a:gd name="connsiteY4" fmla="*/ 477857 h 1374500"/>
              <a:gd name="connsiteX5" fmla="*/ 1963711 w 1963711"/>
              <a:gd name="connsiteY5" fmla="*/ 179883 h 1374500"/>
              <a:gd name="connsiteX6" fmla="*/ 1166735 w 1963711"/>
              <a:gd name="connsiteY6" fmla="*/ 179883 h 1374500"/>
              <a:gd name="connsiteX7" fmla="*/ 981855 w 1963711"/>
              <a:gd name="connsiteY7" fmla="*/ 0 h 1374500"/>
              <a:gd name="connsiteX8" fmla="*/ 796975 w 1963711"/>
              <a:gd name="connsiteY8" fmla="*/ 179883 h 1374500"/>
              <a:gd name="connsiteX9" fmla="*/ 0 w 1963711"/>
              <a:gd name="connsiteY9" fmla="*/ 179883 h 1374500"/>
              <a:gd name="connsiteX10" fmla="*/ 0 w 1963711"/>
              <a:gd name="connsiteY10" fmla="*/ 477857 h 1374500"/>
              <a:gd name="connsiteX11" fmla="*/ 327292 w 1963711"/>
              <a:gd name="connsiteY11" fmla="*/ 805149 h 1374500"/>
              <a:gd name="connsiteX12" fmla="*/ 958996 w 1963711"/>
              <a:gd name="connsiteY12" fmla="*/ 805149 h 137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3711" h="1374500">
                <a:moveTo>
                  <a:pt x="958996" y="1374500"/>
                </a:moveTo>
                <a:lnTo>
                  <a:pt x="1004715" y="1374500"/>
                </a:lnTo>
                <a:lnTo>
                  <a:pt x="1004715" y="805149"/>
                </a:lnTo>
                <a:lnTo>
                  <a:pt x="1636419" y="805149"/>
                </a:lnTo>
                <a:cubicBezTo>
                  <a:pt x="1817177" y="805149"/>
                  <a:pt x="1963711" y="658615"/>
                  <a:pt x="1963711" y="477857"/>
                </a:cubicBezTo>
                <a:lnTo>
                  <a:pt x="1963711" y="179883"/>
                </a:lnTo>
                <a:lnTo>
                  <a:pt x="1166735" y="179883"/>
                </a:lnTo>
                <a:lnTo>
                  <a:pt x="981855" y="0"/>
                </a:lnTo>
                <a:lnTo>
                  <a:pt x="796975" y="179883"/>
                </a:lnTo>
                <a:lnTo>
                  <a:pt x="0" y="179883"/>
                </a:lnTo>
                <a:lnTo>
                  <a:pt x="0" y="477857"/>
                </a:lnTo>
                <a:cubicBezTo>
                  <a:pt x="0" y="658615"/>
                  <a:pt x="146534" y="805149"/>
                  <a:pt x="327292" y="805149"/>
                </a:cubicBezTo>
                <a:lnTo>
                  <a:pt x="958996" y="805149"/>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tLang="zh-CN" sz="844" b="1" dirty="0">
              <a:solidFill>
                <a:schemeClr val="tx1"/>
              </a:solidFill>
              <a:latin typeface="微软雅黑" pitchFamily="34" charset="-122"/>
              <a:ea typeface="微软雅黑" pitchFamily="34" charset="-122"/>
            </a:endParaRPr>
          </a:p>
        </p:txBody>
      </p:sp>
      <p:sp>
        <p:nvSpPr>
          <p:cNvPr id="64" name="矩形 63"/>
          <p:cNvSpPr/>
          <p:nvPr/>
        </p:nvSpPr>
        <p:spPr>
          <a:xfrm>
            <a:off x="7424781" y="3790857"/>
            <a:ext cx="2109348" cy="35702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WATCH</a:t>
            </a:r>
            <a:endParaRPr lang="zh-CN" altLang="en-US" sz="2400" dirty="0">
              <a:solidFill>
                <a:schemeClr val="tx1">
                  <a:lumMod val="65000"/>
                  <a:lumOff val="35000"/>
                </a:schemeClr>
              </a:solidFill>
              <a:latin typeface="Franklin Gothic Book" panose="020B0503020102020204" pitchFamily="34" charset="0"/>
            </a:endParaRPr>
          </a:p>
        </p:txBody>
      </p:sp>
      <p:sp>
        <p:nvSpPr>
          <p:cNvPr id="65" name="矩形 64"/>
          <p:cNvSpPr/>
          <p:nvPr/>
        </p:nvSpPr>
        <p:spPr>
          <a:xfrm>
            <a:off x="7653830" y="4607894"/>
            <a:ext cx="1813060" cy="145982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30000"/>
              </a:lnSpc>
            </a:pPr>
            <a:r>
              <a:rPr lang="zh-CN" altLang="en-US" sz="1050" dirty="0">
                <a:solidFill>
                  <a:schemeClr val="bg1"/>
                </a:solidFill>
                <a:latin typeface="微软雅黑" panose="020B0503020204020204" pitchFamily="34" charset="-122"/>
                <a:ea typeface="微软雅黑" panose="020B0503020204020204" pitchFamily="34" charset="-122"/>
                <a:cs typeface="+mn-ea"/>
                <a:sym typeface="+mn-lt"/>
              </a:rPr>
              <a:t>数据监控。该命令可以监控一个或多个</a:t>
            </a:r>
            <a:r>
              <a:rPr lang="en-US" altLang="zh-CN" sz="1050" dirty="0">
                <a:solidFill>
                  <a:schemeClr val="bg1"/>
                </a:solidFill>
                <a:latin typeface="微软雅黑" panose="020B0503020204020204" pitchFamily="34" charset="-122"/>
                <a:ea typeface="微软雅黑" panose="020B0503020204020204" pitchFamily="34" charset="-122"/>
                <a:cs typeface="+mn-ea"/>
                <a:sym typeface="+mn-lt"/>
              </a:rPr>
              <a:t>key</a:t>
            </a:r>
            <a:r>
              <a:rPr lang="zh-CN" altLang="en-US" sz="1050" dirty="0">
                <a:solidFill>
                  <a:schemeClr val="bg1"/>
                </a:solidFill>
                <a:latin typeface="微软雅黑" panose="020B0503020204020204" pitchFamily="34" charset="-122"/>
                <a:ea typeface="微软雅黑" panose="020B0503020204020204" pitchFamily="34" charset="-122"/>
                <a:cs typeface="+mn-ea"/>
                <a:sym typeface="+mn-lt"/>
              </a:rPr>
              <a:t>。当被监控的</a:t>
            </a:r>
            <a:r>
              <a:rPr lang="en-US" altLang="zh-CN" sz="1050" dirty="0">
                <a:solidFill>
                  <a:schemeClr val="bg1"/>
                </a:solidFill>
                <a:latin typeface="微软雅黑" panose="020B0503020204020204" pitchFamily="34" charset="-122"/>
                <a:ea typeface="微软雅黑" panose="020B0503020204020204" pitchFamily="34" charset="-122"/>
                <a:cs typeface="+mn-ea"/>
                <a:sym typeface="+mn-lt"/>
              </a:rPr>
              <a:t>key</a:t>
            </a:r>
            <a:r>
              <a:rPr lang="zh-CN" altLang="en-US" sz="1050" dirty="0">
                <a:solidFill>
                  <a:schemeClr val="bg1"/>
                </a:solidFill>
                <a:latin typeface="微软雅黑" panose="020B0503020204020204" pitchFamily="34" charset="-122"/>
                <a:ea typeface="微软雅黑" panose="020B0503020204020204" pitchFamily="34" charset="-122"/>
                <a:cs typeface="+mn-ea"/>
                <a:sym typeface="+mn-lt"/>
              </a:rPr>
              <a:t>的数据发生变化时，则改变该数据的事务全部自动回滚。</a:t>
            </a:r>
            <a:endParaRPr lang="en-GB" altLang="zh-CN" sz="105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6" name="圆角矩形 65"/>
          <p:cNvSpPr/>
          <p:nvPr/>
        </p:nvSpPr>
        <p:spPr>
          <a:xfrm>
            <a:off x="9766688" y="3598406"/>
            <a:ext cx="1941967" cy="2827572"/>
          </a:xfrm>
          <a:prstGeom prst="roundRect">
            <a:avLst/>
          </a:prstGeom>
          <a:solidFill>
            <a:srgbClr val="33996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87">
              <a:solidFill>
                <a:schemeClr val="tx1"/>
              </a:solidFill>
              <a:latin typeface="微软雅黑" pitchFamily="34" charset="-122"/>
              <a:ea typeface="微软雅黑" pitchFamily="34" charset="-122"/>
            </a:endParaRPr>
          </a:p>
        </p:txBody>
      </p:sp>
      <p:sp>
        <p:nvSpPr>
          <p:cNvPr id="67" name="任意多边形 66"/>
          <p:cNvSpPr/>
          <p:nvPr/>
        </p:nvSpPr>
        <p:spPr>
          <a:xfrm flipV="1">
            <a:off x="9767355" y="3035847"/>
            <a:ext cx="1940874" cy="1358514"/>
          </a:xfrm>
          <a:custGeom>
            <a:avLst/>
            <a:gdLst>
              <a:gd name="connsiteX0" fmla="*/ 958996 w 1963711"/>
              <a:gd name="connsiteY0" fmla="*/ 1374500 h 1374500"/>
              <a:gd name="connsiteX1" fmla="*/ 1004715 w 1963711"/>
              <a:gd name="connsiteY1" fmla="*/ 1374500 h 1374500"/>
              <a:gd name="connsiteX2" fmla="*/ 1004715 w 1963711"/>
              <a:gd name="connsiteY2" fmla="*/ 805149 h 1374500"/>
              <a:gd name="connsiteX3" fmla="*/ 1636419 w 1963711"/>
              <a:gd name="connsiteY3" fmla="*/ 805149 h 1374500"/>
              <a:gd name="connsiteX4" fmla="*/ 1963711 w 1963711"/>
              <a:gd name="connsiteY4" fmla="*/ 477857 h 1374500"/>
              <a:gd name="connsiteX5" fmla="*/ 1963711 w 1963711"/>
              <a:gd name="connsiteY5" fmla="*/ 179883 h 1374500"/>
              <a:gd name="connsiteX6" fmla="*/ 1166735 w 1963711"/>
              <a:gd name="connsiteY6" fmla="*/ 179883 h 1374500"/>
              <a:gd name="connsiteX7" fmla="*/ 981855 w 1963711"/>
              <a:gd name="connsiteY7" fmla="*/ 0 h 1374500"/>
              <a:gd name="connsiteX8" fmla="*/ 796975 w 1963711"/>
              <a:gd name="connsiteY8" fmla="*/ 179883 h 1374500"/>
              <a:gd name="connsiteX9" fmla="*/ 0 w 1963711"/>
              <a:gd name="connsiteY9" fmla="*/ 179883 h 1374500"/>
              <a:gd name="connsiteX10" fmla="*/ 0 w 1963711"/>
              <a:gd name="connsiteY10" fmla="*/ 477857 h 1374500"/>
              <a:gd name="connsiteX11" fmla="*/ 327292 w 1963711"/>
              <a:gd name="connsiteY11" fmla="*/ 805149 h 1374500"/>
              <a:gd name="connsiteX12" fmla="*/ 958996 w 1963711"/>
              <a:gd name="connsiteY12" fmla="*/ 805149 h 137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3711" h="1374500">
                <a:moveTo>
                  <a:pt x="958996" y="1374500"/>
                </a:moveTo>
                <a:lnTo>
                  <a:pt x="1004715" y="1374500"/>
                </a:lnTo>
                <a:lnTo>
                  <a:pt x="1004715" y="805149"/>
                </a:lnTo>
                <a:lnTo>
                  <a:pt x="1636419" y="805149"/>
                </a:lnTo>
                <a:cubicBezTo>
                  <a:pt x="1817177" y="805149"/>
                  <a:pt x="1963711" y="658615"/>
                  <a:pt x="1963711" y="477857"/>
                </a:cubicBezTo>
                <a:lnTo>
                  <a:pt x="1963711" y="179883"/>
                </a:lnTo>
                <a:lnTo>
                  <a:pt x="1166735" y="179883"/>
                </a:lnTo>
                <a:lnTo>
                  <a:pt x="981855" y="0"/>
                </a:lnTo>
                <a:lnTo>
                  <a:pt x="796975" y="179883"/>
                </a:lnTo>
                <a:lnTo>
                  <a:pt x="0" y="179883"/>
                </a:lnTo>
                <a:lnTo>
                  <a:pt x="0" y="477857"/>
                </a:lnTo>
                <a:cubicBezTo>
                  <a:pt x="0" y="658615"/>
                  <a:pt x="146534" y="805149"/>
                  <a:pt x="327292" y="805149"/>
                </a:cubicBezTo>
                <a:lnTo>
                  <a:pt x="958996" y="805149"/>
                </a:lnTo>
                <a:close/>
              </a:path>
            </a:pathLst>
          </a:cu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tLang="zh-CN" sz="844" b="1" dirty="0">
              <a:solidFill>
                <a:schemeClr val="tx1"/>
              </a:solidFill>
              <a:latin typeface="微软雅黑" pitchFamily="34" charset="-122"/>
              <a:ea typeface="微软雅黑" pitchFamily="34" charset="-122"/>
            </a:endParaRPr>
          </a:p>
        </p:txBody>
      </p:sp>
      <p:sp>
        <p:nvSpPr>
          <p:cNvPr id="68" name="矩形 67"/>
          <p:cNvSpPr/>
          <p:nvPr/>
        </p:nvSpPr>
        <p:spPr>
          <a:xfrm>
            <a:off x="9602213" y="3790857"/>
            <a:ext cx="2109348" cy="35702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UNWATCH</a:t>
            </a:r>
            <a:endParaRPr lang="zh-CN" altLang="en-US" sz="2400" dirty="0">
              <a:solidFill>
                <a:schemeClr val="tx1">
                  <a:lumMod val="65000"/>
                  <a:lumOff val="35000"/>
                </a:schemeClr>
              </a:solidFill>
              <a:latin typeface="Franklin Gothic Book" panose="020B0503020102020204" pitchFamily="34" charset="0"/>
            </a:endParaRPr>
          </a:p>
        </p:txBody>
      </p:sp>
      <p:sp>
        <p:nvSpPr>
          <p:cNvPr id="69" name="矩形 68"/>
          <p:cNvSpPr/>
          <p:nvPr/>
        </p:nvSpPr>
        <p:spPr>
          <a:xfrm>
            <a:off x="9830245" y="4607894"/>
            <a:ext cx="1814850" cy="145982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30000"/>
              </a:lnSpc>
            </a:pPr>
            <a:r>
              <a:rPr lang="zh-CN" altLang="en-US" sz="1050" dirty="0">
                <a:solidFill>
                  <a:schemeClr val="bg1"/>
                </a:solidFill>
                <a:latin typeface="微软雅黑" panose="020B0503020204020204" pitchFamily="34" charset="-122"/>
                <a:ea typeface="微软雅黑" panose="020B0503020204020204" pitchFamily="34" charset="-122"/>
                <a:cs typeface="+mn-ea"/>
                <a:sym typeface="+mn-lt"/>
              </a:rPr>
              <a:t>取消监控。与</a:t>
            </a:r>
            <a:r>
              <a:rPr lang="en-US" altLang="zh-CN" sz="1050" dirty="0">
                <a:solidFill>
                  <a:schemeClr val="bg1"/>
                </a:solidFill>
                <a:latin typeface="微软雅黑" panose="020B0503020204020204" pitchFamily="34" charset="-122"/>
                <a:ea typeface="微软雅黑" panose="020B0503020204020204" pitchFamily="34" charset="-122"/>
                <a:cs typeface="+mn-ea"/>
                <a:sym typeface="+mn-lt"/>
              </a:rPr>
              <a:t>watch</a:t>
            </a:r>
            <a:r>
              <a:rPr lang="zh-CN" altLang="en-US" sz="1050" dirty="0">
                <a:solidFill>
                  <a:schemeClr val="bg1"/>
                </a:solidFill>
                <a:latin typeface="微软雅黑" panose="020B0503020204020204" pitchFamily="34" charset="-122"/>
                <a:ea typeface="微软雅黑" panose="020B0503020204020204" pitchFamily="34" charset="-122"/>
                <a:cs typeface="+mn-ea"/>
                <a:sym typeface="+mn-lt"/>
              </a:rPr>
              <a:t>命令相反，当执行提交或者取消事务时自动取消。</a:t>
            </a:r>
            <a:endParaRPr lang="en-GB" altLang="zh-CN" sz="105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70" name="矩形 69"/>
          <p:cNvSpPr/>
          <p:nvPr/>
        </p:nvSpPr>
        <p:spPr>
          <a:xfrm>
            <a:off x="4871621" y="1560781"/>
            <a:ext cx="3115084" cy="646331"/>
          </a:xfrm>
          <a:prstGeom prst="rect">
            <a:avLst/>
          </a:prstGeom>
        </p:spPr>
        <p:txBody>
          <a:bodyPr wrap="none">
            <a:spAutoFit/>
          </a:bodyPr>
          <a:lstStyle/>
          <a:p>
            <a:pPr algn="r" fontAlgn="auto">
              <a:spcBef>
                <a:spcPts val="0"/>
              </a:spcBef>
              <a:spcAft>
                <a:spcPts val="0"/>
              </a:spcAft>
              <a:defRPr/>
            </a:pPr>
            <a:r>
              <a:rPr lang="en-US" altLang="zh-CN" sz="3600" dirty="0">
                <a:solidFill>
                  <a:srgbClr val="339966"/>
                </a:solidFill>
                <a:latin typeface="Franklin Gothic Book" panose="020B0503020102020204" pitchFamily="34" charset="0"/>
              </a:rPr>
              <a:t>Redis</a:t>
            </a:r>
            <a:r>
              <a:rPr lang="zh-CN" altLang="en-US" sz="3600" dirty="0">
                <a:solidFill>
                  <a:srgbClr val="339966"/>
                </a:solidFill>
                <a:latin typeface="Franklin Gothic Book" panose="020B0503020102020204" pitchFamily="34" charset="0"/>
              </a:rPr>
              <a:t>事务方法</a:t>
            </a:r>
          </a:p>
        </p:txBody>
      </p:sp>
      <p:grpSp>
        <p:nvGrpSpPr>
          <p:cNvPr id="31" name="组合 30"/>
          <p:cNvGrpSpPr/>
          <p:nvPr/>
        </p:nvGrpSpPr>
        <p:grpSpPr>
          <a:xfrm>
            <a:off x="-4049" y="235338"/>
            <a:ext cx="12881849" cy="7016362"/>
            <a:chOff x="0" y="222291"/>
            <a:chExt cx="12881849" cy="7016362"/>
          </a:xfrm>
        </p:grpSpPr>
        <p:sp>
          <p:nvSpPr>
            <p:cNvPr id="32" name="任意多边形 31"/>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27688" y="222291"/>
              <a:ext cx="665567"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04</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35" name="TextBox 41"/>
            <p:cNvSpPr txBox="1"/>
            <p:nvPr/>
          </p:nvSpPr>
          <p:spPr>
            <a:xfrm>
              <a:off x="1945757" y="295533"/>
              <a:ext cx="2209258" cy="497957"/>
            </a:xfrm>
            <a:prstGeom prst="rect">
              <a:avLst/>
            </a:prstGeom>
            <a:noFill/>
          </p:spPr>
          <p:txBody>
            <a:bodyPr wrap="none" rtlCol="0">
              <a:spAutoFit/>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JEDIS</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事务处理</a:t>
              </a:r>
              <a:endParaRPr lang="en-US" altLang="zh-CN"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6" name="矩形 35"/>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xmlns="" val="3844694139"/>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 calcmode="lin" valueType="num">
                                      <p:cBhvr>
                                        <p:cTn id="9" dur="500" fill="hold"/>
                                        <p:tgtEl>
                                          <p:spTgt spid="42"/>
                                        </p:tgtEl>
                                        <p:attrNameLst>
                                          <p:attrName>style.rotation</p:attrName>
                                        </p:attrNameLst>
                                      </p:cBhvr>
                                      <p:tavLst>
                                        <p:tav tm="0">
                                          <p:val>
                                            <p:fltVal val="90"/>
                                          </p:val>
                                        </p:tav>
                                        <p:tav tm="100000">
                                          <p:val>
                                            <p:fltVal val="0"/>
                                          </p:val>
                                        </p:tav>
                                      </p:tavLst>
                                    </p:anim>
                                    <p:animEffect transition="in" filter="fade">
                                      <p:cBhvr>
                                        <p:cTn id="10" dur="500"/>
                                        <p:tgtEl>
                                          <p:spTgt spid="4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p:cTn id="13" dur="1000" fill="hold"/>
                                        <p:tgtEl>
                                          <p:spTgt spid="70"/>
                                        </p:tgtEl>
                                        <p:attrNameLst>
                                          <p:attrName>ppt_w</p:attrName>
                                        </p:attrNameLst>
                                      </p:cBhvr>
                                      <p:tavLst>
                                        <p:tav tm="0">
                                          <p:val>
                                            <p:fltVal val="0"/>
                                          </p:val>
                                        </p:tav>
                                        <p:tav tm="100000">
                                          <p:val>
                                            <p:strVal val="#ppt_w"/>
                                          </p:val>
                                        </p:tav>
                                      </p:tavLst>
                                    </p:anim>
                                    <p:anim calcmode="lin" valueType="num">
                                      <p:cBhvr>
                                        <p:cTn id="14" dur="1000" fill="hold"/>
                                        <p:tgtEl>
                                          <p:spTgt spid="70"/>
                                        </p:tgtEl>
                                        <p:attrNameLst>
                                          <p:attrName>ppt_h</p:attrName>
                                        </p:attrNameLst>
                                      </p:cBhvr>
                                      <p:tavLst>
                                        <p:tav tm="0">
                                          <p:val>
                                            <p:fltVal val="0"/>
                                          </p:val>
                                        </p:tav>
                                        <p:tav tm="100000">
                                          <p:val>
                                            <p:strVal val="#ppt_h"/>
                                          </p:val>
                                        </p:tav>
                                      </p:tavLst>
                                    </p:anim>
                                    <p:anim calcmode="lin" valueType="num">
                                      <p:cBhvr>
                                        <p:cTn id="15" dur="1000" fill="hold"/>
                                        <p:tgtEl>
                                          <p:spTgt spid="70"/>
                                        </p:tgtEl>
                                        <p:attrNameLst>
                                          <p:attrName>style.rotation</p:attrName>
                                        </p:attrNameLst>
                                      </p:cBhvr>
                                      <p:tavLst>
                                        <p:tav tm="0">
                                          <p:val>
                                            <p:fltVal val="90"/>
                                          </p:val>
                                        </p:tav>
                                        <p:tav tm="100000">
                                          <p:val>
                                            <p:fltVal val="0"/>
                                          </p:val>
                                        </p:tav>
                                      </p:tavLst>
                                    </p:anim>
                                    <p:animEffect transition="in" filter="fade">
                                      <p:cBhvr>
                                        <p:cTn id="16" dur="1000"/>
                                        <p:tgtEl>
                                          <p:spTgt spid="70"/>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1000" fill="hold"/>
                                        <p:tgtEl>
                                          <p:spTgt spid="41"/>
                                        </p:tgtEl>
                                        <p:attrNameLst>
                                          <p:attrName>ppt_w</p:attrName>
                                        </p:attrNameLst>
                                      </p:cBhvr>
                                      <p:tavLst>
                                        <p:tav tm="0">
                                          <p:val>
                                            <p:fltVal val="0"/>
                                          </p:val>
                                        </p:tav>
                                        <p:tav tm="100000">
                                          <p:val>
                                            <p:strVal val="#ppt_w"/>
                                          </p:val>
                                        </p:tav>
                                      </p:tavLst>
                                    </p:anim>
                                    <p:anim calcmode="lin" valueType="num">
                                      <p:cBhvr>
                                        <p:cTn id="20" dur="1000" fill="hold"/>
                                        <p:tgtEl>
                                          <p:spTgt spid="41"/>
                                        </p:tgtEl>
                                        <p:attrNameLst>
                                          <p:attrName>ppt_h</p:attrName>
                                        </p:attrNameLst>
                                      </p:cBhvr>
                                      <p:tavLst>
                                        <p:tav tm="0">
                                          <p:val>
                                            <p:fltVal val="0"/>
                                          </p:val>
                                        </p:tav>
                                        <p:tav tm="100000">
                                          <p:val>
                                            <p:strVal val="#ppt_h"/>
                                          </p:val>
                                        </p:tav>
                                      </p:tavLst>
                                    </p:anim>
                                    <p:anim calcmode="lin" valueType="num">
                                      <p:cBhvr>
                                        <p:cTn id="21" dur="1000" fill="hold"/>
                                        <p:tgtEl>
                                          <p:spTgt spid="41"/>
                                        </p:tgtEl>
                                        <p:attrNameLst>
                                          <p:attrName>style.rotation</p:attrName>
                                        </p:attrNameLst>
                                      </p:cBhvr>
                                      <p:tavLst>
                                        <p:tav tm="0">
                                          <p:val>
                                            <p:fltVal val="90"/>
                                          </p:val>
                                        </p:tav>
                                        <p:tav tm="100000">
                                          <p:val>
                                            <p:fltVal val="0"/>
                                          </p:val>
                                        </p:tav>
                                      </p:tavLst>
                                    </p:anim>
                                    <p:animEffect transition="in" filter="fade">
                                      <p:cBhvr>
                                        <p:cTn id="22" dur="1000"/>
                                        <p:tgtEl>
                                          <p:spTgt spid="41"/>
                                        </p:tgtEl>
                                      </p:cBhvr>
                                    </p:animEffect>
                                  </p:childTnLst>
                                </p:cTn>
                              </p:par>
                            </p:childTnLst>
                          </p:cTn>
                        </p:par>
                        <p:par>
                          <p:cTn id="23" fill="hold">
                            <p:stCondLst>
                              <p:cond delay="1000"/>
                            </p:stCondLst>
                            <p:childTnLst>
                              <p:par>
                                <p:cTn id="24" presetID="31" presetClass="entr" presetSubtype="0"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500" fill="hold"/>
                                        <p:tgtEl>
                                          <p:spTgt spid="44"/>
                                        </p:tgtEl>
                                        <p:attrNameLst>
                                          <p:attrName>ppt_w</p:attrName>
                                        </p:attrNameLst>
                                      </p:cBhvr>
                                      <p:tavLst>
                                        <p:tav tm="0">
                                          <p:val>
                                            <p:fltVal val="0"/>
                                          </p:val>
                                        </p:tav>
                                        <p:tav tm="100000">
                                          <p:val>
                                            <p:strVal val="#ppt_w"/>
                                          </p:val>
                                        </p:tav>
                                      </p:tavLst>
                                    </p:anim>
                                    <p:anim calcmode="lin" valueType="num">
                                      <p:cBhvr>
                                        <p:cTn id="27" dur="500" fill="hold"/>
                                        <p:tgtEl>
                                          <p:spTgt spid="44"/>
                                        </p:tgtEl>
                                        <p:attrNameLst>
                                          <p:attrName>ppt_h</p:attrName>
                                        </p:attrNameLst>
                                      </p:cBhvr>
                                      <p:tavLst>
                                        <p:tav tm="0">
                                          <p:val>
                                            <p:fltVal val="0"/>
                                          </p:val>
                                        </p:tav>
                                        <p:tav tm="100000">
                                          <p:val>
                                            <p:strVal val="#ppt_h"/>
                                          </p:val>
                                        </p:tav>
                                      </p:tavLst>
                                    </p:anim>
                                    <p:anim calcmode="lin" valueType="num">
                                      <p:cBhvr>
                                        <p:cTn id="28" dur="500" fill="hold"/>
                                        <p:tgtEl>
                                          <p:spTgt spid="44"/>
                                        </p:tgtEl>
                                        <p:attrNameLst>
                                          <p:attrName>style.rotation</p:attrName>
                                        </p:attrNameLst>
                                      </p:cBhvr>
                                      <p:tavLst>
                                        <p:tav tm="0">
                                          <p:val>
                                            <p:fltVal val="90"/>
                                          </p:val>
                                        </p:tav>
                                        <p:tav tm="100000">
                                          <p:val>
                                            <p:fltVal val="0"/>
                                          </p:val>
                                        </p:tav>
                                      </p:tavLst>
                                    </p:anim>
                                    <p:animEffect transition="in" filter="fade">
                                      <p:cBhvr>
                                        <p:cTn id="29" dur="500"/>
                                        <p:tgtEl>
                                          <p:spTgt spid="44"/>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barn(inVertical)">
                                      <p:cBhvr>
                                        <p:cTn id="32" dur="500"/>
                                        <p:tgtEl>
                                          <p:spTgt spid="45"/>
                                        </p:tgtEl>
                                      </p:cBhvr>
                                    </p:animEffect>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1000"/>
                                        <p:tgtEl>
                                          <p:spTgt spid="46"/>
                                        </p:tgtEl>
                                      </p:cBhvr>
                                    </p:animEffect>
                                    <p:anim calcmode="lin" valueType="num">
                                      <p:cBhvr>
                                        <p:cTn id="37" dur="1000" fill="hold"/>
                                        <p:tgtEl>
                                          <p:spTgt spid="46"/>
                                        </p:tgtEl>
                                        <p:attrNameLst>
                                          <p:attrName>ppt_x</p:attrName>
                                        </p:attrNameLst>
                                      </p:cBhvr>
                                      <p:tavLst>
                                        <p:tav tm="0">
                                          <p:val>
                                            <p:strVal val="#ppt_x"/>
                                          </p:val>
                                        </p:tav>
                                        <p:tav tm="100000">
                                          <p:val>
                                            <p:strVal val="#ppt_x"/>
                                          </p:val>
                                        </p:tav>
                                      </p:tavLst>
                                    </p:anim>
                                    <p:anim calcmode="lin" valueType="num">
                                      <p:cBhvr>
                                        <p:cTn id="38" dur="1000" fill="hold"/>
                                        <p:tgtEl>
                                          <p:spTgt spid="4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1000"/>
                                        <p:tgtEl>
                                          <p:spTgt spid="43"/>
                                        </p:tgtEl>
                                      </p:cBhvr>
                                    </p:animEffect>
                                    <p:anim calcmode="lin" valueType="num">
                                      <p:cBhvr>
                                        <p:cTn id="42" dur="1000" fill="hold"/>
                                        <p:tgtEl>
                                          <p:spTgt spid="43"/>
                                        </p:tgtEl>
                                        <p:attrNameLst>
                                          <p:attrName>ppt_x</p:attrName>
                                        </p:attrNameLst>
                                      </p:cBhvr>
                                      <p:tavLst>
                                        <p:tav tm="0">
                                          <p:val>
                                            <p:strVal val="#ppt_x"/>
                                          </p:val>
                                        </p:tav>
                                        <p:tav tm="100000">
                                          <p:val>
                                            <p:strVal val="#ppt_x"/>
                                          </p:val>
                                        </p:tav>
                                      </p:tavLst>
                                    </p:anim>
                                    <p:anim calcmode="lin" valueType="num">
                                      <p:cBhvr>
                                        <p:cTn id="43" dur="1000" fill="hold"/>
                                        <p:tgtEl>
                                          <p:spTgt spid="43"/>
                                        </p:tgtEl>
                                        <p:attrNameLst>
                                          <p:attrName>ppt_y</p:attrName>
                                        </p:attrNameLst>
                                      </p:cBhvr>
                                      <p:tavLst>
                                        <p:tav tm="0">
                                          <p:val>
                                            <p:strVal val="#ppt_y+.1"/>
                                          </p:val>
                                        </p:tav>
                                        <p:tav tm="100000">
                                          <p:val>
                                            <p:strVal val="#ppt_y"/>
                                          </p:val>
                                        </p:tav>
                                      </p:tavLst>
                                    </p:anim>
                                  </p:childTnLst>
                                </p:cTn>
                              </p:par>
                            </p:childTnLst>
                          </p:cTn>
                        </p:par>
                        <p:par>
                          <p:cTn id="44" fill="hold">
                            <p:stCondLst>
                              <p:cond delay="2500"/>
                            </p:stCondLst>
                            <p:childTnLst>
                              <p:par>
                                <p:cTn id="45" presetID="31" presetClass="entr" presetSubtype="0" fill="hold" grpId="0" nodeType="after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p:cTn id="47" dur="500" fill="hold"/>
                                        <p:tgtEl>
                                          <p:spTgt spid="48"/>
                                        </p:tgtEl>
                                        <p:attrNameLst>
                                          <p:attrName>ppt_w</p:attrName>
                                        </p:attrNameLst>
                                      </p:cBhvr>
                                      <p:tavLst>
                                        <p:tav tm="0">
                                          <p:val>
                                            <p:fltVal val="0"/>
                                          </p:val>
                                        </p:tav>
                                        <p:tav tm="100000">
                                          <p:val>
                                            <p:strVal val="#ppt_w"/>
                                          </p:val>
                                        </p:tav>
                                      </p:tavLst>
                                    </p:anim>
                                    <p:anim calcmode="lin" valueType="num">
                                      <p:cBhvr>
                                        <p:cTn id="48" dur="500" fill="hold"/>
                                        <p:tgtEl>
                                          <p:spTgt spid="48"/>
                                        </p:tgtEl>
                                        <p:attrNameLst>
                                          <p:attrName>ppt_h</p:attrName>
                                        </p:attrNameLst>
                                      </p:cBhvr>
                                      <p:tavLst>
                                        <p:tav tm="0">
                                          <p:val>
                                            <p:fltVal val="0"/>
                                          </p:val>
                                        </p:tav>
                                        <p:tav tm="100000">
                                          <p:val>
                                            <p:strVal val="#ppt_h"/>
                                          </p:val>
                                        </p:tav>
                                      </p:tavLst>
                                    </p:anim>
                                    <p:anim calcmode="lin" valueType="num">
                                      <p:cBhvr>
                                        <p:cTn id="49" dur="500" fill="hold"/>
                                        <p:tgtEl>
                                          <p:spTgt spid="48"/>
                                        </p:tgtEl>
                                        <p:attrNameLst>
                                          <p:attrName>style.rotation</p:attrName>
                                        </p:attrNameLst>
                                      </p:cBhvr>
                                      <p:tavLst>
                                        <p:tav tm="0">
                                          <p:val>
                                            <p:fltVal val="90"/>
                                          </p:val>
                                        </p:tav>
                                        <p:tav tm="100000">
                                          <p:val>
                                            <p:fltVal val="0"/>
                                          </p:val>
                                        </p:tav>
                                      </p:tavLst>
                                    </p:anim>
                                    <p:animEffect transition="in" filter="fade">
                                      <p:cBhvr>
                                        <p:cTn id="50" dur="500"/>
                                        <p:tgtEl>
                                          <p:spTgt spid="48"/>
                                        </p:tgtEl>
                                      </p:cBhvr>
                                    </p:animEffect>
                                  </p:childTnLst>
                                </p:cTn>
                              </p:par>
                            </p:childTnLst>
                          </p:cTn>
                        </p:par>
                        <p:par>
                          <p:cTn id="51" fill="hold">
                            <p:stCondLst>
                              <p:cond delay="3000"/>
                            </p:stCondLst>
                            <p:childTnLst>
                              <p:par>
                                <p:cTn id="52" presetID="16" presetClass="entr" presetSubtype="21" fill="hold" grpId="0" nodeType="after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barn(inVertical)">
                                      <p:cBhvr>
                                        <p:cTn id="54" dur="500"/>
                                        <p:tgtEl>
                                          <p:spTgt spid="49"/>
                                        </p:tgtEl>
                                      </p:cBhvr>
                                    </p:animEffect>
                                  </p:childTnLst>
                                </p:cTn>
                              </p:par>
                            </p:childTnLst>
                          </p:cTn>
                        </p:par>
                        <p:par>
                          <p:cTn id="55" fill="hold">
                            <p:stCondLst>
                              <p:cond delay="3500"/>
                            </p:stCondLst>
                            <p:childTnLst>
                              <p:par>
                                <p:cTn id="56" presetID="42" presetClass="entr" presetSubtype="0" fill="hold" grpId="0" nodeType="after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1000"/>
                                        <p:tgtEl>
                                          <p:spTgt spid="53"/>
                                        </p:tgtEl>
                                      </p:cBhvr>
                                    </p:animEffect>
                                    <p:anim calcmode="lin" valueType="num">
                                      <p:cBhvr>
                                        <p:cTn id="59" dur="1000" fill="hold"/>
                                        <p:tgtEl>
                                          <p:spTgt spid="53"/>
                                        </p:tgtEl>
                                        <p:attrNameLst>
                                          <p:attrName>ppt_x</p:attrName>
                                        </p:attrNameLst>
                                      </p:cBhvr>
                                      <p:tavLst>
                                        <p:tav tm="0">
                                          <p:val>
                                            <p:strVal val="#ppt_x"/>
                                          </p:val>
                                        </p:tav>
                                        <p:tav tm="100000">
                                          <p:val>
                                            <p:strVal val="#ppt_x"/>
                                          </p:val>
                                        </p:tav>
                                      </p:tavLst>
                                    </p:anim>
                                    <p:anim calcmode="lin" valueType="num">
                                      <p:cBhvr>
                                        <p:cTn id="60" dur="1000" fill="hold"/>
                                        <p:tgtEl>
                                          <p:spTgt spid="53"/>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1000"/>
                                        <p:tgtEl>
                                          <p:spTgt spid="47"/>
                                        </p:tgtEl>
                                      </p:cBhvr>
                                    </p:animEffect>
                                    <p:anim calcmode="lin" valueType="num">
                                      <p:cBhvr>
                                        <p:cTn id="64" dur="1000" fill="hold"/>
                                        <p:tgtEl>
                                          <p:spTgt spid="47"/>
                                        </p:tgtEl>
                                        <p:attrNameLst>
                                          <p:attrName>ppt_x</p:attrName>
                                        </p:attrNameLst>
                                      </p:cBhvr>
                                      <p:tavLst>
                                        <p:tav tm="0">
                                          <p:val>
                                            <p:strVal val="#ppt_x"/>
                                          </p:val>
                                        </p:tav>
                                        <p:tav tm="100000">
                                          <p:val>
                                            <p:strVal val="#ppt_x"/>
                                          </p:val>
                                        </p:tav>
                                      </p:tavLst>
                                    </p:anim>
                                    <p:anim calcmode="lin" valueType="num">
                                      <p:cBhvr>
                                        <p:cTn id="65" dur="1000" fill="hold"/>
                                        <p:tgtEl>
                                          <p:spTgt spid="47"/>
                                        </p:tgtEl>
                                        <p:attrNameLst>
                                          <p:attrName>ppt_y</p:attrName>
                                        </p:attrNameLst>
                                      </p:cBhvr>
                                      <p:tavLst>
                                        <p:tav tm="0">
                                          <p:val>
                                            <p:strVal val="#ppt_y+.1"/>
                                          </p:val>
                                        </p:tav>
                                        <p:tav tm="100000">
                                          <p:val>
                                            <p:strVal val="#ppt_y"/>
                                          </p:val>
                                        </p:tav>
                                      </p:tavLst>
                                    </p:anim>
                                  </p:childTnLst>
                                </p:cTn>
                              </p:par>
                            </p:childTnLst>
                          </p:cTn>
                        </p:par>
                        <p:par>
                          <p:cTn id="66" fill="hold">
                            <p:stCondLst>
                              <p:cond delay="4500"/>
                            </p:stCondLst>
                            <p:childTnLst>
                              <p:par>
                                <p:cTn id="67" presetID="31" presetClass="entr" presetSubtype="0" fill="hold" grpId="0" nodeType="afterEffect">
                                  <p:stCondLst>
                                    <p:cond delay="0"/>
                                  </p:stCondLst>
                                  <p:childTnLst>
                                    <p:set>
                                      <p:cBhvr>
                                        <p:cTn id="68" dur="1" fill="hold">
                                          <p:stCondLst>
                                            <p:cond delay="0"/>
                                          </p:stCondLst>
                                        </p:cTn>
                                        <p:tgtEl>
                                          <p:spTgt spid="55"/>
                                        </p:tgtEl>
                                        <p:attrNameLst>
                                          <p:attrName>style.visibility</p:attrName>
                                        </p:attrNameLst>
                                      </p:cBhvr>
                                      <p:to>
                                        <p:strVal val="visible"/>
                                      </p:to>
                                    </p:set>
                                    <p:anim calcmode="lin" valueType="num">
                                      <p:cBhvr>
                                        <p:cTn id="69" dur="500" fill="hold"/>
                                        <p:tgtEl>
                                          <p:spTgt spid="55"/>
                                        </p:tgtEl>
                                        <p:attrNameLst>
                                          <p:attrName>ppt_w</p:attrName>
                                        </p:attrNameLst>
                                      </p:cBhvr>
                                      <p:tavLst>
                                        <p:tav tm="0">
                                          <p:val>
                                            <p:fltVal val="0"/>
                                          </p:val>
                                        </p:tav>
                                        <p:tav tm="100000">
                                          <p:val>
                                            <p:strVal val="#ppt_w"/>
                                          </p:val>
                                        </p:tav>
                                      </p:tavLst>
                                    </p:anim>
                                    <p:anim calcmode="lin" valueType="num">
                                      <p:cBhvr>
                                        <p:cTn id="70" dur="500" fill="hold"/>
                                        <p:tgtEl>
                                          <p:spTgt spid="55"/>
                                        </p:tgtEl>
                                        <p:attrNameLst>
                                          <p:attrName>ppt_h</p:attrName>
                                        </p:attrNameLst>
                                      </p:cBhvr>
                                      <p:tavLst>
                                        <p:tav tm="0">
                                          <p:val>
                                            <p:fltVal val="0"/>
                                          </p:val>
                                        </p:tav>
                                        <p:tav tm="100000">
                                          <p:val>
                                            <p:strVal val="#ppt_h"/>
                                          </p:val>
                                        </p:tav>
                                      </p:tavLst>
                                    </p:anim>
                                    <p:anim calcmode="lin" valueType="num">
                                      <p:cBhvr>
                                        <p:cTn id="71" dur="500" fill="hold"/>
                                        <p:tgtEl>
                                          <p:spTgt spid="55"/>
                                        </p:tgtEl>
                                        <p:attrNameLst>
                                          <p:attrName>style.rotation</p:attrName>
                                        </p:attrNameLst>
                                      </p:cBhvr>
                                      <p:tavLst>
                                        <p:tav tm="0">
                                          <p:val>
                                            <p:fltVal val="90"/>
                                          </p:val>
                                        </p:tav>
                                        <p:tav tm="100000">
                                          <p:val>
                                            <p:fltVal val="0"/>
                                          </p:val>
                                        </p:tav>
                                      </p:tavLst>
                                    </p:anim>
                                    <p:animEffect transition="in" filter="fade">
                                      <p:cBhvr>
                                        <p:cTn id="72" dur="500"/>
                                        <p:tgtEl>
                                          <p:spTgt spid="55"/>
                                        </p:tgtEl>
                                      </p:cBhvr>
                                    </p:animEffect>
                                  </p:childTnLst>
                                </p:cTn>
                              </p:par>
                            </p:childTnLst>
                          </p:cTn>
                        </p:par>
                        <p:par>
                          <p:cTn id="73" fill="hold">
                            <p:stCondLst>
                              <p:cond delay="5000"/>
                            </p:stCondLst>
                            <p:childTnLst>
                              <p:par>
                                <p:cTn id="74" presetID="16" presetClass="entr" presetSubtype="21" fill="hold" grpId="0" nodeType="after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barn(inVertical)">
                                      <p:cBhvr>
                                        <p:cTn id="76" dur="500"/>
                                        <p:tgtEl>
                                          <p:spTgt spid="59"/>
                                        </p:tgtEl>
                                      </p:cBhvr>
                                    </p:animEffect>
                                  </p:childTnLst>
                                </p:cTn>
                              </p:par>
                            </p:childTnLst>
                          </p:cTn>
                        </p:par>
                        <p:par>
                          <p:cTn id="77" fill="hold">
                            <p:stCondLst>
                              <p:cond delay="5500"/>
                            </p:stCondLst>
                            <p:childTnLst>
                              <p:par>
                                <p:cTn id="78" presetID="42" presetClass="entr" presetSubtype="0" fill="hold" grpId="0" nodeType="after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fade">
                                      <p:cBhvr>
                                        <p:cTn id="80" dur="1000"/>
                                        <p:tgtEl>
                                          <p:spTgt spid="60"/>
                                        </p:tgtEl>
                                      </p:cBhvr>
                                    </p:animEffect>
                                    <p:anim calcmode="lin" valueType="num">
                                      <p:cBhvr>
                                        <p:cTn id="81" dur="1000" fill="hold"/>
                                        <p:tgtEl>
                                          <p:spTgt spid="60"/>
                                        </p:tgtEl>
                                        <p:attrNameLst>
                                          <p:attrName>ppt_x</p:attrName>
                                        </p:attrNameLst>
                                      </p:cBhvr>
                                      <p:tavLst>
                                        <p:tav tm="0">
                                          <p:val>
                                            <p:strVal val="#ppt_x"/>
                                          </p:val>
                                        </p:tav>
                                        <p:tav tm="100000">
                                          <p:val>
                                            <p:strVal val="#ppt_x"/>
                                          </p:val>
                                        </p:tav>
                                      </p:tavLst>
                                    </p:anim>
                                    <p:anim calcmode="lin" valueType="num">
                                      <p:cBhvr>
                                        <p:cTn id="82" dur="1000" fill="hold"/>
                                        <p:tgtEl>
                                          <p:spTgt spid="60"/>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54"/>
                                        </p:tgtEl>
                                        <p:attrNameLst>
                                          <p:attrName>style.visibility</p:attrName>
                                        </p:attrNameLst>
                                      </p:cBhvr>
                                      <p:to>
                                        <p:strVal val="visible"/>
                                      </p:to>
                                    </p:set>
                                    <p:animEffect transition="in" filter="fade">
                                      <p:cBhvr>
                                        <p:cTn id="85" dur="1000"/>
                                        <p:tgtEl>
                                          <p:spTgt spid="54"/>
                                        </p:tgtEl>
                                      </p:cBhvr>
                                    </p:animEffect>
                                    <p:anim calcmode="lin" valueType="num">
                                      <p:cBhvr>
                                        <p:cTn id="86" dur="1000" fill="hold"/>
                                        <p:tgtEl>
                                          <p:spTgt spid="54"/>
                                        </p:tgtEl>
                                        <p:attrNameLst>
                                          <p:attrName>ppt_x</p:attrName>
                                        </p:attrNameLst>
                                      </p:cBhvr>
                                      <p:tavLst>
                                        <p:tav tm="0">
                                          <p:val>
                                            <p:strVal val="#ppt_x"/>
                                          </p:val>
                                        </p:tav>
                                        <p:tav tm="100000">
                                          <p:val>
                                            <p:strVal val="#ppt_x"/>
                                          </p:val>
                                        </p:tav>
                                      </p:tavLst>
                                    </p:anim>
                                    <p:anim calcmode="lin" valueType="num">
                                      <p:cBhvr>
                                        <p:cTn id="87" dur="1000" fill="hold"/>
                                        <p:tgtEl>
                                          <p:spTgt spid="54"/>
                                        </p:tgtEl>
                                        <p:attrNameLst>
                                          <p:attrName>ppt_y</p:attrName>
                                        </p:attrNameLst>
                                      </p:cBhvr>
                                      <p:tavLst>
                                        <p:tav tm="0">
                                          <p:val>
                                            <p:strVal val="#ppt_y+.1"/>
                                          </p:val>
                                        </p:tav>
                                        <p:tav tm="100000">
                                          <p:val>
                                            <p:strVal val="#ppt_y"/>
                                          </p:val>
                                        </p:tav>
                                      </p:tavLst>
                                    </p:anim>
                                  </p:childTnLst>
                                </p:cTn>
                              </p:par>
                            </p:childTnLst>
                          </p:cTn>
                        </p:par>
                        <p:par>
                          <p:cTn id="88" fill="hold">
                            <p:stCondLst>
                              <p:cond delay="6500"/>
                            </p:stCondLst>
                            <p:childTnLst>
                              <p:par>
                                <p:cTn id="89" presetID="31" presetClass="entr" presetSubtype="0" fill="hold" grpId="0" nodeType="afterEffect">
                                  <p:stCondLst>
                                    <p:cond delay="0"/>
                                  </p:stCondLst>
                                  <p:childTnLst>
                                    <p:set>
                                      <p:cBhvr>
                                        <p:cTn id="90" dur="1" fill="hold">
                                          <p:stCondLst>
                                            <p:cond delay="0"/>
                                          </p:stCondLst>
                                        </p:cTn>
                                        <p:tgtEl>
                                          <p:spTgt spid="62"/>
                                        </p:tgtEl>
                                        <p:attrNameLst>
                                          <p:attrName>style.visibility</p:attrName>
                                        </p:attrNameLst>
                                      </p:cBhvr>
                                      <p:to>
                                        <p:strVal val="visible"/>
                                      </p:to>
                                    </p:set>
                                    <p:anim calcmode="lin" valueType="num">
                                      <p:cBhvr>
                                        <p:cTn id="91" dur="500" fill="hold"/>
                                        <p:tgtEl>
                                          <p:spTgt spid="62"/>
                                        </p:tgtEl>
                                        <p:attrNameLst>
                                          <p:attrName>ppt_w</p:attrName>
                                        </p:attrNameLst>
                                      </p:cBhvr>
                                      <p:tavLst>
                                        <p:tav tm="0">
                                          <p:val>
                                            <p:fltVal val="0"/>
                                          </p:val>
                                        </p:tav>
                                        <p:tav tm="100000">
                                          <p:val>
                                            <p:strVal val="#ppt_w"/>
                                          </p:val>
                                        </p:tav>
                                      </p:tavLst>
                                    </p:anim>
                                    <p:anim calcmode="lin" valueType="num">
                                      <p:cBhvr>
                                        <p:cTn id="92" dur="500" fill="hold"/>
                                        <p:tgtEl>
                                          <p:spTgt spid="62"/>
                                        </p:tgtEl>
                                        <p:attrNameLst>
                                          <p:attrName>ppt_h</p:attrName>
                                        </p:attrNameLst>
                                      </p:cBhvr>
                                      <p:tavLst>
                                        <p:tav tm="0">
                                          <p:val>
                                            <p:fltVal val="0"/>
                                          </p:val>
                                        </p:tav>
                                        <p:tav tm="100000">
                                          <p:val>
                                            <p:strVal val="#ppt_h"/>
                                          </p:val>
                                        </p:tav>
                                      </p:tavLst>
                                    </p:anim>
                                    <p:anim calcmode="lin" valueType="num">
                                      <p:cBhvr>
                                        <p:cTn id="93" dur="500" fill="hold"/>
                                        <p:tgtEl>
                                          <p:spTgt spid="62"/>
                                        </p:tgtEl>
                                        <p:attrNameLst>
                                          <p:attrName>style.rotation</p:attrName>
                                        </p:attrNameLst>
                                      </p:cBhvr>
                                      <p:tavLst>
                                        <p:tav tm="0">
                                          <p:val>
                                            <p:fltVal val="90"/>
                                          </p:val>
                                        </p:tav>
                                        <p:tav tm="100000">
                                          <p:val>
                                            <p:fltVal val="0"/>
                                          </p:val>
                                        </p:tav>
                                      </p:tavLst>
                                    </p:anim>
                                    <p:animEffect transition="in" filter="fade">
                                      <p:cBhvr>
                                        <p:cTn id="94" dur="500"/>
                                        <p:tgtEl>
                                          <p:spTgt spid="62"/>
                                        </p:tgtEl>
                                      </p:cBhvr>
                                    </p:animEffect>
                                  </p:childTnLst>
                                </p:cTn>
                              </p:par>
                            </p:childTnLst>
                          </p:cTn>
                        </p:par>
                        <p:par>
                          <p:cTn id="95" fill="hold">
                            <p:stCondLst>
                              <p:cond delay="7000"/>
                            </p:stCondLst>
                            <p:childTnLst>
                              <p:par>
                                <p:cTn id="96" presetID="16" presetClass="entr" presetSubtype="21" fill="hold" grpId="0" nodeType="afterEffect">
                                  <p:stCondLst>
                                    <p:cond delay="0"/>
                                  </p:stCondLst>
                                  <p:childTnLst>
                                    <p:set>
                                      <p:cBhvr>
                                        <p:cTn id="97" dur="1" fill="hold">
                                          <p:stCondLst>
                                            <p:cond delay="0"/>
                                          </p:stCondLst>
                                        </p:cTn>
                                        <p:tgtEl>
                                          <p:spTgt spid="64"/>
                                        </p:tgtEl>
                                        <p:attrNameLst>
                                          <p:attrName>style.visibility</p:attrName>
                                        </p:attrNameLst>
                                      </p:cBhvr>
                                      <p:to>
                                        <p:strVal val="visible"/>
                                      </p:to>
                                    </p:set>
                                    <p:animEffect transition="in" filter="barn(inVertical)">
                                      <p:cBhvr>
                                        <p:cTn id="98" dur="500"/>
                                        <p:tgtEl>
                                          <p:spTgt spid="64"/>
                                        </p:tgtEl>
                                      </p:cBhvr>
                                    </p:animEffect>
                                  </p:childTnLst>
                                </p:cTn>
                              </p:par>
                            </p:childTnLst>
                          </p:cTn>
                        </p:par>
                        <p:par>
                          <p:cTn id="99" fill="hold">
                            <p:stCondLst>
                              <p:cond delay="7500"/>
                            </p:stCondLst>
                            <p:childTnLst>
                              <p:par>
                                <p:cTn id="100" presetID="42" presetClass="entr" presetSubtype="0" fill="hold" grpId="0" nodeType="afterEffect">
                                  <p:stCondLst>
                                    <p:cond delay="0"/>
                                  </p:stCondLst>
                                  <p:childTnLst>
                                    <p:set>
                                      <p:cBhvr>
                                        <p:cTn id="101" dur="1" fill="hold">
                                          <p:stCondLst>
                                            <p:cond delay="0"/>
                                          </p:stCondLst>
                                        </p:cTn>
                                        <p:tgtEl>
                                          <p:spTgt spid="65"/>
                                        </p:tgtEl>
                                        <p:attrNameLst>
                                          <p:attrName>style.visibility</p:attrName>
                                        </p:attrNameLst>
                                      </p:cBhvr>
                                      <p:to>
                                        <p:strVal val="visible"/>
                                      </p:to>
                                    </p:set>
                                    <p:animEffect transition="in" filter="fade">
                                      <p:cBhvr>
                                        <p:cTn id="102" dur="1000"/>
                                        <p:tgtEl>
                                          <p:spTgt spid="65"/>
                                        </p:tgtEl>
                                      </p:cBhvr>
                                    </p:animEffect>
                                    <p:anim calcmode="lin" valueType="num">
                                      <p:cBhvr>
                                        <p:cTn id="103" dur="1000" fill="hold"/>
                                        <p:tgtEl>
                                          <p:spTgt spid="65"/>
                                        </p:tgtEl>
                                        <p:attrNameLst>
                                          <p:attrName>ppt_x</p:attrName>
                                        </p:attrNameLst>
                                      </p:cBhvr>
                                      <p:tavLst>
                                        <p:tav tm="0">
                                          <p:val>
                                            <p:strVal val="#ppt_x"/>
                                          </p:val>
                                        </p:tav>
                                        <p:tav tm="100000">
                                          <p:val>
                                            <p:strVal val="#ppt_x"/>
                                          </p:val>
                                        </p:tav>
                                      </p:tavLst>
                                    </p:anim>
                                    <p:anim calcmode="lin" valueType="num">
                                      <p:cBhvr>
                                        <p:cTn id="104" dur="1000" fill="hold"/>
                                        <p:tgtEl>
                                          <p:spTgt spid="65"/>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fade">
                                      <p:cBhvr>
                                        <p:cTn id="107" dur="1000"/>
                                        <p:tgtEl>
                                          <p:spTgt spid="61"/>
                                        </p:tgtEl>
                                      </p:cBhvr>
                                    </p:animEffect>
                                    <p:anim calcmode="lin" valueType="num">
                                      <p:cBhvr>
                                        <p:cTn id="108" dur="1000" fill="hold"/>
                                        <p:tgtEl>
                                          <p:spTgt spid="61"/>
                                        </p:tgtEl>
                                        <p:attrNameLst>
                                          <p:attrName>ppt_x</p:attrName>
                                        </p:attrNameLst>
                                      </p:cBhvr>
                                      <p:tavLst>
                                        <p:tav tm="0">
                                          <p:val>
                                            <p:strVal val="#ppt_x"/>
                                          </p:val>
                                        </p:tav>
                                        <p:tav tm="100000">
                                          <p:val>
                                            <p:strVal val="#ppt_x"/>
                                          </p:val>
                                        </p:tav>
                                      </p:tavLst>
                                    </p:anim>
                                    <p:anim calcmode="lin" valueType="num">
                                      <p:cBhvr>
                                        <p:cTn id="109" dur="1000" fill="hold"/>
                                        <p:tgtEl>
                                          <p:spTgt spid="61"/>
                                        </p:tgtEl>
                                        <p:attrNameLst>
                                          <p:attrName>ppt_y</p:attrName>
                                        </p:attrNameLst>
                                      </p:cBhvr>
                                      <p:tavLst>
                                        <p:tav tm="0">
                                          <p:val>
                                            <p:strVal val="#ppt_y+.1"/>
                                          </p:val>
                                        </p:tav>
                                        <p:tav tm="100000">
                                          <p:val>
                                            <p:strVal val="#ppt_y"/>
                                          </p:val>
                                        </p:tav>
                                      </p:tavLst>
                                    </p:anim>
                                  </p:childTnLst>
                                </p:cTn>
                              </p:par>
                            </p:childTnLst>
                          </p:cTn>
                        </p:par>
                        <p:par>
                          <p:cTn id="110" fill="hold">
                            <p:stCondLst>
                              <p:cond delay="8500"/>
                            </p:stCondLst>
                            <p:childTnLst>
                              <p:par>
                                <p:cTn id="111" presetID="31" presetClass="entr" presetSubtype="0" fill="hold" grpId="0" nodeType="afterEffect">
                                  <p:stCondLst>
                                    <p:cond delay="0"/>
                                  </p:stCondLst>
                                  <p:childTnLst>
                                    <p:set>
                                      <p:cBhvr>
                                        <p:cTn id="112" dur="1" fill="hold">
                                          <p:stCondLst>
                                            <p:cond delay="0"/>
                                          </p:stCondLst>
                                        </p:cTn>
                                        <p:tgtEl>
                                          <p:spTgt spid="67"/>
                                        </p:tgtEl>
                                        <p:attrNameLst>
                                          <p:attrName>style.visibility</p:attrName>
                                        </p:attrNameLst>
                                      </p:cBhvr>
                                      <p:to>
                                        <p:strVal val="visible"/>
                                      </p:to>
                                    </p:set>
                                    <p:anim calcmode="lin" valueType="num">
                                      <p:cBhvr>
                                        <p:cTn id="113" dur="500" fill="hold"/>
                                        <p:tgtEl>
                                          <p:spTgt spid="67"/>
                                        </p:tgtEl>
                                        <p:attrNameLst>
                                          <p:attrName>ppt_w</p:attrName>
                                        </p:attrNameLst>
                                      </p:cBhvr>
                                      <p:tavLst>
                                        <p:tav tm="0">
                                          <p:val>
                                            <p:fltVal val="0"/>
                                          </p:val>
                                        </p:tav>
                                        <p:tav tm="100000">
                                          <p:val>
                                            <p:strVal val="#ppt_w"/>
                                          </p:val>
                                        </p:tav>
                                      </p:tavLst>
                                    </p:anim>
                                    <p:anim calcmode="lin" valueType="num">
                                      <p:cBhvr>
                                        <p:cTn id="114" dur="500" fill="hold"/>
                                        <p:tgtEl>
                                          <p:spTgt spid="67"/>
                                        </p:tgtEl>
                                        <p:attrNameLst>
                                          <p:attrName>ppt_h</p:attrName>
                                        </p:attrNameLst>
                                      </p:cBhvr>
                                      <p:tavLst>
                                        <p:tav tm="0">
                                          <p:val>
                                            <p:fltVal val="0"/>
                                          </p:val>
                                        </p:tav>
                                        <p:tav tm="100000">
                                          <p:val>
                                            <p:strVal val="#ppt_h"/>
                                          </p:val>
                                        </p:tav>
                                      </p:tavLst>
                                    </p:anim>
                                    <p:anim calcmode="lin" valueType="num">
                                      <p:cBhvr>
                                        <p:cTn id="115" dur="500" fill="hold"/>
                                        <p:tgtEl>
                                          <p:spTgt spid="67"/>
                                        </p:tgtEl>
                                        <p:attrNameLst>
                                          <p:attrName>style.rotation</p:attrName>
                                        </p:attrNameLst>
                                      </p:cBhvr>
                                      <p:tavLst>
                                        <p:tav tm="0">
                                          <p:val>
                                            <p:fltVal val="90"/>
                                          </p:val>
                                        </p:tav>
                                        <p:tav tm="100000">
                                          <p:val>
                                            <p:fltVal val="0"/>
                                          </p:val>
                                        </p:tav>
                                      </p:tavLst>
                                    </p:anim>
                                    <p:animEffect transition="in" filter="fade">
                                      <p:cBhvr>
                                        <p:cTn id="116" dur="500"/>
                                        <p:tgtEl>
                                          <p:spTgt spid="67"/>
                                        </p:tgtEl>
                                      </p:cBhvr>
                                    </p:animEffect>
                                  </p:childTnLst>
                                </p:cTn>
                              </p:par>
                            </p:childTnLst>
                          </p:cTn>
                        </p:par>
                        <p:par>
                          <p:cTn id="117" fill="hold">
                            <p:stCondLst>
                              <p:cond delay="9000"/>
                            </p:stCondLst>
                            <p:childTnLst>
                              <p:par>
                                <p:cTn id="118" presetID="16" presetClass="entr" presetSubtype="21" fill="hold" grpId="0" nodeType="afterEffect">
                                  <p:stCondLst>
                                    <p:cond delay="0"/>
                                  </p:stCondLst>
                                  <p:childTnLst>
                                    <p:set>
                                      <p:cBhvr>
                                        <p:cTn id="119" dur="1" fill="hold">
                                          <p:stCondLst>
                                            <p:cond delay="0"/>
                                          </p:stCondLst>
                                        </p:cTn>
                                        <p:tgtEl>
                                          <p:spTgt spid="68"/>
                                        </p:tgtEl>
                                        <p:attrNameLst>
                                          <p:attrName>style.visibility</p:attrName>
                                        </p:attrNameLst>
                                      </p:cBhvr>
                                      <p:to>
                                        <p:strVal val="visible"/>
                                      </p:to>
                                    </p:set>
                                    <p:animEffect transition="in" filter="barn(inVertical)">
                                      <p:cBhvr>
                                        <p:cTn id="120" dur="500"/>
                                        <p:tgtEl>
                                          <p:spTgt spid="68"/>
                                        </p:tgtEl>
                                      </p:cBhvr>
                                    </p:animEffect>
                                  </p:childTnLst>
                                </p:cTn>
                              </p:par>
                            </p:childTnLst>
                          </p:cTn>
                        </p:par>
                        <p:par>
                          <p:cTn id="121" fill="hold">
                            <p:stCondLst>
                              <p:cond delay="9500"/>
                            </p:stCondLst>
                            <p:childTnLst>
                              <p:par>
                                <p:cTn id="122" presetID="42" presetClass="entr" presetSubtype="0" fill="hold" grpId="0" nodeType="afterEffect">
                                  <p:stCondLst>
                                    <p:cond delay="0"/>
                                  </p:stCondLst>
                                  <p:childTnLst>
                                    <p:set>
                                      <p:cBhvr>
                                        <p:cTn id="123" dur="1" fill="hold">
                                          <p:stCondLst>
                                            <p:cond delay="0"/>
                                          </p:stCondLst>
                                        </p:cTn>
                                        <p:tgtEl>
                                          <p:spTgt spid="69"/>
                                        </p:tgtEl>
                                        <p:attrNameLst>
                                          <p:attrName>style.visibility</p:attrName>
                                        </p:attrNameLst>
                                      </p:cBhvr>
                                      <p:to>
                                        <p:strVal val="visible"/>
                                      </p:to>
                                    </p:set>
                                    <p:animEffect transition="in" filter="fade">
                                      <p:cBhvr>
                                        <p:cTn id="124" dur="1000"/>
                                        <p:tgtEl>
                                          <p:spTgt spid="69"/>
                                        </p:tgtEl>
                                      </p:cBhvr>
                                    </p:animEffect>
                                    <p:anim calcmode="lin" valueType="num">
                                      <p:cBhvr>
                                        <p:cTn id="125" dur="1000" fill="hold"/>
                                        <p:tgtEl>
                                          <p:spTgt spid="69"/>
                                        </p:tgtEl>
                                        <p:attrNameLst>
                                          <p:attrName>ppt_x</p:attrName>
                                        </p:attrNameLst>
                                      </p:cBhvr>
                                      <p:tavLst>
                                        <p:tav tm="0">
                                          <p:val>
                                            <p:strVal val="#ppt_x"/>
                                          </p:val>
                                        </p:tav>
                                        <p:tav tm="100000">
                                          <p:val>
                                            <p:strVal val="#ppt_x"/>
                                          </p:val>
                                        </p:tav>
                                      </p:tavLst>
                                    </p:anim>
                                    <p:anim calcmode="lin" valueType="num">
                                      <p:cBhvr>
                                        <p:cTn id="126" dur="1000" fill="hold"/>
                                        <p:tgtEl>
                                          <p:spTgt spid="69"/>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66"/>
                                        </p:tgtEl>
                                        <p:attrNameLst>
                                          <p:attrName>style.visibility</p:attrName>
                                        </p:attrNameLst>
                                      </p:cBhvr>
                                      <p:to>
                                        <p:strVal val="visible"/>
                                      </p:to>
                                    </p:set>
                                    <p:animEffect transition="in" filter="fade">
                                      <p:cBhvr>
                                        <p:cTn id="129" dur="1000"/>
                                        <p:tgtEl>
                                          <p:spTgt spid="66"/>
                                        </p:tgtEl>
                                      </p:cBhvr>
                                    </p:animEffect>
                                    <p:anim calcmode="lin" valueType="num">
                                      <p:cBhvr>
                                        <p:cTn id="130" dur="1000" fill="hold"/>
                                        <p:tgtEl>
                                          <p:spTgt spid="66"/>
                                        </p:tgtEl>
                                        <p:attrNameLst>
                                          <p:attrName>ppt_x</p:attrName>
                                        </p:attrNameLst>
                                      </p:cBhvr>
                                      <p:tavLst>
                                        <p:tav tm="0">
                                          <p:val>
                                            <p:strVal val="#ppt_x"/>
                                          </p:val>
                                        </p:tav>
                                        <p:tav tm="100000">
                                          <p:val>
                                            <p:strVal val="#ppt_x"/>
                                          </p:val>
                                        </p:tav>
                                      </p:tavLst>
                                    </p:anim>
                                    <p:anim calcmode="lin" valueType="num">
                                      <p:cBhvr>
                                        <p:cTn id="131"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p:bldP spid="46" grpId="0"/>
      <p:bldP spid="47" grpId="0" animBg="1"/>
      <p:bldP spid="48" grpId="0" animBg="1"/>
      <p:bldP spid="49" grpId="0"/>
      <p:bldP spid="53" grpId="0"/>
      <p:bldP spid="54" grpId="0" animBg="1"/>
      <p:bldP spid="55" grpId="0" animBg="1"/>
      <p:bldP spid="59" grpId="0"/>
      <p:bldP spid="60" grpId="0"/>
      <p:bldP spid="61" grpId="0" animBg="1"/>
      <p:bldP spid="62" grpId="0" animBg="1"/>
      <p:bldP spid="64" grpId="0"/>
      <p:bldP spid="65" grpId="0"/>
      <p:bldP spid="66" grpId="0" animBg="1"/>
      <p:bldP spid="67" grpId="0" animBg="1"/>
      <p:bldP spid="68" grpId="0"/>
      <p:bldP spid="69" grpId="0"/>
      <p:bldP spid="7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049" y="235338"/>
            <a:ext cx="12881849" cy="7016362"/>
            <a:chOff x="0" y="222291"/>
            <a:chExt cx="12881849" cy="7016362"/>
          </a:xfrm>
        </p:grpSpPr>
        <p:sp>
          <p:nvSpPr>
            <p:cNvPr id="32" name="任意多边形 31"/>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27688" y="222291"/>
              <a:ext cx="665567"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04</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35" name="TextBox 41"/>
            <p:cNvSpPr txBox="1"/>
            <p:nvPr/>
          </p:nvSpPr>
          <p:spPr>
            <a:xfrm>
              <a:off x="1945757" y="295533"/>
              <a:ext cx="2209258" cy="497957"/>
            </a:xfrm>
            <a:prstGeom prst="rect">
              <a:avLst/>
            </a:prstGeom>
            <a:noFill/>
          </p:spPr>
          <p:txBody>
            <a:bodyPr wrap="none" rtlCol="0">
              <a:spAutoFit/>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JEDIS</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事务处理</a:t>
              </a:r>
              <a:endParaRPr lang="en-US" altLang="zh-CN"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6" name="矩形 35"/>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24719" y="1098073"/>
            <a:ext cx="6096000" cy="185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24719" y="3112269"/>
            <a:ext cx="6096000" cy="2714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4" name="对象 3"/>
          <p:cNvGraphicFramePr>
            <a:graphicFrameLocks noChangeAspect="1"/>
          </p:cNvGraphicFramePr>
          <p:nvPr>
            <p:extLst>
              <p:ext uri="{D42A27DB-BD31-4B8C-83A1-F6EECF244321}">
                <p14:modId xmlns:p14="http://schemas.microsoft.com/office/powerpoint/2010/main" xmlns="" val="4278574371"/>
              </p:ext>
            </p:extLst>
          </p:nvPr>
        </p:nvGraphicFramePr>
        <p:xfrm>
          <a:off x="7437487" y="1078124"/>
          <a:ext cx="2571750" cy="1866900"/>
        </p:xfrm>
        <a:graphic>
          <a:graphicData uri="http://schemas.openxmlformats.org/presentationml/2006/ole">
            <p:oleObj spid="_x0000_s1400" name="图片" r:id="rId6" imgW="2571429" imgH="1866667" progId="StaticDib">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2397737597"/>
              </p:ext>
            </p:extLst>
          </p:nvPr>
        </p:nvGraphicFramePr>
        <p:xfrm>
          <a:off x="7437487" y="3112269"/>
          <a:ext cx="2571750" cy="2428875"/>
        </p:xfrm>
        <a:graphic>
          <a:graphicData uri="http://schemas.openxmlformats.org/presentationml/2006/ole">
            <p:oleObj spid="_x0000_s1401" name="图片" r:id="rId7" imgW="2571429" imgH="2428571" progId="StaticDib">
              <p:embed/>
            </p:oleObj>
          </a:graphicData>
        </a:graphic>
      </p:graphicFrame>
    </p:spTree>
    <p:extLst>
      <p:ext uri="{BB962C8B-B14F-4D97-AF65-F5344CB8AC3E}">
        <p14:creationId xmlns:p14="http://schemas.microsoft.com/office/powerpoint/2010/main" xmlns="" val="1558367239"/>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2671" y="1024037"/>
            <a:ext cx="9058275" cy="581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31" name="组合 30"/>
          <p:cNvGrpSpPr/>
          <p:nvPr/>
        </p:nvGrpSpPr>
        <p:grpSpPr>
          <a:xfrm>
            <a:off x="-4049" y="235338"/>
            <a:ext cx="12881849" cy="7016362"/>
            <a:chOff x="0" y="222291"/>
            <a:chExt cx="12881849" cy="7016362"/>
          </a:xfrm>
        </p:grpSpPr>
        <p:sp>
          <p:nvSpPr>
            <p:cNvPr id="32" name="任意多边形 31"/>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27688" y="222291"/>
              <a:ext cx="665567"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04</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35" name="TextBox 41"/>
            <p:cNvSpPr txBox="1"/>
            <p:nvPr/>
          </p:nvSpPr>
          <p:spPr>
            <a:xfrm>
              <a:off x="1945757" y="295533"/>
              <a:ext cx="2209258" cy="497957"/>
            </a:xfrm>
            <a:prstGeom prst="rect">
              <a:avLst/>
            </a:prstGeom>
            <a:noFill/>
          </p:spPr>
          <p:txBody>
            <a:bodyPr wrap="none" rtlCol="0">
              <a:spAutoFit/>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JEDIS</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事务处理</a:t>
              </a:r>
              <a:endParaRPr lang="en-US" altLang="zh-CN"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6" name="矩形 35"/>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TextBox 1"/>
          <p:cNvSpPr txBox="1"/>
          <p:nvPr/>
        </p:nvSpPr>
        <p:spPr>
          <a:xfrm>
            <a:off x="7005439" y="1600101"/>
            <a:ext cx="5556971" cy="1477328"/>
          </a:xfrm>
          <a:prstGeom prst="rect">
            <a:avLst/>
          </a:prstGeom>
          <a:noFill/>
        </p:spPr>
        <p:txBody>
          <a:bodyPr wrap="square" rtlCol="0">
            <a:spAutoFit/>
          </a:bodyPr>
          <a:lstStyle/>
          <a:p>
            <a:r>
              <a:rPr lang="zh-CN" altLang="en-US" dirty="0"/>
              <a:t>这里主要对以下几种情况做验证</a:t>
            </a:r>
            <a:r>
              <a:rPr lang="en-US" altLang="zh-CN" dirty="0"/>
              <a:t>Jedis</a:t>
            </a:r>
            <a:r>
              <a:rPr lang="zh-CN" altLang="en-US" dirty="0"/>
              <a:t>的事务处理情况</a:t>
            </a:r>
            <a:endParaRPr lang="en-US" altLang="zh-CN" dirty="0"/>
          </a:p>
          <a:p>
            <a:r>
              <a:rPr lang="en-US" altLang="zh-CN" dirty="0"/>
              <a:t>1.</a:t>
            </a:r>
            <a:r>
              <a:rPr lang="zh-CN" altLang="en-US" dirty="0"/>
              <a:t>不开启事务时，</a:t>
            </a:r>
            <a:r>
              <a:rPr lang="en-US" altLang="zh-CN" dirty="0"/>
              <a:t>Java</a:t>
            </a:r>
            <a:r>
              <a:rPr lang="zh-CN" altLang="en-US" dirty="0"/>
              <a:t>异常事务处理情况</a:t>
            </a:r>
            <a:endParaRPr lang="en-US" altLang="zh-CN" dirty="0"/>
          </a:p>
          <a:p>
            <a:r>
              <a:rPr lang="en-US" altLang="zh-CN" dirty="0"/>
              <a:t>2.</a:t>
            </a:r>
            <a:r>
              <a:rPr lang="zh-CN" altLang="en-US" dirty="0"/>
              <a:t>正常事务提交取消</a:t>
            </a:r>
            <a:endParaRPr lang="en-US" altLang="zh-CN" dirty="0"/>
          </a:p>
          <a:p>
            <a:r>
              <a:rPr lang="en-US" altLang="zh-CN" dirty="0"/>
              <a:t>3.Java</a:t>
            </a:r>
            <a:r>
              <a:rPr lang="zh-CN" altLang="en-US" dirty="0"/>
              <a:t>异常时事务提交与取消</a:t>
            </a:r>
            <a:endParaRPr lang="en-US" altLang="zh-CN" dirty="0"/>
          </a:p>
          <a:p>
            <a:r>
              <a:rPr lang="en-US" altLang="zh-CN" dirty="0"/>
              <a:t>4.Jedis</a:t>
            </a:r>
            <a:r>
              <a:rPr lang="zh-CN" altLang="en-US" dirty="0"/>
              <a:t>内部方法异常事务提交与取消</a:t>
            </a:r>
            <a:endParaRPr lang="en-US" altLang="zh-CN" dirty="0"/>
          </a:p>
        </p:txBody>
      </p:sp>
    </p:spTree>
    <p:extLst>
      <p:ext uri="{BB962C8B-B14F-4D97-AF65-F5344CB8AC3E}">
        <p14:creationId xmlns:p14="http://schemas.microsoft.com/office/powerpoint/2010/main" xmlns="" val="3213812566"/>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917207" y="3347940"/>
            <a:ext cx="4021761"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219927" y="3333523"/>
            <a:ext cx="3416320" cy="565604"/>
          </a:xfrm>
          <a:prstGeom prst="rect">
            <a:avLst/>
          </a:prstGeom>
          <a:effectLst/>
        </p:spPr>
        <p:txBody>
          <a:bodyPr wrap="none">
            <a:spAutoFit/>
          </a:bodyPr>
          <a:lstStyle/>
          <a:p>
            <a:pPr algn="ctr">
              <a:lnSpc>
                <a:spcPct val="120000"/>
              </a:lnSpc>
            </a:pP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发布订阅与管道处理</a:t>
            </a:r>
            <a:endParaRPr lang="en-US" altLang="zh-CN"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7" name="圆角矩形 16"/>
          <p:cNvSpPr/>
          <p:nvPr/>
        </p:nvSpPr>
        <p:spPr bwMode="auto">
          <a:xfrm>
            <a:off x="3986107" y="3332963"/>
            <a:ext cx="714280"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05</a:t>
            </a:r>
            <a:endParaRPr lang="zh-CN" altLang="en-US" sz="2800" dirty="0">
              <a:latin typeface="Impact" panose="020B0806030902050204" pitchFamily="34" charset="0"/>
              <a:cs typeface="+mn-ea"/>
              <a:sym typeface="+mn-lt"/>
            </a:endParaRPr>
          </a:p>
        </p:txBody>
      </p:sp>
    </p:spTree>
    <p:extLst>
      <p:ext uri="{BB962C8B-B14F-4D97-AF65-F5344CB8AC3E}">
        <p14:creationId xmlns:p14="http://schemas.microsoft.com/office/powerpoint/2010/main" xmlns="" val="3991672926"/>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ppt_y</p:attrName>
                                        </p:attrNameLst>
                                      </p:cBhvr>
                                      <p:tavLst>
                                        <p:tav tm="0">
                                          <p:val>
                                            <p:strVal val="#ppt_y+#ppt_h*1.125000"/>
                                          </p:val>
                                        </p:tav>
                                        <p:tav tm="100000">
                                          <p:val>
                                            <p:strVal val="#ppt_y"/>
                                          </p:val>
                                        </p:tav>
                                      </p:tavLst>
                                    </p:anim>
                                    <p:animEffect transition="in" filter="wipe(up)">
                                      <p:cBhvr>
                                        <p:cTn id="13" dur="500"/>
                                        <p:tgtEl>
                                          <p:spTgt spid="15"/>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917207" y="3347940"/>
            <a:ext cx="4021761"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429119" y="3333523"/>
            <a:ext cx="2997937" cy="565604"/>
          </a:xfrm>
          <a:prstGeom prst="rect">
            <a:avLst/>
          </a:prstGeom>
          <a:effectLst/>
        </p:spPr>
        <p:txBody>
          <a:bodyPr wrap="none">
            <a:spAutoFit/>
          </a:bodyPr>
          <a:lstStyle/>
          <a:p>
            <a:pPr algn="ctr">
              <a:lnSpc>
                <a:spcPct val="120000"/>
              </a:lnSpc>
            </a:pPr>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REDIS</a:t>
            </a:r>
            <a:r>
              <a:rPr lang="zh-CN" altLang="en-US" sz="2800" dirty="0">
                <a:solidFill>
                  <a:schemeClr val="bg1"/>
                </a:solidFill>
                <a:latin typeface="微软雅黑" panose="020B0503020204020204" pitchFamily="34" charset="-122"/>
                <a:ea typeface="微软雅黑" panose="020B0503020204020204" pitchFamily="34" charset="-122"/>
                <a:cs typeface="+mn-ea"/>
                <a:sym typeface="+mn-lt"/>
              </a:rPr>
              <a:t>安装与使用</a:t>
            </a:r>
            <a:endParaRPr lang="en-US" altLang="zh-CN"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7" name="圆角矩形 16"/>
          <p:cNvSpPr/>
          <p:nvPr/>
        </p:nvSpPr>
        <p:spPr bwMode="auto">
          <a:xfrm>
            <a:off x="3986107" y="3332963"/>
            <a:ext cx="714280"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Impact" panose="020B0806030902050204" pitchFamily="34" charset="0"/>
                <a:cs typeface="+mn-ea"/>
                <a:sym typeface="+mn-lt"/>
              </a:rPr>
              <a:t>01</a:t>
            </a:r>
            <a:endParaRPr lang="zh-CN" altLang="en-US" sz="2800" dirty="0">
              <a:latin typeface="Impact" panose="020B0806030902050204" pitchFamily="34" charset="0"/>
              <a:cs typeface="+mn-ea"/>
              <a:sym typeface="+mn-lt"/>
            </a:endParaRPr>
          </a:p>
        </p:txBody>
      </p:sp>
    </p:spTree>
    <p:extLst>
      <p:ext uri="{BB962C8B-B14F-4D97-AF65-F5344CB8AC3E}">
        <p14:creationId xmlns:p14="http://schemas.microsoft.com/office/powerpoint/2010/main" xmlns="" val="2336725564"/>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grpId="1"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ppt_y</p:attrName>
                                        </p:attrNameLst>
                                      </p:cBhvr>
                                      <p:tavLst>
                                        <p:tav tm="0">
                                          <p:val>
                                            <p:strVal val="#ppt_y+#ppt_h*1.125000"/>
                                          </p:val>
                                        </p:tav>
                                        <p:tav tm="100000">
                                          <p:val>
                                            <p:strVal val="#ppt_y"/>
                                          </p:val>
                                        </p:tav>
                                      </p:tavLst>
                                    </p:anim>
                                    <p:animEffect transition="in" filter="wipe(up)">
                                      <p:cBhvr>
                                        <p:cTn id="13" dur="500"/>
                                        <p:tgtEl>
                                          <p:spTgt spid="15"/>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animBg="1"/>
      <p:bldP spid="16" grpId="0"/>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7"/>
          <p:cNvPicPr>
            <a:picLocks noChangeAspect="1"/>
          </p:cNvPicPr>
          <p:nvPr/>
        </p:nvPicPr>
        <p:blipFill>
          <a:blip r:embed="rId3">
            <a:extLst>
              <a:ext uri="{28A0092B-C50C-407E-A947-70E740481C1C}">
                <a14:useLocalDpi xmlns:a14="http://schemas.microsoft.com/office/drawing/2010/main" xmlns=""/>
              </a:ext>
            </a:extLst>
          </a:blip>
          <a:srcRect/>
          <a:stretch>
            <a:fillRect/>
          </a:stretch>
        </p:blipFill>
        <p:spPr bwMode="auto">
          <a:xfrm>
            <a:off x="973363" y="2392222"/>
            <a:ext cx="6006835" cy="4535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 name="矩形 1"/>
          <p:cNvSpPr>
            <a:spLocks noChangeArrowheads="1"/>
          </p:cNvSpPr>
          <p:nvPr/>
        </p:nvSpPr>
        <p:spPr bwMode="auto">
          <a:xfrm>
            <a:off x="2935183" y="1345954"/>
            <a:ext cx="2258375" cy="781809"/>
          </a:xfrm>
          <a:prstGeom prst="rect">
            <a:avLst/>
          </a:prstGeom>
          <a:solidFill>
            <a:srgbClr val="339966"/>
          </a:solidFill>
          <a:ln w="25400" algn="ctr">
            <a:noFill/>
            <a:miter lim="800000"/>
            <a:headEnd/>
            <a:tailEnd/>
          </a:ln>
          <a:effectLst/>
        </p:spPr>
        <p:txBody>
          <a:bodyPr anchor="ctr"/>
          <a:lstStyle/>
          <a:p>
            <a:pPr algn="ctr"/>
            <a:endParaRPr lang="zh-CN" altLang="en-US">
              <a:solidFill>
                <a:srgbClr val="FFFFFF"/>
              </a:solidFill>
            </a:endParaRPr>
          </a:p>
        </p:txBody>
      </p:sp>
      <p:sp>
        <p:nvSpPr>
          <p:cNvPr id="43" name="文本框 7"/>
          <p:cNvSpPr txBox="1">
            <a:spLocks noChangeArrowheads="1"/>
          </p:cNvSpPr>
          <p:nvPr/>
        </p:nvSpPr>
        <p:spPr bwMode="auto">
          <a:xfrm>
            <a:off x="3072750" y="1502221"/>
            <a:ext cx="2004548" cy="461665"/>
          </a:xfrm>
          <a:prstGeom prst="rect">
            <a:avLst/>
          </a:prstGeom>
          <a:noFill/>
          <a:ln w="9525">
            <a:noFill/>
            <a:miter lim="800000"/>
            <a:headEnd/>
            <a:tailEnd/>
          </a:ln>
        </p:spPr>
        <p:txBody>
          <a:bodyPr wrap="square">
            <a:spAutoFit/>
          </a:bodyPr>
          <a:lstStyle/>
          <a:p>
            <a:pPr algn="ctr" fontAlgn="auto">
              <a:spcBef>
                <a:spcPts val="0"/>
              </a:spcBef>
              <a:spcAft>
                <a:spcPts val="0"/>
              </a:spcAft>
              <a:defRPr/>
            </a:pPr>
            <a:r>
              <a:rPr lang="zh-CN" altLang="en-US" sz="2400" dirty="0">
                <a:solidFill>
                  <a:schemeClr val="bg1"/>
                </a:solidFill>
                <a:latin typeface="+mj-lt"/>
                <a:ea typeface="Segoe UI Emoji" panose="020B0502040204020203" pitchFamily="34" charset="0"/>
              </a:rPr>
              <a:t>发布订阅</a:t>
            </a:r>
          </a:p>
        </p:txBody>
      </p:sp>
      <p:sp>
        <p:nvSpPr>
          <p:cNvPr id="68" name="燕尾形 9"/>
          <p:cNvSpPr>
            <a:spLocks noChangeArrowheads="1"/>
          </p:cNvSpPr>
          <p:nvPr/>
        </p:nvSpPr>
        <p:spPr bwMode="auto">
          <a:xfrm>
            <a:off x="1969222" y="1367718"/>
            <a:ext cx="500558" cy="753349"/>
          </a:xfrm>
          <a:prstGeom prst="chevron">
            <a:avLst>
              <a:gd name="adj" fmla="val 50000"/>
            </a:avLst>
          </a:prstGeom>
          <a:solidFill>
            <a:srgbClr val="8CC94C"/>
          </a:solidFill>
          <a:ln w="3175" algn="ctr">
            <a:noFill/>
            <a:miter lim="800000"/>
            <a:headEnd/>
            <a:tailEnd/>
          </a:ln>
          <a:effectLst/>
        </p:spPr>
        <p:txBody>
          <a:bodyPr anchor="ctr"/>
          <a:lstStyle/>
          <a:p>
            <a:pPr algn="ctr"/>
            <a:endParaRPr lang="zh-CN" altLang="en-US">
              <a:solidFill>
                <a:srgbClr val="FFFFFF"/>
              </a:solidFill>
              <a:latin typeface="Calibri" pitchFamily="34" charset="0"/>
            </a:endParaRPr>
          </a:p>
        </p:txBody>
      </p:sp>
      <p:sp>
        <p:nvSpPr>
          <p:cNvPr id="76" name="燕尾形 9"/>
          <p:cNvSpPr>
            <a:spLocks noChangeArrowheads="1"/>
          </p:cNvSpPr>
          <p:nvPr/>
        </p:nvSpPr>
        <p:spPr bwMode="auto">
          <a:xfrm>
            <a:off x="2384401" y="1367718"/>
            <a:ext cx="500558" cy="753349"/>
          </a:xfrm>
          <a:prstGeom prst="chevron">
            <a:avLst>
              <a:gd name="adj" fmla="val 50000"/>
            </a:avLst>
          </a:prstGeom>
          <a:solidFill>
            <a:srgbClr val="8CC94C"/>
          </a:solidFill>
          <a:ln w="3175" algn="ctr">
            <a:noFill/>
            <a:miter lim="800000"/>
            <a:headEnd/>
            <a:tailEnd/>
          </a:ln>
          <a:effectLst/>
        </p:spPr>
        <p:txBody>
          <a:bodyPr anchor="ctr"/>
          <a:lstStyle/>
          <a:p>
            <a:pPr algn="ctr"/>
            <a:endParaRPr lang="zh-CN" altLang="en-US">
              <a:solidFill>
                <a:srgbClr val="FFFFFF"/>
              </a:solidFill>
              <a:latin typeface="Calibri" pitchFamily="34" charset="0"/>
            </a:endParaRPr>
          </a:p>
        </p:txBody>
      </p:sp>
      <p:sp>
        <p:nvSpPr>
          <p:cNvPr id="77" name="燕尾形 9"/>
          <p:cNvSpPr>
            <a:spLocks noChangeArrowheads="1"/>
          </p:cNvSpPr>
          <p:nvPr/>
        </p:nvSpPr>
        <p:spPr bwMode="auto">
          <a:xfrm rot="10800000">
            <a:off x="5270566" y="1367718"/>
            <a:ext cx="500558" cy="753349"/>
          </a:xfrm>
          <a:prstGeom prst="chevron">
            <a:avLst>
              <a:gd name="adj" fmla="val 50000"/>
            </a:avLst>
          </a:prstGeom>
          <a:solidFill>
            <a:srgbClr val="339966"/>
          </a:solidFill>
          <a:ln w="3175" algn="ctr">
            <a:noFill/>
            <a:miter lim="800000"/>
            <a:headEnd/>
            <a:tailEnd/>
          </a:ln>
          <a:effectLst/>
        </p:spPr>
        <p:txBody>
          <a:bodyPr rot="10800000" anchor="ctr"/>
          <a:lstStyle/>
          <a:p>
            <a:pPr algn="ctr"/>
            <a:endParaRPr lang="zh-CN" altLang="en-US">
              <a:solidFill>
                <a:srgbClr val="FFFFFF"/>
              </a:solidFill>
              <a:latin typeface="Calibri" pitchFamily="34" charset="0"/>
            </a:endParaRPr>
          </a:p>
        </p:txBody>
      </p:sp>
      <p:sp>
        <p:nvSpPr>
          <p:cNvPr id="84" name="燕尾形 9"/>
          <p:cNvSpPr>
            <a:spLocks noChangeArrowheads="1"/>
          </p:cNvSpPr>
          <p:nvPr/>
        </p:nvSpPr>
        <p:spPr bwMode="auto">
          <a:xfrm rot="10800000">
            <a:off x="5650590" y="1367718"/>
            <a:ext cx="500559" cy="753349"/>
          </a:xfrm>
          <a:prstGeom prst="chevron">
            <a:avLst>
              <a:gd name="adj" fmla="val 50000"/>
            </a:avLst>
          </a:prstGeom>
          <a:solidFill>
            <a:srgbClr val="339966"/>
          </a:solidFill>
          <a:ln w="3175" algn="ctr">
            <a:noFill/>
            <a:miter lim="800000"/>
            <a:headEnd/>
            <a:tailEnd/>
          </a:ln>
          <a:effectLst/>
        </p:spPr>
        <p:txBody>
          <a:bodyPr rot="10800000" anchor="ctr"/>
          <a:lstStyle/>
          <a:p>
            <a:pPr algn="ctr"/>
            <a:endParaRPr lang="zh-CN" altLang="en-US">
              <a:solidFill>
                <a:srgbClr val="FFFFFF"/>
              </a:solidFill>
              <a:latin typeface="Calibri" pitchFamily="34" charset="0"/>
            </a:endParaRPr>
          </a:p>
        </p:txBody>
      </p:sp>
      <p:sp>
        <p:nvSpPr>
          <p:cNvPr id="154" name="TextBox 153"/>
          <p:cNvSpPr txBox="1"/>
          <p:nvPr/>
        </p:nvSpPr>
        <p:spPr>
          <a:xfrm>
            <a:off x="7733826" y="2035593"/>
            <a:ext cx="3952133" cy="466663"/>
          </a:xfrm>
          <a:prstGeom prst="rect">
            <a:avLst/>
          </a:prstGeom>
          <a:noFill/>
        </p:spPr>
        <p:txBody>
          <a:bodyPr wrap="square" lIns="96392" tIns="48195" rIns="96392" bIns="48195" rtlCol="0">
            <a:spAutoFit/>
          </a:bodyPr>
          <a:lstStyle/>
          <a:p>
            <a:pPr fontAlgn="auto">
              <a:spcBef>
                <a:spcPts val="0"/>
              </a:spcBef>
              <a:spcAft>
                <a:spcPts val="0"/>
              </a:spcAft>
              <a:defRPr/>
            </a:pPr>
            <a:r>
              <a:rPr lang="zh-CN" altLang="en-US" sz="2400" dirty="0">
                <a:solidFill>
                  <a:schemeClr val="tx1">
                    <a:lumMod val="65000"/>
                    <a:lumOff val="35000"/>
                  </a:schemeClr>
                </a:solidFill>
                <a:latin typeface="Franklin Gothic Book" panose="020B0503020102020204" pitchFamily="34" charset="0"/>
                <a:ea typeface="Segoe UI Emoji" panose="020B0502040204020203" pitchFamily="34" charset="0"/>
              </a:rPr>
              <a:t>发布订阅（</a:t>
            </a:r>
            <a:r>
              <a:rPr lang="en-US" altLang="zh-CN" sz="2400" dirty="0">
                <a:solidFill>
                  <a:schemeClr val="tx1">
                    <a:lumMod val="65000"/>
                    <a:lumOff val="35000"/>
                  </a:schemeClr>
                </a:solidFill>
                <a:latin typeface="Franklin Gothic Book" panose="020B0503020102020204" pitchFamily="34" charset="0"/>
                <a:ea typeface="Segoe UI Emoji" panose="020B0502040204020203" pitchFamily="34" charset="0"/>
              </a:rPr>
              <a:t>PUB/SUB</a:t>
            </a:r>
            <a:r>
              <a:rPr lang="zh-CN" altLang="en-US" sz="2400" dirty="0">
                <a:solidFill>
                  <a:schemeClr val="tx1">
                    <a:lumMod val="65000"/>
                    <a:lumOff val="35000"/>
                  </a:schemeClr>
                </a:solidFill>
                <a:latin typeface="Franklin Gothic Book" panose="020B0503020102020204" pitchFamily="34" charset="0"/>
                <a:ea typeface="Segoe UI Emoji" panose="020B0502040204020203" pitchFamily="34" charset="0"/>
              </a:rPr>
              <a:t>）说明</a:t>
            </a:r>
            <a:endParaRPr lang="zh-CN" altLang="en-US" sz="2400" dirty="0">
              <a:solidFill>
                <a:schemeClr val="tx1">
                  <a:lumMod val="65000"/>
                  <a:lumOff val="35000"/>
                </a:schemeClr>
              </a:solidFill>
              <a:latin typeface="Franklin Gothic Book" panose="020B0503020102020204" pitchFamily="34" charset="0"/>
            </a:endParaRPr>
          </a:p>
        </p:txBody>
      </p:sp>
      <p:sp>
        <p:nvSpPr>
          <p:cNvPr id="155" name="TextBox 154"/>
          <p:cNvSpPr txBox="1"/>
          <p:nvPr/>
        </p:nvSpPr>
        <p:spPr>
          <a:xfrm>
            <a:off x="7941543" y="2522405"/>
            <a:ext cx="3456384" cy="3038136"/>
          </a:xfrm>
          <a:prstGeom prst="rect">
            <a:avLst/>
          </a:prstGeom>
          <a:noFill/>
        </p:spPr>
        <p:txBody>
          <a:bodyPr wrap="square" lIns="96392" tIns="48195" rIns="96392" bIns="48195" rtlCol="0">
            <a:spAutoFit/>
          </a:bodyPr>
          <a:lstStyle/>
          <a:p>
            <a:pPr>
              <a:lnSpc>
                <a:spcPct val="1300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发布订阅（</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PUB/SUB</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）是一种消息通信模式。订阅者可以通过</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subscribe</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和</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psubscribe</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命令向</a:t>
            </a:r>
            <a:r>
              <a:rPr lang="en-US" altLang="zh-CN" sz="1050" dirty="0" err="1">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 server</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订阅自己感兴趣的消息类型，</a:t>
            </a:r>
            <a:r>
              <a:rPr lang="en-US" altLang="zh-CN" sz="1050" dirty="0" err="1">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将消息类型称为通道（</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channel</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）。当发布者通过</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publish</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命令向</a:t>
            </a:r>
            <a:r>
              <a:rPr lang="en-US" altLang="zh-CN" sz="1050" dirty="0" err="1">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 server</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发送特定类型的消息时，订阅该消息类型的全部</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client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都会收到此消息。这里消息的传递是多对多的。一个</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client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可以订阅多个</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channel</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，也可以向多个</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channel</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发送消息。</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pPr>
              <a:lnSpc>
                <a:spcPct val="1300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订阅发布常用命令如下</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p>
          <a:p>
            <a:pPr>
              <a:lnSpc>
                <a:spcPct val="130000"/>
              </a:lnSpc>
            </a:pPr>
            <a:r>
              <a:rPr lang="en-GB"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1.</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publish </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发布消息</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2.subscribe </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订阅消息（单个）</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3.unsubscribe </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取消订阅</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4.psubscribe </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订阅匹配消息</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5.punsubscribe </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取消订阅匹配消息</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pic>
        <p:nvPicPr>
          <p:cNvPr id="162" name="Picture 2" descr="C:\Users\Administrator\Desktop\111.jpg"/>
          <p:cNvPicPr>
            <a:picLocks noChangeAspect="1" noChangeArrowheads="1"/>
          </p:cNvPicPr>
          <p:nvPr/>
        </p:nvPicPr>
        <p:blipFill>
          <a:blip r:embed="rId4" cstate="print">
            <a:extLst>
              <a:ext uri="{28A0092B-C50C-407E-A947-70E740481C1C}">
                <a14:useLocalDpi xmlns:a14="http://schemas.microsoft.com/office/drawing/2010/main" xmlns=""/>
              </a:ext>
            </a:extLst>
          </a:blip>
          <a:srcRect/>
          <a:stretch>
            <a:fillRect/>
          </a:stretch>
        </p:blipFill>
        <p:spPr bwMode="auto">
          <a:xfrm>
            <a:off x="1157706" y="2637688"/>
            <a:ext cx="5595520" cy="31039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4" name="组合 63"/>
          <p:cNvGrpSpPr/>
          <p:nvPr/>
        </p:nvGrpSpPr>
        <p:grpSpPr>
          <a:xfrm>
            <a:off x="-4049" y="235338"/>
            <a:ext cx="12881849" cy="7016362"/>
            <a:chOff x="0" y="222291"/>
            <a:chExt cx="12881849" cy="7016362"/>
          </a:xfrm>
        </p:grpSpPr>
        <p:sp>
          <p:nvSpPr>
            <p:cNvPr id="65" name="任意多边形 64"/>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827688" y="222291"/>
              <a:ext cx="665567"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05</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69" name="TextBox 41"/>
            <p:cNvSpPr txBox="1"/>
            <p:nvPr/>
          </p:nvSpPr>
          <p:spPr>
            <a:xfrm>
              <a:off x="1894593" y="259435"/>
              <a:ext cx="2954655" cy="535531"/>
            </a:xfrm>
            <a:prstGeom prst="rect">
              <a:avLst/>
            </a:prstGeom>
            <a:noFill/>
          </p:spPr>
          <p:txBody>
            <a:bodyPr wrap="none" rtlCol="0">
              <a:spAutoFit/>
            </a:bodyPr>
            <a:lstStyle/>
            <a:p>
              <a:pPr algn="ctr">
                <a:lnSpc>
                  <a:spcPct val="120000"/>
                </a:lnSpc>
              </a:pPr>
              <a:r>
                <a:rPr lang="zh-CN" altLang="en-US" sz="2400" b="1" dirty="0">
                  <a:solidFill>
                    <a:schemeClr val="bg1"/>
                  </a:solidFill>
                  <a:latin typeface="Franklin Gothic Medium" panose="020B0603020102020204" pitchFamily="34" charset="0"/>
                  <a:ea typeface="微软雅黑" panose="020B0503020204020204" pitchFamily="34" charset="-122"/>
                  <a:sym typeface="+mn-lt"/>
                </a:rPr>
                <a:t>发布订阅与管道处理</a:t>
              </a:r>
              <a:endParaRPr lang="en-US" altLang="zh-CN" sz="2400" b="1" dirty="0">
                <a:solidFill>
                  <a:schemeClr val="bg1"/>
                </a:solidFill>
                <a:latin typeface="Franklin Gothic Medium" panose="020B0603020102020204" pitchFamily="34" charset="0"/>
                <a:ea typeface="微软雅黑" panose="020B0503020204020204" pitchFamily="34" charset="-122"/>
                <a:sym typeface="+mn-lt"/>
              </a:endParaRPr>
            </a:p>
          </p:txBody>
        </p:sp>
        <p:sp>
          <p:nvSpPr>
            <p:cNvPr id="70" name="矩形 69"/>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xmlns="" val="125550579"/>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slide(fromRight)">
                                      <p:cBhvr>
                                        <p:cTn id="11" dur="500"/>
                                        <p:tgtEl>
                                          <p:spTgt spid="77"/>
                                        </p:tgtEl>
                                      </p:cBhvr>
                                    </p:animEffect>
                                  </p:childTnLst>
                                </p:cTn>
                              </p:par>
                              <p:par>
                                <p:cTn id="12" presetID="12" presetClass="entr" presetSubtype="2" fill="hold" grpId="0" nodeType="withEffect">
                                  <p:stCondLst>
                                    <p:cond delay="0"/>
                                  </p:stCondLst>
                                  <p:childTnLst>
                                    <p:set>
                                      <p:cBhvr>
                                        <p:cTn id="13" dur="1" fill="hold">
                                          <p:stCondLst>
                                            <p:cond delay="0"/>
                                          </p:stCondLst>
                                        </p:cTn>
                                        <p:tgtEl>
                                          <p:spTgt spid="84"/>
                                        </p:tgtEl>
                                        <p:attrNameLst>
                                          <p:attrName>style.visibility</p:attrName>
                                        </p:attrNameLst>
                                      </p:cBhvr>
                                      <p:to>
                                        <p:strVal val="visible"/>
                                      </p:to>
                                    </p:set>
                                    <p:animEffect transition="in" filter="slide(fromRight)">
                                      <p:cBhvr>
                                        <p:cTn id="14" dur="500"/>
                                        <p:tgtEl>
                                          <p:spTgt spid="84"/>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slide(fromLeft)">
                                      <p:cBhvr>
                                        <p:cTn id="17" dur="500"/>
                                        <p:tgtEl>
                                          <p:spTgt spid="68"/>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slide(fromLeft)">
                                      <p:cBhvr>
                                        <p:cTn id="20" dur="500"/>
                                        <p:tgtEl>
                                          <p:spTgt spid="76"/>
                                        </p:tgtEl>
                                      </p:cBhvr>
                                    </p:animEffect>
                                  </p:childTnLst>
                                </p:cTn>
                              </p:par>
                              <p:par>
                                <p:cTn id="21" presetID="2" presetClass="entr" presetSubtype="1"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ppt_x"/>
                                          </p:val>
                                        </p:tav>
                                        <p:tav tm="100000">
                                          <p:val>
                                            <p:strVal val="#ppt_x"/>
                                          </p:val>
                                        </p:tav>
                                      </p:tavLst>
                                    </p:anim>
                                    <p:anim calcmode="lin" valueType="num">
                                      <p:cBhvr additive="base">
                                        <p:cTn id="24" dur="500" fill="hold"/>
                                        <p:tgtEl>
                                          <p:spTgt spid="43"/>
                                        </p:tgtEl>
                                        <p:attrNameLst>
                                          <p:attrName>ppt_y</p:attrName>
                                        </p:attrNameLst>
                                      </p:cBhvr>
                                      <p:tavLst>
                                        <p:tav tm="0">
                                          <p:val>
                                            <p:strVal val="0-#ppt_h/2"/>
                                          </p:val>
                                        </p:tav>
                                        <p:tav tm="100000">
                                          <p:val>
                                            <p:strVal val="#ppt_y"/>
                                          </p:val>
                                        </p:tav>
                                      </p:tavLst>
                                    </p:anim>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1000"/>
                                        <p:tgtEl>
                                          <p:spTgt spid="37"/>
                                        </p:tgtEl>
                                      </p:cBhvr>
                                    </p:animEffect>
                                    <p:anim calcmode="lin" valueType="num">
                                      <p:cBhvr>
                                        <p:cTn id="29" dur="1000" fill="hold"/>
                                        <p:tgtEl>
                                          <p:spTgt spid="37"/>
                                        </p:tgtEl>
                                        <p:attrNameLst>
                                          <p:attrName>ppt_x</p:attrName>
                                        </p:attrNameLst>
                                      </p:cBhvr>
                                      <p:tavLst>
                                        <p:tav tm="0">
                                          <p:val>
                                            <p:strVal val="#ppt_x"/>
                                          </p:val>
                                        </p:tav>
                                        <p:tav tm="100000">
                                          <p:val>
                                            <p:strVal val="#ppt_x"/>
                                          </p:val>
                                        </p:tav>
                                      </p:tavLst>
                                    </p:anim>
                                    <p:anim calcmode="lin" valueType="num">
                                      <p:cBhvr>
                                        <p:cTn id="30" dur="1000" fill="hold"/>
                                        <p:tgtEl>
                                          <p:spTgt spid="37"/>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6" presetClass="entr" presetSubtype="16" fill="hold" nodeType="afterEffect">
                                  <p:stCondLst>
                                    <p:cond delay="0"/>
                                  </p:stCondLst>
                                  <p:childTnLst>
                                    <p:set>
                                      <p:cBhvr>
                                        <p:cTn id="33" dur="1" fill="hold">
                                          <p:stCondLst>
                                            <p:cond delay="0"/>
                                          </p:stCondLst>
                                        </p:cTn>
                                        <p:tgtEl>
                                          <p:spTgt spid="162"/>
                                        </p:tgtEl>
                                        <p:attrNameLst>
                                          <p:attrName>style.visibility</p:attrName>
                                        </p:attrNameLst>
                                      </p:cBhvr>
                                      <p:to>
                                        <p:strVal val="visible"/>
                                      </p:to>
                                    </p:set>
                                    <p:animEffect transition="in" filter="circle(in)">
                                      <p:cBhvr>
                                        <p:cTn id="34" dur="2000"/>
                                        <p:tgtEl>
                                          <p:spTgt spid="16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54"/>
                                        </p:tgtEl>
                                        <p:attrNameLst>
                                          <p:attrName>style.visibility</p:attrName>
                                        </p:attrNameLst>
                                      </p:cBhvr>
                                      <p:to>
                                        <p:strVal val="visible"/>
                                      </p:to>
                                    </p:set>
                                    <p:animEffect transition="in" filter="wipe(left)">
                                      <p:cBhvr>
                                        <p:cTn id="37" dur="500"/>
                                        <p:tgtEl>
                                          <p:spTgt spid="154"/>
                                        </p:tgtEl>
                                      </p:cBhvr>
                                    </p:animEffect>
                                  </p:childTnLst>
                                </p:cTn>
                              </p:par>
                              <p:par>
                                <p:cTn id="38" presetID="42" presetClass="entr" presetSubtype="0" fill="hold" grpId="0" nodeType="withEffect">
                                  <p:stCondLst>
                                    <p:cond delay="0"/>
                                  </p:stCondLst>
                                  <p:childTnLst>
                                    <p:set>
                                      <p:cBhvr>
                                        <p:cTn id="39" dur="1" fill="hold">
                                          <p:stCondLst>
                                            <p:cond delay="0"/>
                                          </p:stCondLst>
                                        </p:cTn>
                                        <p:tgtEl>
                                          <p:spTgt spid="155"/>
                                        </p:tgtEl>
                                        <p:attrNameLst>
                                          <p:attrName>style.visibility</p:attrName>
                                        </p:attrNameLst>
                                      </p:cBhvr>
                                      <p:to>
                                        <p:strVal val="visible"/>
                                      </p:to>
                                    </p:set>
                                    <p:animEffect transition="in" filter="fade">
                                      <p:cBhvr>
                                        <p:cTn id="40" dur="1000"/>
                                        <p:tgtEl>
                                          <p:spTgt spid="155"/>
                                        </p:tgtEl>
                                      </p:cBhvr>
                                    </p:animEffect>
                                    <p:anim calcmode="lin" valueType="num">
                                      <p:cBhvr>
                                        <p:cTn id="41" dur="1000" fill="hold"/>
                                        <p:tgtEl>
                                          <p:spTgt spid="155"/>
                                        </p:tgtEl>
                                        <p:attrNameLst>
                                          <p:attrName>ppt_x</p:attrName>
                                        </p:attrNameLst>
                                      </p:cBhvr>
                                      <p:tavLst>
                                        <p:tav tm="0">
                                          <p:val>
                                            <p:strVal val="#ppt_x"/>
                                          </p:val>
                                        </p:tav>
                                        <p:tav tm="100000">
                                          <p:val>
                                            <p:strVal val="#ppt_x"/>
                                          </p:val>
                                        </p:tav>
                                      </p:tavLst>
                                    </p:anim>
                                    <p:anim calcmode="lin" valueType="num">
                                      <p:cBhvr>
                                        <p:cTn id="42" dur="1000" fill="hold"/>
                                        <p:tgtEl>
                                          <p:spTgt spid="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p:bldP spid="68" grpId="0" animBg="1"/>
      <p:bldP spid="76" grpId="0" animBg="1"/>
      <p:bldP spid="77" grpId="0" animBg="1"/>
      <p:bldP spid="84" grpId="0" animBg="1"/>
      <p:bldP spid="154" grpId="0"/>
      <p:bldP spid="15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p:cNvGrpSpPr/>
          <p:nvPr/>
        </p:nvGrpSpPr>
        <p:grpSpPr>
          <a:xfrm>
            <a:off x="-4049" y="235338"/>
            <a:ext cx="12881849" cy="7016362"/>
            <a:chOff x="0" y="222291"/>
            <a:chExt cx="12881849" cy="7016362"/>
          </a:xfrm>
        </p:grpSpPr>
        <p:sp>
          <p:nvSpPr>
            <p:cNvPr id="65" name="任意多边形 64"/>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827688" y="222291"/>
              <a:ext cx="665567"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05</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69" name="TextBox 41"/>
            <p:cNvSpPr txBox="1"/>
            <p:nvPr/>
          </p:nvSpPr>
          <p:spPr>
            <a:xfrm>
              <a:off x="1894593" y="259435"/>
              <a:ext cx="2954655" cy="535531"/>
            </a:xfrm>
            <a:prstGeom prst="rect">
              <a:avLst/>
            </a:prstGeom>
            <a:noFill/>
          </p:spPr>
          <p:txBody>
            <a:bodyPr wrap="none" rtlCol="0">
              <a:spAutoFit/>
            </a:bodyPr>
            <a:lstStyle/>
            <a:p>
              <a:pPr algn="ctr">
                <a:lnSpc>
                  <a:spcPct val="120000"/>
                </a:lnSpc>
              </a:pPr>
              <a:r>
                <a:rPr lang="zh-CN" altLang="en-US" sz="2400" b="1" dirty="0">
                  <a:solidFill>
                    <a:schemeClr val="bg1"/>
                  </a:solidFill>
                  <a:latin typeface="Franklin Gothic Medium" panose="020B0603020102020204" pitchFamily="34" charset="0"/>
                  <a:ea typeface="微软雅黑" panose="020B0503020204020204" pitchFamily="34" charset="-122"/>
                  <a:sym typeface="+mn-lt"/>
                </a:rPr>
                <a:t>发布订阅与管道处理</a:t>
              </a:r>
              <a:endParaRPr lang="en-US" altLang="zh-CN" sz="2400" b="1" dirty="0">
                <a:solidFill>
                  <a:schemeClr val="bg1"/>
                </a:solidFill>
                <a:latin typeface="Franklin Gothic Medium" panose="020B0603020102020204" pitchFamily="34" charset="0"/>
                <a:ea typeface="微软雅黑" panose="020B0503020204020204" pitchFamily="34" charset="-122"/>
                <a:sym typeface="+mn-lt"/>
              </a:endParaRPr>
            </a:p>
          </p:txBody>
        </p:sp>
        <p:sp>
          <p:nvSpPr>
            <p:cNvPr id="70" name="矩形 69"/>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89206" y="3904357"/>
            <a:ext cx="3895984" cy="1504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489206" y="1600101"/>
            <a:ext cx="3867150" cy="1590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005439" y="3190776"/>
            <a:ext cx="3467100" cy="75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0592836"/>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p:cNvGrpSpPr/>
          <p:nvPr/>
        </p:nvGrpSpPr>
        <p:grpSpPr>
          <a:xfrm>
            <a:off x="-4049" y="235338"/>
            <a:ext cx="12881849" cy="7016362"/>
            <a:chOff x="0" y="222291"/>
            <a:chExt cx="12881849" cy="7016362"/>
          </a:xfrm>
        </p:grpSpPr>
        <p:sp>
          <p:nvSpPr>
            <p:cNvPr id="65" name="任意多边形 64"/>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827688" y="222291"/>
              <a:ext cx="665567"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05</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69" name="TextBox 41"/>
            <p:cNvSpPr txBox="1"/>
            <p:nvPr/>
          </p:nvSpPr>
          <p:spPr>
            <a:xfrm>
              <a:off x="1894593" y="259435"/>
              <a:ext cx="2954655" cy="535531"/>
            </a:xfrm>
            <a:prstGeom prst="rect">
              <a:avLst/>
            </a:prstGeom>
            <a:noFill/>
          </p:spPr>
          <p:txBody>
            <a:bodyPr wrap="none" rtlCol="0">
              <a:spAutoFit/>
            </a:bodyPr>
            <a:lstStyle/>
            <a:p>
              <a:pPr algn="ctr">
                <a:lnSpc>
                  <a:spcPct val="120000"/>
                </a:lnSpc>
              </a:pPr>
              <a:r>
                <a:rPr lang="zh-CN" altLang="en-US" sz="2400" b="1" dirty="0">
                  <a:solidFill>
                    <a:schemeClr val="bg1"/>
                  </a:solidFill>
                  <a:latin typeface="Franklin Gothic Medium" panose="020B0603020102020204" pitchFamily="34" charset="0"/>
                  <a:ea typeface="微软雅黑" panose="020B0503020204020204" pitchFamily="34" charset="-122"/>
                  <a:sym typeface="+mn-lt"/>
                </a:rPr>
                <a:t>发布订阅与管道处理</a:t>
              </a:r>
              <a:endParaRPr lang="en-US" altLang="zh-CN" sz="2400" b="1" dirty="0">
                <a:solidFill>
                  <a:schemeClr val="bg1"/>
                </a:solidFill>
                <a:latin typeface="Franklin Gothic Medium" panose="020B0603020102020204" pitchFamily="34" charset="0"/>
                <a:ea typeface="微软雅黑" panose="020B0503020204020204" pitchFamily="34" charset="-122"/>
                <a:sym typeface="+mn-lt"/>
              </a:endParaRPr>
            </a:p>
          </p:txBody>
        </p:sp>
        <p:sp>
          <p:nvSpPr>
            <p:cNvPr id="70" name="矩形 69"/>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307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14400" y="1456085"/>
            <a:ext cx="3676650" cy="1990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914400" y="4320749"/>
            <a:ext cx="3638550" cy="136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005439" y="2118072"/>
            <a:ext cx="3667125" cy="666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7005439" y="4320749"/>
            <a:ext cx="3657600" cy="790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55373615"/>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p:cNvGrpSpPr/>
          <p:nvPr/>
        </p:nvGrpSpPr>
        <p:grpSpPr>
          <a:xfrm>
            <a:off x="-4049" y="235338"/>
            <a:ext cx="12881849" cy="7016362"/>
            <a:chOff x="0" y="222291"/>
            <a:chExt cx="12881849" cy="7016362"/>
          </a:xfrm>
        </p:grpSpPr>
        <p:sp>
          <p:nvSpPr>
            <p:cNvPr id="65" name="任意多边形 64"/>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827688" y="222291"/>
              <a:ext cx="665567"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05</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69" name="TextBox 41"/>
            <p:cNvSpPr txBox="1"/>
            <p:nvPr/>
          </p:nvSpPr>
          <p:spPr>
            <a:xfrm>
              <a:off x="1894593" y="259435"/>
              <a:ext cx="2954655" cy="535531"/>
            </a:xfrm>
            <a:prstGeom prst="rect">
              <a:avLst/>
            </a:prstGeom>
            <a:noFill/>
          </p:spPr>
          <p:txBody>
            <a:bodyPr wrap="none" rtlCol="0">
              <a:spAutoFit/>
            </a:bodyPr>
            <a:lstStyle/>
            <a:p>
              <a:pPr algn="ctr">
                <a:lnSpc>
                  <a:spcPct val="120000"/>
                </a:lnSpc>
              </a:pPr>
              <a:r>
                <a:rPr lang="zh-CN" altLang="en-US" sz="2400" b="1" dirty="0">
                  <a:solidFill>
                    <a:schemeClr val="bg1"/>
                  </a:solidFill>
                  <a:latin typeface="Franklin Gothic Medium" panose="020B0603020102020204" pitchFamily="34" charset="0"/>
                  <a:ea typeface="微软雅黑" panose="020B0503020204020204" pitchFamily="34" charset="-122"/>
                  <a:sym typeface="+mn-lt"/>
                </a:rPr>
                <a:t>发布订阅与管道处理</a:t>
              </a:r>
              <a:endParaRPr lang="en-US" altLang="zh-CN" sz="2400" b="1" dirty="0">
                <a:solidFill>
                  <a:schemeClr val="bg1"/>
                </a:solidFill>
                <a:latin typeface="Franklin Gothic Medium" panose="020B0603020102020204" pitchFamily="34" charset="0"/>
                <a:ea typeface="微软雅黑" panose="020B0503020204020204" pitchFamily="34" charset="-122"/>
                <a:sym typeface="+mn-lt"/>
              </a:endParaRPr>
            </a:p>
          </p:txBody>
        </p:sp>
        <p:sp>
          <p:nvSpPr>
            <p:cNvPr id="70" name="矩形 69"/>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TextBox 13"/>
          <p:cNvSpPr txBox="1"/>
          <p:nvPr/>
        </p:nvSpPr>
        <p:spPr>
          <a:xfrm>
            <a:off x="668735" y="1096045"/>
            <a:ext cx="11233248" cy="4810548"/>
          </a:xfrm>
          <a:prstGeom prst="rect">
            <a:avLst/>
          </a:prstGeom>
          <a:noFill/>
        </p:spPr>
        <p:txBody>
          <a:bodyPr wrap="square" rtlCol="0">
            <a:spAutoFit/>
          </a:bodyPr>
          <a:lstStyle/>
          <a:p>
            <a:pPr>
              <a:lnSpc>
                <a:spcPct val="130000"/>
              </a:lnSpc>
            </a:pP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1.</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非管道处理</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是一个</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CS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模式的</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tcp server</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，使用和</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http</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类似的请求响应协议。一个</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client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可以通过一个</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socket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连接发起多个请求命令。每个请求命令发出后</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client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通常会阻塞并等待</a:t>
            </a:r>
            <a:r>
              <a:rPr lang="en-US" altLang="zh-CN" sz="1600" dirty="0" err="1">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服务处理，</a:t>
            </a:r>
            <a:r>
              <a:rPr lang="en-US" altLang="zh-CN" sz="1600" dirty="0" err="1">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处理完请求命令后会将结果通过响应报文返回给</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client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。基本的通信过程如下：</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	Client: INCR X</a:t>
            </a:r>
          </a:p>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	Server: 1</a:t>
            </a:r>
          </a:p>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	Client: INCR X</a:t>
            </a:r>
          </a:p>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	Server: 2</a:t>
            </a:r>
          </a:p>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	Client: INCR X</a:t>
            </a:r>
          </a:p>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	Server: 3</a:t>
            </a:r>
          </a:p>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	Client: INCR X</a:t>
            </a:r>
          </a:p>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	Server: 4</a:t>
            </a:r>
          </a:p>
          <a:p>
            <a:pPr>
              <a:lnSpc>
                <a:spcPct val="130000"/>
              </a:lnSpc>
            </a:pP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pPr>
              <a:lnSpc>
                <a:spcPct val="13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上面四个命令需要</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8</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个</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tcp</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报文才能完成。由于通信会有网络延迟，加入从</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client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和</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server</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之间的包传输时间需要</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0.125</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秒。那么上面的四个命令</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8</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个报文至少需要</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1</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秒才能完成。</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endParaRPr lang="zh-CN" altLang="en-US" dirty="0"/>
          </a:p>
        </p:txBody>
      </p:sp>
    </p:spTree>
    <p:extLst>
      <p:ext uri="{BB962C8B-B14F-4D97-AF65-F5344CB8AC3E}">
        <p14:creationId xmlns:p14="http://schemas.microsoft.com/office/powerpoint/2010/main" xmlns="" val="2002106156"/>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p:cNvGrpSpPr/>
          <p:nvPr/>
        </p:nvGrpSpPr>
        <p:grpSpPr>
          <a:xfrm>
            <a:off x="-4049" y="235338"/>
            <a:ext cx="12881849" cy="7016362"/>
            <a:chOff x="0" y="222291"/>
            <a:chExt cx="12881849" cy="7016362"/>
          </a:xfrm>
        </p:grpSpPr>
        <p:sp>
          <p:nvSpPr>
            <p:cNvPr id="65" name="任意多边形 64"/>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827688" y="222291"/>
              <a:ext cx="665567"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05</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69" name="TextBox 41"/>
            <p:cNvSpPr txBox="1"/>
            <p:nvPr/>
          </p:nvSpPr>
          <p:spPr>
            <a:xfrm>
              <a:off x="1894593" y="259435"/>
              <a:ext cx="2954655" cy="535531"/>
            </a:xfrm>
            <a:prstGeom prst="rect">
              <a:avLst/>
            </a:prstGeom>
            <a:noFill/>
          </p:spPr>
          <p:txBody>
            <a:bodyPr wrap="none" rtlCol="0">
              <a:spAutoFit/>
            </a:bodyPr>
            <a:lstStyle/>
            <a:p>
              <a:pPr algn="ctr">
                <a:lnSpc>
                  <a:spcPct val="120000"/>
                </a:lnSpc>
              </a:pPr>
              <a:r>
                <a:rPr lang="zh-CN" altLang="en-US" sz="2400" b="1" dirty="0">
                  <a:solidFill>
                    <a:schemeClr val="bg1"/>
                  </a:solidFill>
                  <a:latin typeface="Franklin Gothic Medium" panose="020B0603020102020204" pitchFamily="34" charset="0"/>
                  <a:ea typeface="微软雅黑" panose="020B0503020204020204" pitchFamily="34" charset="-122"/>
                  <a:sym typeface="+mn-lt"/>
                </a:rPr>
                <a:t>发布订阅与管道处理</a:t>
              </a:r>
              <a:endParaRPr lang="en-US" altLang="zh-CN" sz="2400" b="1" dirty="0">
                <a:solidFill>
                  <a:schemeClr val="bg1"/>
                </a:solidFill>
                <a:latin typeface="Franklin Gothic Medium" panose="020B0603020102020204" pitchFamily="34" charset="0"/>
                <a:ea typeface="微软雅黑" panose="020B0503020204020204" pitchFamily="34" charset="-122"/>
                <a:sym typeface="+mn-lt"/>
              </a:endParaRPr>
            </a:p>
          </p:txBody>
        </p:sp>
        <p:sp>
          <p:nvSpPr>
            <p:cNvPr id="70" name="矩形 69"/>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TextBox 13"/>
          <p:cNvSpPr txBox="1"/>
          <p:nvPr/>
        </p:nvSpPr>
        <p:spPr>
          <a:xfrm>
            <a:off x="668735" y="1096045"/>
            <a:ext cx="11233248" cy="4730526"/>
          </a:xfrm>
          <a:prstGeom prst="rect">
            <a:avLst/>
          </a:prstGeom>
          <a:noFill/>
        </p:spPr>
        <p:txBody>
          <a:bodyPr wrap="square" rtlCol="0">
            <a:spAutoFit/>
          </a:bodyPr>
          <a:lstStyle/>
          <a:p>
            <a:pPr>
              <a:lnSpc>
                <a:spcPct val="130000"/>
              </a:lnSpc>
            </a:pP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2.</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管道（</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pipeline</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）处理</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利用管道的方式从</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client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打包多条命令一起发出，不需要等待单条命令的响应返回，而</a:t>
            </a:r>
            <a:r>
              <a:rPr lang="en-US" altLang="zh-CN" sz="1600" dirty="0" err="1">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服务端在处理完多条命令后会将多条命令的处理结果打包到一起返回给客户端。通信过程如下：</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	Client: INCR X</a:t>
            </a:r>
          </a:p>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	Client: INCR X</a:t>
            </a:r>
          </a:p>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	Client: INCR X</a:t>
            </a:r>
          </a:p>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	Client: INCR X</a:t>
            </a:r>
          </a:p>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	Server: 1</a:t>
            </a:r>
          </a:p>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	Server: 2</a:t>
            </a:r>
          </a:p>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	Server: 3</a:t>
            </a:r>
          </a:p>
          <a:p>
            <a:pPr>
              <a:lnSpc>
                <a:spcPct val="13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	Server: 4</a:t>
            </a:r>
          </a:p>
          <a:p>
            <a:pPr>
              <a:lnSpc>
                <a:spcPct val="130000"/>
              </a:lnSpc>
            </a:pP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相当于管道处理将与</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服务器之间的沟通结构由</a:t>
            </a:r>
          </a:p>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request-&gt; response</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request-&gt; response</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request-&gt; response...</a:t>
            </a:r>
          </a:p>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改为</a:t>
            </a:r>
          </a:p>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request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request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request-&gt;response</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response</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response...</a:t>
            </a:r>
          </a:p>
          <a:p>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rPr>
              <a:t>可在数据量较大时减轻服务器压力，增加数据访问效率</a:t>
            </a:r>
          </a:p>
        </p:txBody>
      </p:sp>
    </p:spTree>
    <p:extLst>
      <p:ext uri="{BB962C8B-B14F-4D97-AF65-F5344CB8AC3E}">
        <p14:creationId xmlns:p14="http://schemas.microsoft.com/office/powerpoint/2010/main" xmlns="" val="496337725"/>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71591" y="1473185"/>
            <a:ext cx="10144196" cy="3539430"/>
          </a:xfrm>
          <a:prstGeom prst="rect">
            <a:avLst/>
          </a:prstGeom>
          <a:noFill/>
        </p:spPr>
        <p:txBody>
          <a:bodyPr wrap="square" rtlCol="0">
            <a:spAutoFit/>
          </a:bodyPr>
          <a:lstStyle/>
          <a:p>
            <a:r>
              <a:rPr lang="en-US" altLang="zh-CN" sz="2800" dirty="0" smtClean="0"/>
              <a:t>Linux</a:t>
            </a:r>
            <a:r>
              <a:rPr lang="zh-CN" altLang="en-US" sz="2800" dirty="0" smtClean="0"/>
              <a:t>公社（</a:t>
            </a:r>
            <a:r>
              <a:rPr lang="en-US" altLang="zh-CN" sz="2800" dirty="0" smtClean="0">
                <a:hlinkClick r:id="rId3"/>
              </a:rPr>
              <a:t>www.linuxidc.com</a:t>
            </a:r>
            <a:r>
              <a:rPr lang="zh-CN" altLang="en-US" sz="2800" dirty="0" smtClean="0"/>
              <a:t>）于</a:t>
            </a:r>
            <a:r>
              <a:rPr lang="en-US" altLang="zh-CN" sz="2800" dirty="0" smtClean="0"/>
              <a:t>2006</a:t>
            </a:r>
            <a:r>
              <a:rPr lang="zh-CN" altLang="en-US" sz="2800" dirty="0" smtClean="0"/>
              <a:t>年</a:t>
            </a:r>
            <a:r>
              <a:rPr lang="en-US" altLang="zh-CN" sz="2800" dirty="0" smtClean="0"/>
              <a:t>9</a:t>
            </a:r>
            <a:r>
              <a:rPr lang="zh-CN" altLang="en-US" sz="2800" dirty="0" smtClean="0"/>
              <a:t>月</a:t>
            </a:r>
            <a:r>
              <a:rPr lang="en-US" altLang="zh-CN" sz="2800" dirty="0" smtClean="0"/>
              <a:t>25</a:t>
            </a:r>
            <a:r>
              <a:rPr lang="zh-CN" altLang="en-US" sz="2800" dirty="0" smtClean="0"/>
              <a:t>日注册并开通网站，</a:t>
            </a:r>
            <a:r>
              <a:rPr lang="en-US" altLang="zh-CN" sz="2800" dirty="0" smtClean="0"/>
              <a:t>Linux</a:t>
            </a:r>
            <a:r>
              <a:rPr lang="zh-CN" altLang="en-US" sz="2800" dirty="0" smtClean="0"/>
              <a:t>现在已经成为一种广受关注和支持的一种操作系统，</a:t>
            </a:r>
            <a:r>
              <a:rPr lang="en-US" altLang="zh-CN" sz="2800" dirty="0" smtClean="0"/>
              <a:t>IDC</a:t>
            </a:r>
            <a:r>
              <a:rPr lang="zh-CN" altLang="en-US" sz="2800" dirty="0" smtClean="0"/>
              <a:t>是互联网数据中心，</a:t>
            </a:r>
            <a:r>
              <a:rPr lang="en-US" altLang="zh-CN" sz="2800" dirty="0" err="1" smtClean="0"/>
              <a:t>LinuxIDC</a:t>
            </a:r>
            <a:r>
              <a:rPr lang="zh-CN" altLang="en-US" sz="2800" dirty="0" smtClean="0"/>
              <a:t>就是关于</a:t>
            </a:r>
            <a:r>
              <a:rPr lang="en-US" altLang="zh-CN" sz="2800" dirty="0" smtClean="0"/>
              <a:t>Linux</a:t>
            </a:r>
            <a:r>
              <a:rPr lang="zh-CN" altLang="en-US" sz="2800" dirty="0" smtClean="0"/>
              <a:t>的数据中心。</a:t>
            </a:r>
            <a:endParaRPr lang="en-US" altLang="zh-CN" sz="2800" dirty="0" smtClean="0"/>
          </a:p>
          <a:p>
            <a:endParaRPr lang="zh-CN" altLang="en-US" sz="2800" dirty="0" smtClean="0"/>
          </a:p>
          <a:p>
            <a:r>
              <a:rPr lang="en-US" altLang="zh-CN" sz="2800" dirty="0" smtClean="0"/>
              <a:t>Linux</a:t>
            </a:r>
            <a:r>
              <a:rPr lang="zh-CN" altLang="en-US" sz="2800" dirty="0" smtClean="0"/>
              <a:t>公社是专业的</a:t>
            </a:r>
            <a:r>
              <a:rPr lang="en-US" altLang="zh-CN" sz="2800" dirty="0" smtClean="0"/>
              <a:t>Linux</a:t>
            </a:r>
            <a:r>
              <a:rPr lang="zh-CN" altLang="en-US" sz="2800" dirty="0" smtClean="0"/>
              <a:t>系统门户网站，实时发布最新</a:t>
            </a:r>
            <a:r>
              <a:rPr lang="en-US" altLang="zh-CN" sz="2800" dirty="0" smtClean="0"/>
              <a:t>Linux</a:t>
            </a:r>
            <a:r>
              <a:rPr lang="zh-CN" altLang="en-US" sz="2800" dirty="0" smtClean="0"/>
              <a:t>资讯，包括</a:t>
            </a:r>
            <a:r>
              <a:rPr lang="en-US" altLang="zh-CN" sz="2800" dirty="0" smtClean="0"/>
              <a:t>Linux</a:t>
            </a:r>
            <a:r>
              <a:rPr lang="zh-CN" altLang="en-US" sz="2800" dirty="0" smtClean="0"/>
              <a:t>、</a:t>
            </a:r>
            <a:r>
              <a:rPr lang="en-US" altLang="zh-CN" sz="2800" dirty="0" err="1" smtClean="0"/>
              <a:t>Ubuntu</a:t>
            </a:r>
            <a:r>
              <a:rPr lang="zh-CN" altLang="en-US" sz="2800" dirty="0" smtClean="0"/>
              <a:t>、</a:t>
            </a:r>
            <a:r>
              <a:rPr lang="en-US" altLang="zh-CN" sz="2800" dirty="0" smtClean="0"/>
              <a:t>Fedora</a:t>
            </a:r>
            <a:r>
              <a:rPr lang="zh-CN" altLang="en-US" sz="2800" dirty="0" smtClean="0"/>
              <a:t>、</a:t>
            </a:r>
            <a:r>
              <a:rPr lang="en-US" altLang="zh-CN" sz="2800" dirty="0" err="1" smtClean="0"/>
              <a:t>RedHat</a:t>
            </a:r>
            <a:r>
              <a:rPr lang="zh-CN" altLang="en-US" sz="2800" dirty="0" smtClean="0"/>
              <a:t>、红旗</a:t>
            </a:r>
            <a:r>
              <a:rPr lang="en-US" altLang="zh-CN" sz="2800" dirty="0" smtClean="0"/>
              <a:t>Linux</a:t>
            </a:r>
            <a:r>
              <a:rPr lang="zh-CN" altLang="en-US" sz="2800" dirty="0" smtClean="0"/>
              <a:t>、</a:t>
            </a:r>
            <a:r>
              <a:rPr lang="en-US" altLang="zh-CN" sz="2800" dirty="0" smtClean="0"/>
              <a:t>Linux</a:t>
            </a:r>
            <a:r>
              <a:rPr lang="zh-CN" altLang="en-US" sz="2800" dirty="0" smtClean="0"/>
              <a:t>教程、</a:t>
            </a:r>
            <a:r>
              <a:rPr lang="en-US" altLang="zh-CN" sz="2800" dirty="0" smtClean="0"/>
              <a:t>Linux</a:t>
            </a:r>
            <a:r>
              <a:rPr lang="zh-CN" altLang="en-US" sz="2800" dirty="0" smtClean="0"/>
              <a:t>认证、</a:t>
            </a:r>
            <a:r>
              <a:rPr lang="en-US" altLang="zh-CN" sz="2800" dirty="0" smtClean="0"/>
              <a:t>SUSE Linux</a:t>
            </a:r>
            <a:r>
              <a:rPr lang="zh-CN" altLang="en-US" sz="2800" dirty="0" smtClean="0"/>
              <a:t>、</a:t>
            </a:r>
            <a:r>
              <a:rPr lang="en-US" altLang="zh-CN" sz="2800" dirty="0" smtClean="0"/>
              <a:t>Android</a:t>
            </a:r>
            <a:r>
              <a:rPr lang="zh-CN" altLang="en-US" sz="2800" dirty="0" smtClean="0"/>
              <a:t>、</a:t>
            </a:r>
            <a:r>
              <a:rPr lang="en-US" altLang="zh-CN" sz="2800" dirty="0" smtClean="0"/>
              <a:t>Oracle</a:t>
            </a:r>
            <a:r>
              <a:rPr lang="zh-CN" altLang="en-US" sz="2800" dirty="0" smtClean="0"/>
              <a:t>、</a:t>
            </a:r>
            <a:r>
              <a:rPr lang="en-US" altLang="zh-CN" sz="2800" dirty="0" err="1" smtClean="0"/>
              <a:t>Hadoop</a:t>
            </a:r>
            <a:r>
              <a:rPr lang="zh-CN" altLang="en-US" sz="2800" dirty="0" smtClean="0"/>
              <a:t>、</a:t>
            </a:r>
            <a:r>
              <a:rPr lang="en-US" altLang="zh-CN" sz="2800" dirty="0" err="1" smtClean="0"/>
              <a:t>CentOS</a:t>
            </a:r>
            <a:r>
              <a:rPr lang="zh-CN" altLang="en-US" sz="2800" dirty="0" smtClean="0"/>
              <a:t>等技术</a:t>
            </a:r>
            <a:r>
              <a:rPr lang="zh-CN" altLang="en-US" dirty="0" smtClean="0"/>
              <a:t>。</a:t>
            </a:r>
            <a:endParaRPr lang="zh-CN" altLang="en-US" dirty="0"/>
          </a:p>
        </p:txBody>
      </p:sp>
      <p:pic>
        <p:nvPicPr>
          <p:cNvPr id="6" name="图片 5" descr="2.png">
            <a:hlinkClick r:id="rId3"/>
          </p:cNvPr>
          <p:cNvPicPr>
            <a:picLocks noChangeAspect="1"/>
          </p:cNvPicPr>
          <p:nvPr/>
        </p:nvPicPr>
        <p:blipFill>
          <a:blip r:embed="rId4"/>
          <a:stretch>
            <a:fillRect/>
          </a:stretch>
        </p:blipFill>
        <p:spPr>
          <a:xfrm>
            <a:off x="9786961" y="4830771"/>
            <a:ext cx="2000264" cy="2000264"/>
          </a:xfrm>
          <a:prstGeom prst="rect">
            <a:avLst/>
          </a:prstGeom>
        </p:spPr>
      </p:pic>
      <p:pic>
        <p:nvPicPr>
          <p:cNvPr id="4" name="图片 3" descr="Linux公社微信.png"/>
          <p:cNvPicPr>
            <a:picLocks noChangeAspect="1"/>
          </p:cNvPicPr>
          <p:nvPr/>
        </p:nvPicPr>
        <p:blipFill>
          <a:blip r:embed="rId5"/>
          <a:stretch>
            <a:fillRect/>
          </a:stretch>
        </p:blipFill>
        <p:spPr>
          <a:xfrm>
            <a:off x="6072185" y="4732320"/>
            <a:ext cx="2500330" cy="2500330"/>
          </a:xfrm>
          <a:prstGeom prst="rect">
            <a:avLst/>
          </a:prstGeom>
        </p:spPr>
      </p:pic>
    </p:spTree>
    <p:extLst>
      <p:ext uri="{BB962C8B-B14F-4D97-AF65-F5344CB8AC3E}">
        <p14:creationId xmlns:p14="http://schemas.microsoft.com/office/powerpoint/2010/main" xmlns="" val="2336725564"/>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6" name="Freeform 6"/>
          <p:cNvSpPr>
            <a:spLocks/>
          </p:cNvSpPr>
          <p:nvPr/>
        </p:nvSpPr>
        <p:spPr bwMode="auto">
          <a:xfrm>
            <a:off x="0" y="949843"/>
            <a:ext cx="11328078" cy="5332963"/>
          </a:xfrm>
          <a:custGeom>
            <a:avLst/>
            <a:gdLst>
              <a:gd name="T0" fmla="*/ 0 w 4756"/>
              <a:gd name="T1" fmla="*/ 0 h 2239"/>
              <a:gd name="T2" fmla="*/ 3897 w 4756"/>
              <a:gd name="T3" fmla="*/ 0 h 2239"/>
              <a:gd name="T4" fmla="*/ 4756 w 4756"/>
              <a:gd name="T5" fmla="*/ 1121 h 2239"/>
              <a:gd name="T6" fmla="*/ 3897 w 4756"/>
              <a:gd name="T7" fmla="*/ 2239 h 2239"/>
              <a:gd name="T8" fmla="*/ 0 w 4756"/>
              <a:gd name="T9" fmla="*/ 2239 h 2239"/>
              <a:gd name="T10" fmla="*/ 0 w 4756"/>
              <a:gd name="T11" fmla="*/ 0 h 2239"/>
            </a:gdLst>
            <a:ahLst/>
            <a:cxnLst>
              <a:cxn ang="0">
                <a:pos x="T0" y="T1"/>
              </a:cxn>
              <a:cxn ang="0">
                <a:pos x="T2" y="T3"/>
              </a:cxn>
              <a:cxn ang="0">
                <a:pos x="T4" y="T5"/>
              </a:cxn>
              <a:cxn ang="0">
                <a:pos x="T6" y="T7"/>
              </a:cxn>
              <a:cxn ang="0">
                <a:pos x="T8" y="T9"/>
              </a:cxn>
              <a:cxn ang="0">
                <a:pos x="T10" y="T11"/>
              </a:cxn>
            </a:cxnLst>
            <a:rect l="0" t="0" r="r" b="b"/>
            <a:pathLst>
              <a:path w="4756" h="2239">
                <a:moveTo>
                  <a:pt x="0" y="0"/>
                </a:moveTo>
                <a:lnTo>
                  <a:pt x="3897" y="0"/>
                </a:lnTo>
                <a:lnTo>
                  <a:pt x="4756" y="1121"/>
                </a:lnTo>
                <a:lnTo>
                  <a:pt x="3897" y="2239"/>
                </a:lnTo>
                <a:lnTo>
                  <a:pt x="0" y="2239"/>
                </a:lnTo>
                <a:lnTo>
                  <a:pt x="0" y="0"/>
                </a:lnTo>
                <a:close/>
              </a:path>
            </a:pathLst>
          </a:custGeom>
          <a:solidFill>
            <a:srgbClr val="339966"/>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8" name="Freeform 7"/>
          <p:cNvSpPr>
            <a:spLocks/>
          </p:cNvSpPr>
          <p:nvPr/>
        </p:nvSpPr>
        <p:spPr bwMode="auto">
          <a:xfrm>
            <a:off x="5942716" y="-4087"/>
            <a:ext cx="4620789" cy="7240824"/>
          </a:xfrm>
          <a:custGeom>
            <a:avLst/>
            <a:gdLst>
              <a:gd name="T0" fmla="*/ 0 w 1940"/>
              <a:gd name="T1" fmla="*/ 0 h 3040"/>
              <a:gd name="T2" fmla="*/ 774 w 1940"/>
              <a:gd name="T3" fmla="*/ 0 h 3040"/>
              <a:gd name="T4" fmla="*/ 1938 w 1940"/>
              <a:gd name="T5" fmla="*/ 1537 h 3040"/>
              <a:gd name="T6" fmla="*/ 1940 w 1940"/>
              <a:gd name="T7" fmla="*/ 1537 h 3040"/>
              <a:gd name="T8" fmla="*/ 774 w 1940"/>
              <a:gd name="T9" fmla="*/ 3040 h 3040"/>
              <a:gd name="T10" fmla="*/ 0 w 1940"/>
              <a:gd name="T11" fmla="*/ 3040 h 3040"/>
              <a:gd name="T12" fmla="*/ 1167 w 1940"/>
              <a:gd name="T13" fmla="*/ 1537 h 3040"/>
              <a:gd name="T14" fmla="*/ 0 w 1940"/>
              <a:gd name="T15" fmla="*/ 0 h 30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0" h="3040">
                <a:moveTo>
                  <a:pt x="0" y="0"/>
                </a:moveTo>
                <a:lnTo>
                  <a:pt x="774" y="0"/>
                </a:lnTo>
                <a:lnTo>
                  <a:pt x="1938" y="1537"/>
                </a:lnTo>
                <a:lnTo>
                  <a:pt x="1940" y="1537"/>
                </a:lnTo>
                <a:lnTo>
                  <a:pt x="774" y="3040"/>
                </a:lnTo>
                <a:lnTo>
                  <a:pt x="0" y="3040"/>
                </a:lnTo>
                <a:lnTo>
                  <a:pt x="1167" y="1537"/>
                </a:lnTo>
                <a:lnTo>
                  <a:pt x="0" y="0"/>
                </a:lnTo>
                <a:close/>
              </a:path>
            </a:pathLst>
          </a:custGeom>
          <a:solidFill>
            <a:srgbClr val="92D050"/>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1" name="矩形 259"/>
          <p:cNvSpPr>
            <a:spLocks noChangeArrowheads="1"/>
          </p:cNvSpPr>
          <p:nvPr/>
        </p:nvSpPr>
        <p:spPr bwMode="auto">
          <a:xfrm>
            <a:off x="4171220" y="2478231"/>
            <a:ext cx="3690245"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6400" b="1" cap="all" spc="300" dirty="0">
                <a:solidFill>
                  <a:schemeClr val="bg1"/>
                </a:solidFill>
                <a:cs typeface="Arial" panose="020B0604020202020204" pitchFamily="34" charset="0"/>
              </a:rPr>
              <a:t>感谢聆听批评指导</a:t>
            </a:r>
            <a:endParaRPr lang="zh-CN" altLang="en-US" sz="4000" b="1" cap="all" spc="300" dirty="0">
              <a:solidFill>
                <a:schemeClr val="bg1"/>
              </a:solidFill>
              <a:cs typeface="Arial" panose="020B0604020202020204" pitchFamily="34" charset="0"/>
            </a:endParaRPr>
          </a:p>
        </p:txBody>
      </p:sp>
      <p:cxnSp>
        <p:nvCxnSpPr>
          <p:cNvPr id="13" name="直接连接符 12"/>
          <p:cNvCxnSpPr/>
          <p:nvPr/>
        </p:nvCxnSpPr>
        <p:spPr>
          <a:xfrm>
            <a:off x="838200" y="4466783"/>
            <a:ext cx="681831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259"/>
          <p:cNvSpPr>
            <a:spLocks noChangeArrowheads="1"/>
          </p:cNvSpPr>
          <p:nvPr/>
        </p:nvSpPr>
        <p:spPr bwMode="auto">
          <a:xfrm>
            <a:off x="1028775" y="4450694"/>
            <a:ext cx="6627738" cy="477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en-US" altLang="zh-CN" sz="2500" cap="all" dirty="0">
                <a:solidFill>
                  <a:schemeClr val="bg1"/>
                </a:solidFill>
                <a:latin typeface="Franklin Gothic Book" panose="020B0503020102020204" pitchFamily="34" charset="0"/>
                <a:cs typeface="Arial" panose="020B0604020202020204" pitchFamily="34" charset="0"/>
              </a:rPr>
              <a:t>Thank you to listen to criticism guidance</a:t>
            </a:r>
            <a:endParaRPr lang="zh-CN" altLang="en-US" sz="2500" cap="all" dirty="0">
              <a:solidFill>
                <a:schemeClr val="bg1"/>
              </a:solidFill>
              <a:latin typeface="Franklin Gothic Book" panose="020B0503020102020204" pitchFamily="34" charset="0"/>
              <a:cs typeface="Arial" panose="020B0604020202020204" pitchFamily="34" charset="0"/>
            </a:endParaRPr>
          </a:p>
        </p:txBody>
      </p:sp>
      <p:sp>
        <p:nvSpPr>
          <p:cNvPr id="19" name="矩形 259"/>
          <p:cNvSpPr>
            <a:spLocks noChangeArrowheads="1"/>
          </p:cNvSpPr>
          <p:nvPr/>
        </p:nvSpPr>
        <p:spPr bwMode="auto">
          <a:xfrm>
            <a:off x="0" y="2450700"/>
            <a:ext cx="4608512" cy="22159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13800" cap="all" spc="300" dirty="0">
                <a:solidFill>
                  <a:schemeClr val="bg1"/>
                </a:solidFill>
                <a:latin typeface="Impact" panose="020B0806030902050204" pitchFamily="34" charset="0"/>
                <a:cs typeface="Arial" panose="020B0604020202020204" pitchFamily="34" charset="0"/>
              </a:rPr>
              <a:t>Redis</a:t>
            </a:r>
            <a:endParaRPr lang="zh-CN" altLang="en-US" sz="13800" cap="all" spc="3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xmlns="" val="1090457760"/>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9"/>
                                        </p:tgtEl>
                                        <p:attrNameLst>
                                          <p:attrName>ppt_y</p:attrName>
                                        </p:attrNameLst>
                                      </p:cBhvr>
                                      <p:tavLst>
                                        <p:tav tm="0">
                                          <p:val>
                                            <p:strVal val="#ppt_y"/>
                                          </p:val>
                                        </p:tav>
                                        <p:tav tm="100000">
                                          <p:val>
                                            <p:strVal val="#ppt_y"/>
                                          </p:val>
                                        </p:tav>
                                      </p:tavLst>
                                    </p:anim>
                                    <p:anim calcmode="lin" valueType="num">
                                      <p:cBhvr>
                                        <p:cTn id="18"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9"/>
                                        </p:tgtEl>
                                      </p:cBhvr>
                                    </p:animEffect>
                                  </p:childTnLst>
                                </p:cTn>
                              </p:par>
                            </p:childTnLst>
                          </p:cTn>
                        </p:par>
                        <p:par>
                          <p:cTn id="21" fill="hold">
                            <p:stCondLst>
                              <p:cond delay="1200"/>
                            </p:stCondLst>
                            <p:childTnLst>
                              <p:par>
                                <p:cTn id="22" presetID="26" presetClass="emph" presetSubtype="0" fill="hold" grpId="1" nodeType="afterEffect">
                                  <p:stCondLst>
                                    <p:cond delay="0"/>
                                  </p:stCondLst>
                                  <p:iterate type="lt">
                                    <p:tmPct val="0"/>
                                  </p:iterate>
                                  <p:childTnLst>
                                    <p:animEffect transition="out" filter="fade">
                                      <p:cBhvr>
                                        <p:cTn id="23" dur="500" tmFilter="0, 0; .2, .5; .8, .5; 1, 0"/>
                                        <p:tgtEl>
                                          <p:spTgt spid="19"/>
                                        </p:tgtEl>
                                      </p:cBhvr>
                                    </p:animEffect>
                                    <p:animScale>
                                      <p:cBhvr>
                                        <p:cTn id="24" dur="250" autoRev="1" fill="hold"/>
                                        <p:tgtEl>
                                          <p:spTgt spid="19"/>
                                        </p:tgtEl>
                                      </p:cBhvr>
                                      <p:by x="105000" y="105000"/>
                                    </p:animScale>
                                  </p:childTnLst>
                                </p:cTn>
                              </p:par>
                            </p:childTnLst>
                          </p:cTn>
                        </p:par>
                        <p:par>
                          <p:cTn id="25" fill="hold">
                            <p:stCondLst>
                              <p:cond delay="17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1"/>
                                        </p:tgtEl>
                                        <p:attrNameLst>
                                          <p:attrName>ppt_y</p:attrName>
                                        </p:attrNameLst>
                                      </p:cBhvr>
                                      <p:tavLst>
                                        <p:tav tm="0">
                                          <p:val>
                                            <p:strVal val="#ppt_y"/>
                                          </p:val>
                                        </p:tav>
                                        <p:tav tm="100000">
                                          <p:val>
                                            <p:strVal val="#ppt_y"/>
                                          </p:val>
                                        </p:tav>
                                      </p:tavLst>
                                    </p:anim>
                                    <p:anim calcmode="lin" valueType="num">
                                      <p:cBhvr>
                                        <p:cTn id="30"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1"/>
                                        </p:tgtEl>
                                      </p:cBhvr>
                                    </p:animEffect>
                                  </p:childTnLst>
                                </p:cTn>
                              </p:par>
                            </p:childTnLst>
                          </p:cTn>
                        </p:par>
                        <p:par>
                          <p:cTn id="33" fill="hold">
                            <p:stCondLst>
                              <p:cond delay="2550"/>
                            </p:stCondLst>
                            <p:childTnLst>
                              <p:par>
                                <p:cTn id="34" presetID="26" presetClass="emph" presetSubtype="0" fill="hold" grpId="1" nodeType="afterEffect">
                                  <p:stCondLst>
                                    <p:cond delay="0"/>
                                  </p:stCondLst>
                                  <p:iterate type="lt">
                                    <p:tmPct val="0"/>
                                  </p:iterate>
                                  <p:childTnLst>
                                    <p:animEffect transition="out" filter="fade">
                                      <p:cBhvr>
                                        <p:cTn id="35" dur="500" tmFilter="0, 0; .2, .5; .8, .5; 1, 0"/>
                                        <p:tgtEl>
                                          <p:spTgt spid="11"/>
                                        </p:tgtEl>
                                      </p:cBhvr>
                                    </p:animEffect>
                                    <p:animScale>
                                      <p:cBhvr>
                                        <p:cTn id="36" dur="250" autoRev="1" fill="hold"/>
                                        <p:tgtEl>
                                          <p:spTgt spid="11"/>
                                        </p:tgtEl>
                                      </p:cBhvr>
                                      <p:by x="105000" y="105000"/>
                                    </p:animScale>
                                  </p:childTnLst>
                                </p:cTn>
                              </p:par>
                            </p:childTnLst>
                          </p:cTn>
                        </p:par>
                        <p:par>
                          <p:cTn id="37" fill="hold">
                            <p:stCondLst>
                              <p:cond delay="3050"/>
                            </p:stCondLst>
                            <p:childTnLst>
                              <p:par>
                                <p:cTn id="38" presetID="22" presetClass="entr" presetSubtype="8"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childTnLst>
                          </p:cTn>
                        </p:par>
                        <p:par>
                          <p:cTn id="41" fill="hold">
                            <p:stCondLst>
                              <p:cond delay="355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4"/>
                                        </p:tgtEl>
                                        <p:attrNameLst>
                                          <p:attrName>ppt_y</p:attrName>
                                        </p:attrNameLst>
                                      </p:cBhvr>
                                      <p:tavLst>
                                        <p:tav tm="0">
                                          <p:val>
                                            <p:strVal val="#ppt_y"/>
                                          </p:val>
                                        </p:tav>
                                        <p:tav tm="100000">
                                          <p:val>
                                            <p:strVal val="#ppt_y"/>
                                          </p:val>
                                        </p:tav>
                                      </p:tavLst>
                                    </p:anim>
                                    <p:anim calcmode="lin" valueType="num">
                                      <p:cBhvr>
                                        <p:cTn id="46"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4"/>
                                        </p:tgtEl>
                                      </p:cBhvr>
                                    </p:animEffect>
                                  </p:childTnLst>
                                </p:cTn>
                              </p:par>
                            </p:childTnLst>
                          </p:cTn>
                        </p:par>
                        <p:par>
                          <p:cTn id="49" fill="hold">
                            <p:stCondLst>
                              <p:cond delay="5750"/>
                            </p:stCondLst>
                            <p:childTnLst>
                              <p:par>
                                <p:cTn id="50" presetID="26" presetClass="emph" presetSubtype="0" fill="hold" grpId="1" nodeType="afterEffect">
                                  <p:stCondLst>
                                    <p:cond delay="0"/>
                                  </p:stCondLst>
                                  <p:iterate type="lt">
                                    <p:tmPct val="0"/>
                                  </p:iterate>
                                  <p:childTnLst>
                                    <p:animEffect transition="out" filter="fade">
                                      <p:cBhvr>
                                        <p:cTn id="51" dur="500" tmFilter="0, 0; .2, .5; .8, .5; 1, 0"/>
                                        <p:tgtEl>
                                          <p:spTgt spid="14"/>
                                        </p:tgtEl>
                                      </p:cBhvr>
                                    </p:animEffect>
                                    <p:animScale>
                                      <p:cBhvr>
                                        <p:cTn id="52"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1" grpId="0"/>
      <p:bldP spid="11" grpId="1"/>
      <p:bldP spid="14" grpId="0"/>
      <p:bldP spid="14" grpId="1"/>
      <p:bldP spid="19" grpId="0"/>
      <p:bldP spid="1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28583" y="401615"/>
            <a:ext cx="12073022" cy="5355312"/>
          </a:xfrm>
          <a:prstGeom prst="rect">
            <a:avLst/>
          </a:prstGeom>
          <a:noFill/>
        </p:spPr>
        <p:txBody>
          <a:bodyPr wrap="square" rtlCol="0">
            <a:spAutoFit/>
          </a:bodyPr>
          <a:lstStyle/>
          <a:p>
            <a:r>
              <a:rPr lang="zh-CN" altLang="en-US" b="1" dirty="0" smtClean="0"/>
              <a:t>欢迎点击这里的链接进入精彩的</a:t>
            </a:r>
            <a:r>
              <a:rPr lang="en-US" u="sng" dirty="0" err="1" smtClean="0">
                <a:hlinkClick r:id="rId3"/>
              </a:rPr>
              <a:t>Linux公社</a:t>
            </a:r>
            <a:r>
              <a:rPr lang="en-US" b="1" dirty="0" smtClean="0"/>
              <a:t> </a:t>
            </a:r>
            <a:r>
              <a:rPr lang="zh-CN" altLang="en-US" b="1" dirty="0" smtClean="0"/>
              <a:t>网站</a:t>
            </a:r>
          </a:p>
          <a:p>
            <a:r>
              <a:rPr lang="en-US" dirty="0" smtClean="0"/>
              <a:t> </a:t>
            </a:r>
            <a:endParaRPr lang="zh-CN" altLang="en-US" dirty="0" smtClean="0"/>
          </a:p>
          <a:p>
            <a:r>
              <a:rPr lang="en-US" dirty="0" smtClean="0"/>
              <a:t>Linux</a:t>
            </a:r>
            <a:r>
              <a:rPr lang="zh-CN" altLang="en-US" dirty="0" smtClean="0"/>
              <a:t>公社（</a:t>
            </a:r>
            <a:r>
              <a:rPr lang="en-US" u="sng" dirty="0" smtClean="0">
                <a:hlinkClick r:id="rId3"/>
              </a:rPr>
              <a:t>www.Linuxidc.com</a:t>
            </a:r>
            <a:r>
              <a:rPr lang="zh-CN" altLang="en-US" dirty="0" smtClean="0"/>
              <a:t>）于</a:t>
            </a:r>
            <a:r>
              <a:rPr lang="en-US" dirty="0" smtClean="0"/>
              <a:t>2006</a:t>
            </a:r>
            <a:r>
              <a:rPr lang="zh-CN" altLang="en-US" dirty="0" smtClean="0"/>
              <a:t>年</a:t>
            </a:r>
            <a:r>
              <a:rPr lang="en-US" dirty="0" smtClean="0"/>
              <a:t>9</a:t>
            </a:r>
            <a:r>
              <a:rPr lang="zh-CN" altLang="en-US" dirty="0" smtClean="0"/>
              <a:t>月</a:t>
            </a:r>
            <a:r>
              <a:rPr lang="en-US" dirty="0" smtClean="0"/>
              <a:t>25</a:t>
            </a:r>
            <a:r>
              <a:rPr lang="zh-CN" altLang="en-US" dirty="0" smtClean="0"/>
              <a:t>日注册并开通网站，</a:t>
            </a:r>
            <a:r>
              <a:rPr lang="en-US" dirty="0" smtClean="0"/>
              <a:t>Linux</a:t>
            </a:r>
            <a:r>
              <a:rPr lang="zh-CN" altLang="en-US" dirty="0" smtClean="0"/>
              <a:t>现在已经成为一种广受关注和支持的一种操作系统，</a:t>
            </a:r>
            <a:r>
              <a:rPr lang="en-US" dirty="0" smtClean="0"/>
              <a:t>IDC</a:t>
            </a:r>
            <a:r>
              <a:rPr lang="zh-CN" altLang="en-US" dirty="0" smtClean="0"/>
              <a:t>是互联网数据中心，</a:t>
            </a:r>
            <a:r>
              <a:rPr lang="en-US" dirty="0" err="1" smtClean="0"/>
              <a:t>LinuxIDC</a:t>
            </a:r>
            <a:r>
              <a:rPr lang="zh-CN" altLang="en-US" dirty="0" smtClean="0"/>
              <a:t>就是关于</a:t>
            </a:r>
            <a:r>
              <a:rPr lang="en-US" dirty="0" smtClean="0"/>
              <a:t>Linux</a:t>
            </a:r>
            <a:r>
              <a:rPr lang="zh-CN" altLang="en-US" dirty="0" smtClean="0"/>
              <a:t>的数据中心。</a:t>
            </a:r>
          </a:p>
          <a:p>
            <a:r>
              <a:rPr lang="en-US" dirty="0" smtClean="0"/>
              <a:t> </a:t>
            </a:r>
            <a:endParaRPr lang="zh-CN" altLang="en-US" dirty="0" smtClean="0"/>
          </a:p>
          <a:p>
            <a:r>
              <a:rPr lang="en-US" u="sng" dirty="0" err="1" smtClean="0">
                <a:hlinkClick r:id="rId3"/>
              </a:rPr>
              <a:t>Linux公社</a:t>
            </a:r>
            <a:r>
              <a:rPr lang="zh-CN" altLang="en-US" dirty="0" smtClean="0"/>
              <a:t>是专业的</a:t>
            </a:r>
            <a:r>
              <a:rPr lang="en-US" dirty="0" smtClean="0"/>
              <a:t>Linux</a:t>
            </a:r>
            <a:r>
              <a:rPr lang="zh-CN" altLang="en-US" dirty="0" smtClean="0"/>
              <a:t>系统门户网站，实时发布最新</a:t>
            </a:r>
            <a:r>
              <a:rPr lang="en-US" dirty="0" smtClean="0"/>
              <a:t>Linux</a:t>
            </a:r>
            <a:r>
              <a:rPr lang="zh-CN" altLang="en-US" dirty="0" smtClean="0"/>
              <a:t>资讯，包括</a:t>
            </a:r>
            <a:r>
              <a:rPr lang="en-US" dirty="0" smtClean="0"/>
              <a:t>Linux</a:t>
            </a:r>
            <a:r>
              <a:rPr lang="zh-CN" altLang="en-US" dirty="0" smtClean="0"/>
              <a:t>、</a:t>
            </a:r>
            <a:r>
              <a:rPr lang="en-US" dirty="0" err="1" smtClean="0"/>
              <a:t>Ubuntu</a:t>
            </a:r>
            <a:r>
              <a:rPr lang="zh-CN" altLang="en-US" dirty="0" smtClean="0"/>
              <a:t>、</a:t>
            </a:r>
            <a:r>
              <a:rPr lang="en-US" dirty="0" smtClean="0"/>
              <a:t>Fedora</a:t>
            </a:r>
            <a:r>
              <a:rPr lang="zh-CN" altLang="en-US" dirty="0" smtClean="0"/>
              <a:t>、</a:t>
            </a:r>
            <a:r>
              <a:rPr lang="en-US" dirty="0" err="1" smtClean="0"/>
              <a:t>RedHat</a:t>
            </a:r>
            <a:r>
              <a:rPr lang="zh-CN" altLang="en-US" dirty="0" smtClean="0"/>
              <a:t>、红旗</a:t>
            </a:r>
            <a:r>
              <a:rPr lang="en-US" dirty="0" smtClean="0"/>
              <a:t>Linux</a:t>
            </a:r>
            <a:r>
              <a:rPr lang="zh-CN" altLang="en-US" dirty="0" smtClean="0"/>
              <a:t>、</a:t>
            </a:r>
            <a:r>
              <a:rPr lang="en-US" dirty="0" smtClean="0"/>
              <a:t>Linux</a:t>
            </a:r>
            <a:r>
              <a:rPr lang="zh-CN" altLang="en-US" dirty="0" smtClean="0"/>
              <a:t>教程、</a:t>
            </a:r>
            <a:r>
              <a:rPr lang="en-US" dirty="0" smtClean="0"/>
              <a:t>Linux</a:t>
            </a:r>
            <a:r>
              <a:rPr lang="zh-CN" altLang="en-US" dirty="0" smtClean="0"/>
              <a:t>认证、</a:t>
            </a:r>
            <a:r>
              <a:rPr lang="en-US" dirty="0" smtClean="0"/>
              <a:t>SUSE Linux</a:t>
            </a:r>
            <a:r>
              <a:rPr lang="zh-CN" altLang="en-US" dirty="0" smtClean="0"/>
              <a:t>、</a:t>
            </a:r>
            <a:r>
              <a:rPr lang="en-US" dirty="0" smtClean="0"/>
              <a:t>Android</a:t>
            </a:r>
            <a:r>
              <a:rPr lang="zh-CN" altLang="en-US" dirty="0" smtClean="0"/>
              <a:t>、</a:t>
            </a:r>
            <a:r>
              <a:rPr lang="en-US" dirty="0" smtClean="0"/>
              <a:t>Oracle</a:t>
            </a:r>
            <a:r>
              <a:rPr lang="zh-CN" altLang="en-US" dirty="0" smtClean="0"/>
              <a:t>、</a:t>
            </a:r>
            <a:r>
              <a:rPr lang="en-US" dirty="0" err="1" smtClean="0"/>
              <a:t>Hadoop</a:t>
            </a:r>
            <a:r>
              <a:rPr lang="zh-CN" altLang="en-US" dirty="0" smtClean="0"/>
              <a:t>、</a:t>
            </a:r>
            <a:r>
              <a:rPr lang="en-US" dirty="0" err="1" smtClean="0"/>
              <a:t>CentOS</a:t>
            </a:r>
            <a:r>
              <a:rPr lang="zh-CN" altLang="en-US" dirty="0" smtClean="0"/>
              <a:t>、</a:t>
            </a:r>
            <a:r>
              <a:rPr lang="en-US" dirty="0" err="1" smtClean="0"/>
              <a:t>MySQL</a:t>
            </a:r>
            <a:r>
              <a:rPr lang="zh-CN" altLang="en-US" dirty="0" smtClean="0"/>
              <a:t>、</a:t>
            </a:r>
            <a:r>
              <a:rPr lang="en-US" dirty="0" smtClean="0"/>
              <a:t>Apache</a:t>
            </a:r>
            <a:r>
              <a:rPr lang="zh-CN" altLang="en-US" dirty="0" smtClean="0"/>
              <a:t>、</a:t>
            </a:r>
            <a:r>
              <a:rPr lang="en-US" dirty="0" err="1" smtClean="0"/>
              <a:t>Nginx</a:t>
            </a:r>
            <a:r>
              <a:rPr lang="zh-CN" altLang="en-US" dirty="0" smtClean="0"/>
              <a:t>、</a:t>
            </a:r>
            <a:r>
              <a:rPr lang="en-US" dirty="0" smtClean="0"/>
              <a:t>Tomcat</a:t>
            </a:r>
            <a:r>
              <a:rPr lang="zh-CN" altLang="en-US" dirty="0" smtClean="0"/>
              <a:t>、</a:t>
            </a:r>
            <a:r>
              <a:rPr lang="en-US" dirty="0" smtClean="0"/>
              <a:t>Python</a:t>
            </a:r>
            <a:r>
              <a:rPr lang="zh-CN" altLang="en-US" dirty="0" smtClean="0"/>
              <a:t>、</a:t>
            </a:r>
            <a:r>
              <a:rPr lang="en-US" dirty="0" smtClean="0"/>
              <a:t>Java</a:t>
            </a:r>
            <a:r>
              <a:rPr lang="zh-CN" altLang="en-US" dirty="0" smtClean="0"/>
              <a:t>、</a:t>
            </a:r>
            <a:r>
              <a:rPr lang="en-US" dirty="0" smtClean="0"/>
              <a:t>C</a:t>
            </a:r>
            <a:r>
              <a:rPr lang="zh-CN" altLang="en-US" dirty="0" smtClean="0"/>
              <a:t>语言、</a:t>
            </a:r>
            <a:r>
              <a:rPr lang="en-US" dirty="0" err="1" smtClean="0"/>
              <a:t>OpenStack</a:t>
            </a:r>
            <a:r>
              <a:rPr lang="zh-CN" altLang="en-US" dirty="0" smtClean="0"/>
              <a:t>、集群等技术。</a:t>
            </a:r>
          </a:p>
          <a:p>
            <a:r>
              <a:rPr lang="en-US" dirty="0" smtClean="0"/>
              <a:t> </a:t>
            </a:r>
            <a:endParaRPr lang="zh-CN" altLang="en-US" dirty="0" smtClean="0"/>
          </a:p>
          <a:p>
            <a:r>
              <a:rPr lang="en-US" dirty="0" smtClean="0"/>
              <a:t>Linux</a:t>
            </a:r>
            <a:r>
              <a:rPr lang="zh-CN" altLang="en-US" dirty="0" smtClean="0"/>
              <a:t>公社（</a:t>
            </a:r>
            <a:r>
              <a:rPr lang="en-US" u="sng" dirty="0" smtClean="0">
                <a:hlinkClick r:id="rId3"/>
              </a:rPr>
              <a:t>LinuxIDC.com</a:t>
            </a:r>
            <a:r>
              <a:rPr lang="zh-CN" altLang="en-US" dirty="0" smtClean="0"/>
              <a:t>）设置了有一定影响力的</a:t>
            </a:r>
            <a:r>
              <a:rPr lang="en-US" dirty="0" smtClean="0"/>
              <a:t>Linux</a:t>
            </a:r>
            <a:r>
              <a:rPr lang="zh-CN" altLang="en-US" dirty="0" smtClean="0"/>
              <a:t>专题栏目</a:t>
            </a:r>
            <a:r>
              <a:rPr lang="zh-CN" altLang="en-US" dirty="0" smtClean="0"/>
              <a:t>。</a:t>
            </a:r>
            <a:endParaRPr lang="zh-CN" altLang="en-US" dirty="0" smtClean="0"/>
          </a:p>
          <a:p>
            <a:r>
              <a:rPr lang="en-US" dirty="0" smtClean="0"/>
              <a:t> </a:t>
            </a:r>
            <a:endParaRPr lang="zh-CN" altLang="en-US" dirty="0" smtClean="0"/>
          </a:p>
          <a:p>
            <a:r>
              <a:rPr lang="en-US" b="1" dirty="0" smtClean="0"/>
              <a:t>Linux</a:t>
            </a:r>
            <a:r>
              <a:rPr lang="zh-CN" altLang="en-US" b="1" dirty="0" smtClean="0"/>
              <a:t>公社</a:t>
            </a:r>
            <a:r>
              <a:rPr lang="zh-CN" altLang="en-US" dirty="0" smtClean="0"/>
              <a:t> 主站网址：</a:t>
            </a:r>
            <a:r>
              <a:rPr lang="en-US" u="sng" dirty="0" smtClean="0">
                <a:hlinkClick r:id="rId3"/>
              </a:rPr>
              <a:t>www.linuxidc.com</a:t>
            </a:r>
            <a:r>
              <a:rPr lang="en-US" dirty="0" smtClean="0"/>
              <a:t>   </a:t>
            </a:r>
            <a:br>
              <a:rPr lang="en-US" dirty="0" smtClean="0"/>
            </a:br>
            <a:r>
              <a:rPr lang="en-US" b="1" dirty="0" smtClean="0"/>
              <a:t>Linux</a:t>
            </a:r>
            <a:r>
              <a:rPr lang="zh-CN" altLang="en-US" b="1" dirty="0" smtClean="0"/>
              <a:t>公社资源站</a:t>
            </a:r>
            <a:r>
              <a:rPr lang="zh-CN" altLang="en-US" dirty="0" smtClean="0"/>
              <a:t>网址：</a:t>
            </a:r>
            <a:r>
              <a:rPr lang="en-US" u="sng" dirty="0" smtClean="0">
                <a:hlinkClick r:id="rId4"/>
              </a:rPr>
              <a:t>linux.linuxidc.com</a:t>
            </a:r>
            <a:r>
              <a:rPr lang="en-US" dirty="0" smtClean="0"/>
              <a:t>  </a:t>
            </a:r>
            <a:br>
              <a:rPr lang="en-US" dirty="0" smtClean="0"/>
            </a:br>
            <a:r>
              <a:rPr lang="en-US" b="1" dirty="0" smtClean="0"/>
              <a:t>Linux</a:t>
            </a:r>
            <a:r>
              <a:rPr lang="zh-CN" altLang="en-US" b="1" dirty="0" smtClean="0"/>
              <a:t>公社手机站</a:t>
            </a:r>
            <a:r>
              <a:rPr lang="zh-CN" altLang="en-US" dirty="0" smtClean="0"/>
              <a:t>网址：</a:t>
            </a:r>
            <a:r>
              <a:rPr lang="en-US" u="sng" dirty="0" smtClean="0">
                <a:hlinkClick r:id="rId5"/>
              </a:rPr>
              <a:t>m.linuxidc.com</a:t>
            </a:r>
            <a:r>
              <a:rPr lang="en-US" dirty="0" smtClean="0"/>
              <a:t>  </a:t>
            </a:r>
            <a:endParaRPr lang="zh-CN" altLang="en-US" dirty="0" smtClean="0"/>
          </a:p>
          <a:p>
            <a:r>
              <a:rPr lang="zh-CN" altLang="en-US" dirty="0" smtClean="0"/>
              <a:t>旗下网站：</a:t>
            </a:r>
            <a:r>
              <a:rPr lang="en-US" u="sng" dirty="0" smtClean="0">
                <a:hlinkClick r:id="rId6"/>
              </a:rPr>
              <a:t>www.linuxidc.net</a:t>
            </a:r>
            <a:r>
              <a:rPr lang="en-US" dirty="0" smtClean="0"/>
              <a:t> </a:t>
            </a:r>
            <a:endParaRPr lang="zh-CN" altLang="en-US" dirty="0" smtClean="0"/>
          </a:p>
          <a:p>
            <a:r>
              <a:rPr lang="zh-CN" altLang="en-US" dirty="0" smtClean="0"/>
              <a:t>包括：</a:t>
            </a:r>
            <a:r>
              <a:rPr lang="en-US" b="1" u="sng" dirty="0" err="1" smtClean="0">
                <a:hlinkClick r:id="rId7"/>
              </a:rPr>
              <a:t>Ubuntu专题</a:t>
            </a:r>
            <a:r>
              <a:rPr lang="en-US" b="1" dirty="0" smtClean="0"/>
              <a:t>  </a:t>
            </a:r>
            <a:r>
              <a:rPr lang="en-US" b="1" u="sng" dirty="0" err="1" smtClean="0">
                <a:hlinkClick r:id="rId8"/>
              </a:rPr>
              <a:t>Fedora专题</a:t>
            </a:r>
            <a:r>
              <a:rPr lang="en-US" b="1" dirty="0" smtClean="0"/>
              <a:t>  </a:t>
            </a:r>
            <a:r>
              <a:rPr lang="en-US" b="1" u="sng" dirty="0" err="1" smtClean="0">
                <a:hlinkClick r:id="rId9"/>
              </a:rPr>
              <a:t>Android专题</a:t>
            </a:r>
            <a:r>
              <a:rPr lang="en-US" b="1" dirty="0" smtClean="0"/>
              <a:t>  </a:t>
            </a:r>
            <a:r>
              <a:rPr lang="en-US" b="1" u="sng" dirty="0" err="1" smtClean="0">
                <a:hlinkClick r:id="rId10"/>
              </a:rPr>
              <a:t>Oracle专题</a:t>
            </a:r>
            <a:r>
              <a:rPr lang="en-US" b="1" dirty="0" smtClean="0"/>
              <a:t>  </a:t>
            </a:r>
            <a:r>
              <a:rPr lang="en-US" b="1" u="sng" dirty="0" err="1" smtClean="0">
                <a:hlinkClick r:id="rId11"/>
              </a:rPr>
              <a:t>Hadoop专题</a:t>
            </a:r>
            <a:r>
              <a:rPr lang="en-US" b="1" dirty="0" smtClean="0"/>
              <a:t>  </a:t>
            </a:r>
            <a:r>
              <a:rPr lang="en-US" b="1" u="sng" dirty="0" err="1" smtClean="0">
                <a:hlinkClick r:id="rId12"/>
              </a:rPr>
              <a:t>RedHat专题</a:t>
            </a:r>
            <a:r>
              <a:rPr lang="en-US" b="1" dirty="0" smtClean="0"/>
              <a:t>  </a:t>
            </a:r>
            <a:r>
              <a:rPr lang="en-US" b="1" u="sng" dirty="0" err="1" smtClean="0">
                <a:hlinkClick r:id="rId13"/>
              </a:rPr>
              <a:t>SUSE专题</a:t>
            </a:r>
            <a:r>
              <a:rPr lang="en-US" b="1" dirty="0" smtClean="0"/>
              <a:t>  </a:t>
            </a:r>
            <a:r>
              <a:rPr lang="en-US" b="1" u="sng" dirty="0" err="1" smtClean="0">
                <a:hlinkClick r:id="rId12"/>
              </a:rPr>
              <a:t>红旗Linux专题</a:t>
            </a:r>
            <a:r>
              <a:rPr lang="en-US" b="1" dirty="0" smtClean="0"/>
              <a:t> </a:t>
            </a:r>
            <a:r>
              <a:rPr lang="en-US" b="1" u="sng" dirty="0" err="1" smtClean="0">
                <a:hlinkClick r:id="rId14"/>
              </a:rPr>
              <a:t>CentOS专题</a:t>
            </a:r>
            <a:endParaRPr lang="zh-CN" altLang="en-US" dirty="0" smtClean="0"/>
          </a:p>
          <a:p>
            <a:r>
              <a:rPr lang="en-US" dirty="0" smtClean="0"/>
              <a:t>Linux</a:t>
            </a:r>
            <a:r>
              <a:rPr lang="zh-CN" altLang="en-US" dirty="0" smtClean="0"/>
              <a:t>公社微信公众号：</a:t>
            </a:r>
            <a:r>
              <a:rPr lang="en-US" b="1" dirty="0" err="1" smtClean="0"/>
              <a:t>linuxidc_com</a:t>
            </a:r>
            <a:endParaRPr lang="zh-CN" altLang="en-US" dirty="0" smtClean="0"/>
          </a:p>
          <a:p>
            <a:endParaRPr lang="zh-CN" altLang="en-US" dirty="0"/>
          </a:p>
        </p:txBody>
      </p:sp>
    </p:spTree>
    <p:extLst>
      <p:ext uri="{BB962C8B-B14F-4D97-AF65-F5344CB8AC3E}">
        <p14:creationId xmlns:p14="http://schemas.microsoft.com/office/powerpoint/2010/main" xmlns="" val="2336725564"/>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8735" y="1384077"/>
            <a:ext cx="11233248" cy="4647426"/>
          </a:xfrm>
          <a:prstGeom prst="rect">
            <a:avLst/>
          </a:prstGeom>
          <a:noFill/>
        </p:spPr>
        <p:txBody>
          <a:bodyPr wrap="square" rtlCol="0">
            <a:spAutoFit/>
          </a:bodyPr>
          <a:lstStyle/>
          <a:p>
            <a:pPr>
              <a:lnSpc>
                <a:spcPct val="130000"/>
              </a:lnSpc>
            </a:pP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1.</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什么是</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是一个使用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C</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语言写成的，开源</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key-value</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数据库。它是一个小而美的数据库，主要用在内存缓存中，读写性能极佳，缓存与简单是其市场定位。</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与其他</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key-value</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的缓存产品有以下三个特点：</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①、支持数据持久化。它可以将内存中的数据保存在磁盘中，重启设备之后也能再次加载使用。</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②、</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不仅仅支持简单的</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key-value</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类型数据，同时还提供</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list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set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zset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hash</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等数据结构的存储。</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③、</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支持数据备份，即</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master-slave</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模式的数据备份</a:t>
            </a:r>
          </a:p>
          <a:p>
            <a:endParaRPr lang="en-US" altLang="zh-CN" dirty="0"/>
          </a:p>
          <a:p>
            <a:pPr>
              <a:lnSpc>
                <a:spcPct val="130000"/>
              </a:lnSpc>
            </a:pP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2.</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的优势</a:t>
            </a:r>
          </a:p>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①、性能极高。</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读取的速度是</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110000</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次</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，写入速度是</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81000</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次</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②、丰富的数据类型。</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支持二进制案例的</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Strings,Lists,Hashes,Sets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及</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Ordered Sets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数据类型操作。</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③、原子性。</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的所有操作都是原子性的，同时</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还支持对几个操作全合并后的原子性执行</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④、丰富的特性。</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支持</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publish/subscribe</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，通知，</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key</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过期等等特性。</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endParaRPr lang="zh-CN" altLang="en-US" dirty="0"/>
          </a:p>
        </p:txBody>
      </p:sp>
      <p:grpSp>
        <p:nvGrpSpPr>
          <p:cNvPr id="56" name="组合 55"/>
          <p:cNvGrpSpPr/>
          <p:nvPr/>
        </p:nvGrpSpPr>
        <p:grpSpPr>
          <a:xfrm>
            <a:off x="-4049" y="235338"/>
            <a:ext cx="12881849" cy="7016362"/>
            <a:chOff x="0" y="222291"/>
            <a:chExt cx="12881849" cy="7016362"/>
          </a:xfrm>
        </p:grpSpPr>
        <p:sp>
          <p:nvSpPr>
            <p:cNvPr id="58" name="任意多边形 57"/>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827688" y="222291"/>
              <a:ext cx="655372"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64" name="TextBox 41"/>
            <p:cNvSpPr txBox="1"/>
            <p:nvPr/>
          </p:nvSpPr>
          <p:spPr>
            <a:xfrm>
              <a:off x="1519658" y="301131"/>
              <a:ext cx="3977661" cy="535531"/>
            </a:xfrm>
            <a:prstGeom prst="rect">
              <a:avLst/>
            </a:prstGeom>
            <a:noFill/>
          </p:spPr>
          <p:txBody>
            <a:bodyPr wrap="square" rtlCol="0">
              <a:spAutoFit/>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REDIS</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安装与使用</a:t>
              </a:r>
              <a:endParaRPr lang="en-US" altLang="zh-CN"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5" name="矩形 64"/>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xmlns="" val="1287111214"/>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8735" y="1024037"/>
            <a:ext cx="11233248" cy="5564600"/>
          </a:xfrm>
          <a:prstGeom prst="rect">
            <a:avLst/>
          </a:prstGeom>
          <a:noFill/>
        </p:spPr>
        <p:txBody>
          <a:bodyPr wrap="square" rtlCol="0">
            <a:spAutoFit/>
          </a:bodyPr>
          <a:lstStyle/>
          <a:p>
            <a:pPr>
              <a:lnSpc>
                <a:spcPct val="130000"/>
              </a:lnSpc>
            </a:pP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1.</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下载安装包</a:t>
            </a: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1)  windows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安装包下载。由于</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官网不支持</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windows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环境，请在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gitHub</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下载最新的</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版本的</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Redis-x64-3.2.100.msi</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文件。</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同级目录已提供安装包</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2)  Linux</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安装包下载。登录</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官网下载</a:t>
            </a:r>
          </a:p>
          <a:p>
            <a:endParaRPr lang="en-US" altLang="zh-CN" dirty="0"/>
          </a:p>
          <a:p>
            <a:pPr>
              <a:lnSpc>
                <a:spcPct val="130000"/>
              </a:lnSpc>
            </a:pP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2.</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启动</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本地服务器</a:t>
            </a:r>
          </a:p>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启动服务有两种选择</a:t>
            </a:r>
          </a:p>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一是直接在命令窗口启动</a:t>
            </a: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1)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打开</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cmd</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命令窗口进入</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的安装路径</a:t>
            </a:r>
          </a:p>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（如果想方便的话可以把路径配入环境变量）</a:t>
            </a: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2)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运行 </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redis-server.exe </a:t>
            </a:r>
            <a:r>
              <a:rPr lang="en-US" altLang="zh-CN" sz="1600" dirty="0" err="1">
                <a:solidFill>
                  <a:schemeClr val="tx1">
                    <a:lumMod val="50000"/>
                    <a:lumOff val="50000"/>
                  </a:schemeClr>
                </a:solidFill>
                <a:latin typeface="微软雅黑" panose="020B0503020204020204" pitchFamily="34" charset="-122"/>
                <a:ea typeface="微软雅黑" panose="020B0503020204020204" pitchFamily="34" charset="-122"/>
                <a:cs typeface="+mn-ea"/>
              </a:rPr>
              <a:t>redis.windows.conf</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命令（如图</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1-1</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表示启动成功）</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3)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不要关掉启动窗口，另起一个命令窗口。一样需要先进入</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的安装路径，</a:t>
            </a:r>
          </a:p>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运行</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redis-cli.exe -h 127.0.0.1 -p 6379</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。如图</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1-2</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所示则表示连接成功（输入</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quit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退出）</a:t>
            </a:r>
          </a:p>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注：若是配置绑定为本机</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IP</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地址或设置密码，则上述命令应把</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127.0.0.1</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修改为本机</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IP</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地址并加上密码。例：</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redis-cli.exe -h 182.207.114.27 -p 6379 -a 123456</a:t>
            </a:r>
          </a:p>
          <a:p>
            <a:endParaRPr lang="en-US" altLang="zh-CN" dirty="0"/>
          </a:p>
          <a:p>
            <a:endParaRPr lang="zh-CN" altLang="en-US" dirty="0"/>
          </a:p>
        </p:txBody>
      </p:sp>
      <p:grpSp>
        <p:nvGrpSpPr>
          <p:cNvPr id="56" name="组合 55"/>
          <p:cNvGrpSpPr/>
          <p:nvPr/>
        </p:nvGrpSpPr>
        <p:grpSpPr>
          <a:xfrm>
            <a:off x="-4049" y="235338"/>
            <a:ext cx="12881849" cy="7016362"/>
            <a:chOff x="0" y="222291"/>
            <a:chExt cx="12881849" cy="7016362"/>
          </a:xfrm>
        </p:grpSpPr>
        <p:sp>
          <p:nvSpPr>
            <p:cNvPr id="58" name="任意多边形 57"/>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827688" y="222291"/>
              <a:ext cx="655372"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64" name="TextBox 41"/>
            <p:cNvSpPr txBox="1"/>
            <p:nvPr/>
          </p:nvSpPr>
          <p:spPr>
            <a:xfrm>
              <a:off x="1519658" y="301131"/>
              <a:ext cx="3977661" cy="535531"/>
            </a:xfrm>
            <a:prstGeom prst="rect">
              <a:avLst/>
            </a:prstGeom>
            <a:noFill/>
          </p:spPr>
          <p:txBody>
            <a:bodyPr wrap="square" rtlCol="0">
              <a:spAutoFit/>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REDIS</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安装与使用</a:t>
              </a:r>
              <a:endParaRPr lang="en-US" altLang="zh-CN"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5" name="矩形 64"/>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xmlns="" val="3052729235"/>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8735" y="1024037"/>
            <a:ext cx="11233248" cy="5890843"/>
          </a:xfrm>
          <a:prstGeom prst="rect">
            <a:avLst/>
          </a:prstGeom>
          <a:noFill/>
        </p:spPr>
        <p:txBody>
          <a:bodyPr wrap="square" rtlCol="0">
            <a:spAutoFit/>
          </a:bodyPr>
          <a:lstStyle/>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第二种启动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服务器方法即将服务添加至</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windows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系统服务</a:t>
            </a: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1</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）在命令行进入</a:t>
            </a:r>
            <a:r>
              <a:rPr lang="en-US" altLang="zh-CN" sz="1600" dirty="0" err="1">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安装目录</a:t>
            </a: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2</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）输入</a:t>
            </a:r>
            <a:r>
              <a:rPr lang="en-US" altLang="zh-CN" sz="1600" dirty="0" err="1">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-server --service-install </a:t>
            </a:r>
            <a:r>
              <a:rPr lang="en-US" altLang="zh-CN" sz="1600" dirty="0" err="1">
                <a:solidFill>
                  <a:schemeClr val="tx1">
                    <a:lumMod val="50000"/>
                    <a:lumOff val="50000"/>
                  </a:schemeClr>
                </a:solidFill>
                <a:latin typeface="微软雅黑" panose="020B0503020204020204" pitchFamily="34" charset="-122"/>
                <a:ea typeface="微软雅黑" panose="020B0503020204020204" pitchFamily="34" charset="-122"/>
                <a:cs typeface="+mn-ea"/>
              </a:rPr>
              <a:t>redis.windows.conf</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命令</a:t>
            </a: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3</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）输入启动命令</a:t>
            </a:r>
            <a:r>
              <a:rPr lang="en-US" altLang="zh-CN" sz="1600" dirty="0" err="1">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-server --service-start</a:t>
            </a: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4</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）也可停止 命令为 </a:t>
            </a:r>
            <a:r>
              <a:rPr lang="en-US" altLang="zh-CN" sz="1600" dirty="0" err="1">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-server --service-stop</a:t>
            </a: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5</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）卸载命令为 </a:t>
            </a:r>
            <a:r>
              <a:rPr lang="en-US" altLang="zh-CN" sz="1600" dirty="0" err="1">
                <a:solidFill>
                  <a:schemeClr val="tx1">
                    <a:lumMod val="50000"/>
                    <a:lumOff val="50000"/>
                  </a:schemeClr>
                </a:solidFill>
                <a:latin typeface="微软雅黑" panose="020B0503020204020204" pitchFamily="34" charset="-122"/>
                <a:ea typeface="微软雅黑" panose="020B0503020204020204" pitchFamily="34" charset="-122"/>
                <a:cs typeface="+mn-ea"/>
              </a:rPr>
              <a:t>redis</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-server --service-uninstall</a:t>
            </a: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6</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）也可进入</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windows</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服务进行启停 在运行栏输入</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services.msc</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命令</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endParaRPr lang="en-US" altLang="zh-CN" dirty="0"/>
          </a:p>
          <a:p>
            <a:pPr>
              <a:lnSpc>
                <a:spcPct val="130000"/>
              </a:lnSpc>
            </a:pP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3.</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可视化工具安装</a:t>
            </a:r>
          </a:p>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个人仅使用过</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RedisDesktopManager</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工具</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同级目录已提供安装包</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redis-desktop-manager-0.8.8.384.exe</a:t>
            </a:r>
          </a:p>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安装完成后点击</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Connection to Redis Service</a:t>
            </a:r>
          </a:p>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参数如下</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Name</a:t>
            </a: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：机器别名</a:t>
            </a: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Host</a:t>
            </a: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：服务器</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IP </a:t>
            </a: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（本机</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127.0.0.1</a:t>
            </a: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Port</a:t>
            </a: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：服务器端口 （默认</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6379</a:t>
            </a: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p>
          <a:p>
            <a:pPr>
              <a:lnSpc>
                <a:spcPct val="130000"/>
              </a:lnSpc>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Auth</a:t>
            </a: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：若有密码则输入，若无则留空</a:t>
            </a:r>
          </a:p>
          <a:p>
            <a:pPr>
              <a:lnSpc>
                <a:spcPct val="130000"/>
              </a:lnSpc>
            </a:pP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点击</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Test Connection</a:t>
            </a:r>
            <a:r>
              <a:rPr lang="zh-CN"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mn-ea"/>
              </a:rPr>
              <a:t>，弹出成功连接即可</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nvGrpSpPr>
          <p:cNvPr id="56" name="组合 55"/>
          <p:cNvGrpSpPr/>
          <p:nvPr/>
        </p:nvGrpSpPr>
        <p:grpSpPr>
          <a:xfrm>
            <a:off x="-4049" y="235338"/>
            <a:ext cx="12881849" cy="7016362"/>
            <a:chOff x="0" y="222291"/>
            <a:chExt cx="12881849" cy="7016362"/>
          </a:xfrm>
        </p:grpSpPr>
        <p:sp>
          <p:nvSpPr>
            <p:cNvPr id="58" name="任意多边形 57"/>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827688" y="222291"/>
              <a:ext cx="655372"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64" name="TextBox 41"/>
            <p:cNvSpPr txBox="1"/>
            <p:nvPr/>
          </p:nvSpPr>
          <p:spPr>
            <a:xfrm>
              <a:off x="1519658" y="301131"/>
              <a:ext cx="3977661" cy="535531"/>
            </a:xfrm>
            <a:prstGeom prst="rect">
              <a:avLst/>
            </a:prstGeom>
            <a:noFill/>
          </p:spPr>
          <p:txBody>
            <a:bodyPr wrap="square" rtlCol="0">
              <a:spAutoFit/>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REDIS</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安装与使用</a:t>
              </a:r>
              <a:endParaRPr lang="en-US" altLang="zh-CN"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5" name="矩形 64"/>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xmlns="" val="4144209661"/>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a:spLocks noChangeArrowheads="1"/>
          </p:cNvSpPr>
          <p:nvPr/>
        </p:nvSpPr>
        <p:spPr bwMode="auto">
          <a:xfrm>
            <a:off x="9254981" y="4722322"/>
            <a:ext cx="17588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fontAlgn="auto">
              <a:spcBef>
                <a:spcPts val="0"/>
              </a:spcBef>
              <a:spcAft>
                <a:spcPts val="0"/>
              </a:spcAft>
              <a:defRPr/>
            </a:pPr>
            <a:r>
              <a:rPr lang="en-US" altLang="zh-CN" sz="2000" dirty="0">
                <a:solidFill>
                  <a:schemeClr val="bg1"/>
                </a:solidFill>
                <a:latin typeface="+mj-lt"/>
                <a:ea typeface="Segoe UI Emoji" panose="020B0502040204020203" pitchFamily="34" charset="0"/>
              </a:rPr>
              <a:t>YOUR TITLE</a:t>
            </a:r>
            <a:endParaRPr lang="zh-CN" altLang="en-US" sz="2000" dirty="0">
              <a:solidFill>
                <a:schemeClr val="bg1"/>
              </a:solidFill>
              <a:latin typeface="+mj-lt"/>
            </a:endParaRPr>
          </a:p>
        </p:txBody>
      </p:sp>
      <p:grpSp>
        <p:nvGrpSpPr>
          <p:cNvPr id="56" name="组合 55"/>
          <p:cNvGrpSpPr/>
          <p:nvPr/>
        </p:nvGrpSpPr>
        <p:grpSpPr>
          <a:xfrm>
            <a:off x="-4049" y="235338"/>
            <a:ext cx="12881849" cy="7016362"/>
            <a:chOff x="0" y="222291"/>
            <a:chExt cx="12881849" cy="7016362"/>
          </a:xfrm>
        </p:grpSpPr>
        <p:sp>
          <p:nvSpPr>
            <p:cNvPr id="58" name="任意多边形 57"/>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827688" y="222291"/>
              <a:ext cx="655372"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64" name="TextBox 41"/>
            <p:cNvSpPr txBox="1"/>
            <p:nvPr/>
          </p:nvSpPr>
          <p:spPr>
            <a:xfrm>
              <a:off x="1519658" y="301131"/>
              <a:ext cx="3977661" cy="535531"/>
            </a:xfrm>
            <a:prstGeom prst="rect">
              <a:avLst/>
            </a:prstGeom>
            <a:noFill/>
          </p:spPr>
          <p:txBody>
            <a:bodyPr wrap="square" rtlCol="0">
              <a:spAutoFit/>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REDIS</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安装与使用</a:t>
              </a:r>
              <a:endParaRPr lang="en-US" altLang="zh-CN"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5" name="矩形 64"/>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23639" y="1717597"/>
            <a:ext cx="6037784" cy="4896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823639" y="1245156"/>
            <a:ext cx="3013448" cy="453457"/>
          </a:xfrm>
          <a:prstGeom prst="rect">
            <a:avLst/>
          </a:prstGeom>
          <a:noFill/>
        </p:spPr>
        <p:txBody>
          <a:bodyPr wrap="square" rtlCol="0">
            <a:spAutoFit/>
          </a:bodyPr>
          <a:lstStyle/>
          <a:p>
            <a:pPr>
              <a:lnSpc>
                <a:spcPct val="130000"/>
              </a:lnSpc>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图</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1-1</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sp>
        <p:nvSpPr>
          <p:cNvPr id="12" name="TextBox 11"/>
          <p:cNvSpPr txBox="1"/>
          <p:nvPr/>
        </p:nvSpPr>
        <p:spPr>
          <a:xfrm>
            <a:off x="8627675" y="1245156"/>
            <a:ext cx="3013448" cy="453457"/>
          </a:xfrm>
          <a:prstGeom prst="rect">
            <a:avLst/>
          </a:prstGeom>
          <a:noFill/>
        </p:spPr>
        <p:txBody>
          <a:bodyPr wrap="square" rtlCol="0">
            <a:spAutoFit/>
          </a:bodyPr>
          <a:lstStyle/>
          <a:p>
            <a:pPr>
              <a:lnSpc>
                <a:spcPct val="130000"/>
              </a:lnSpc>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图</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cs typeface="+mn-ea"/>
              </a:rPr>
              <a:t>1-2</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805536" y="1888133"/>
            <a:ext cx="4657725" cy="2376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035057501"/>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up)">
                                      <p:cBhvr>
                                        <p:cTn id="7" dur="500"/>
                                        <p:tgtEl>
                                          <p:spTgt spid="6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p:cTn id="11" dur="500" fill="hold"/>
                                        <p:tgtEl>
                                          <p:spTgt spid="2050"/>
                                        </p:tgtEl>
                                        <p:attrNameLst>
                                          <p:attrName>ppt_w</p:attrName>
                                        </p:attrNameLst>
                                      </p:cBhvr>
                                      <p:tavLst>
                                        <p:tav tm="0">
                                          <p:val>
                                            <p:fltVal val="0"/>
                                          </p:val>
                                        </p:tav>
                                        <p:tav tm="100000">
                                          <p:val>
                                            <p:strVal val="#ppt_w"/>
                                          </p:val>
                                        </p:tav>
                                      </p:tavLst>
                                    </p:anim>
                                    <p:anim calcmode="lin" valueType="num">
                                      <p:cBhvr>
                                        <p:cTn id="12" dur="500" fill="hold"/>
                                        <p:tgtEl>
                                          <p:spTgt spid="2050"/>
                                        </p:tgtEl>
                                        <p:attrNameLst>
                                          <p:attrName>ppt_h</p:attrName>
                                        </p:attrNameLst>
                                      </p:cBhvr>
                                      <p:tavLst>
                                        <p:tav tm="0">
                                          <p:val>
                                            <p:fltVal val="0"/>
                                          </p:val>
                                        </p:tav>
                                        <p:tav tm="100000">
                                          <p:val>
                                            <p:strVal val="#ppt_h"/>
                                          </p:val>
                                        </p:tav>
                                      </p:tavLst>
                                    </p:anim>
                                    <p:animEffect transition="in" filter="fade">
                                      <p:cBhvr>
                                        <p:cTn id="13" dur="500"/>
                                        <p:tgtEl>
                                          <p:spTgt spid="2050"/>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2051"/>
                                        </p:tgtEl>
                                        <p:attrNameLst>
                                          <p:attrName>style.visibility</p:attrName>
                                        </p:attrNameLst>
                                      </p:cBhvr>
                                      <p:to>
                                        <p:strVal val="visible"/>
                                      </p:to>
                                    </p:set>
                                    <p:anim calcmode="lin" valueType="num">
                                      <p:cBhvr>
                                        <p:cTn id="17" dur="1000" fill="hold"/>
                                        <p:tgtEl>
                                          <p:spTgt spid="2051"/>
                                        </p:tgtEl>
                                        <p:attrNameLst>
                                          <p:attrName>ppt_w</p:attrName>
                                        </p:attrNameLst>
                                      </p:cBhvr>
                                      <p:tavLst>
                                        <p:tav tm="0">
                                          <p:val>
                                            <p:fltVal val="0"/>
                                          </p:val>
                                        </p:tav>
                                        <p:tav tm="100000">
                                          <p:val>
                                            <p:strVal val="#ppt_w"/>
                                          </p:val>
                                        </p:tav>
                                      </p:tavLst>
                                    </p:anim>
                                    <p:anim calcmode="lin" valueType="num">
                                      <p:cBhvr>
                                        <p:cTn id="18" dur="1000" fill="hold"/>
                                        <p:tgtEl>
                                          <p:spTgt spid="2051"/>
                                        </p:tgtEl>
                                        <p:attrNameLst>
                                          <p:attrName>ppt_h</p:attrName>
                                        </p:attrNameLst>
                                      </p:cBhvr>
                                      <p:tavLst>
                                        <p:tav tm="0">
                                          <p:val>
                                            <p:fltVal val="0"/>
                                          </p:val>
                                        </p:tav>
                                        <p:tav tm="100000">
                                          <p:val>
                                            <p:strVal val="#ppt_h"/>
                                          </p:val>
                                        </p:tav>
                                      </p:tavLst>
                                    </p:anim>
                                    <p:anim calcmode="lin" valueType="num">
                                      <p:cBhvr>
                                        <p:cTn id="19" dur="1000" fill="hold"/>
                                        <p:tgtEl>
                                          <p:spTgt spid="2051"/>
                                        </p:tgtEl>
                                        <p:attrNameLst>
                                          <p:attrName>style.rotation</p:attrName>
                                        </p:attrNameLst>
                                      </p:cBhvr>
                                      <p:tavLst>
                                        <p:tav tm="0">
                                          <p:val>
                                            <p:fltVal val="90"/>
                                          </p:val>
                                        </p:tav>
                                        <p:tav tm="100000">
                                          <p:val>
                                            <p:fltVal val="0"/>
                                          </p:val>
                                        </p:tav>
                                      </p:tavLst>
                                    </p:anim>
                                    <p:animEffect transition="in" filter="fade">
                                      <p:cBhvr>
                                        <p:cTn id="20" dur="1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49" y="235338"/>
            <a:ext cx="12881849" cy="7016362"/>
            <a:chOff x="0" y="222291"/>
            <a:chExt cx="12881849" cy="7016362"/>
          </a:xfrm>
        </p:grpSpPr>
        <p:sp>
          <p:nvSpPr>
            <p:cNvPr id="58" name="任意多边形 57"/>
            <p:cNvSpPr/>
            <p:nvPr/>
          </p:nvSpPr>
          <p:spPr>
            <a:xfrm>
              <a:off x="0" y="222292"/>
              <a:ext cx="1655377"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849" h="1182250">
                  <a:moveTo>
                    <a:pt x="2445724" y="0"/>
                  </a:moveTo>
                  <a:cubicBezTo>
                    <a:pt x="2772193" y="0"/>
                    <a:pt x="3036849" y="264656"/>
                    <a:pt x="3036849" y="591125"/>
                  </a:cubicBezTo>
                  <a:cubicBezTo>
                    <a:pt x="3036849" y="917594"/>
                    <a:pt x="2772193" y="1182250"/>
                    <a:pt x="2445724" y="1182250"/>
                  </a:cubicBezTo>
                  <a:lnTo>
                    <a:pt x="2367755" y="1174390"/>
                  </a:lnTo>
                  <a:lnTo>
                    <a:pt x="0" y="1174390"/>
                  </a:lnTo>
                  <a:lnTo>
                    <a:pt x="0" y="7860"/>
                  </a:lnTo>
                  <a:lnTo>
                    <a:pt x="2367755" y="7860"/>
                  </a:lnTo>
                  <a:close/>
                </a:path>
              </a:pathLst>
            </a:cu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10800000">
              <a:off x="1748855" y="222292"/>
              <a:ext cx="11113944" cy="644441"/>
            </a:xfrm>
            <a:custGeom>
              <a:avLst/>
              <a:gdLst>
                <a:gd name="connsiteX0" fmla="*/ 2445724 w 3036849"/>
                <a:gd name="connsiteY0" fmla="*/ 0 h 1182250"/>
                <a:gd name="connsiteX1" fmla="*/ 3036849 w 3036849"/>
                <a:gd name="connsiteY1" fmla="*/ 591125 h 1182250"/>
                <a:gd name="connsiteX2" fmla="*/ 2445724 w 3036849"/>
                <a:gd name="connsiteY2" fmla="*/ 1182250 h 1182250"/>
                <a:gd name="connsiteX3" fmla="*/ 2367755 w 3036849"/>
                <a:gd name="connsiteY3" fmla="*/ 1174390 h 1182250"/>
                <a:gd name="connsiteX4" fmla="*/ 0 w 3036849"/>
                <a:gd name="connsiteY4" fmla="*/ 1174390 h 1182250"/>
                <a:gd name="connsiteX5" fmla="*/ 0 w 3036849"/>
                <a:gd name="connsiteY5" fmla="*/ 7860 h 1182250"/>
                <a:gd name="connsiteX6" fmla="*/ 2367755 w 3036849"/>
                <a:gd name="connsiteY6" fmla="*/ 7860 h 1182250"/>
                <a:gd name="connsiteX0" fmla="*/ 18984824 w 19575949"/>
                <a:gd name="connsiteY0" fmla="*/ 0 h 1182250"/>
                <a:gd name="connsiteX1" fmla="*/ 19575949 w 19575949"/>
                <a:gd name="connsiteY1" fmla="*/ 591125 h 1182250"/>
                <a:gd name="connsiteX2" fmla="*/ 18984824 w 19575949"/>
                <a:gd name="connsiteY2" fmla="*/ 1182250 h 1182250"/>
                <a:gd name="connsiteX3" fmla="*/ 18906855 w 19575949"/>
                <a:gd name="connsiteY3" fmla="*/ 1174390 h 1182250"/>
                <a:gd name="connsiteX4" fmla="*/ 16539100 w 19575949"/>
                <a:gd name="connsiteY4" fmla="*/ 1174390 h 1182250"/>
                <a:gd name="connsiteX5" fmla="*/ 0 w 19575949"/>
                <a:gd name="connsiteY5" fmla="*/ 112703 h 1182250"/>
                <a:gd name="connsiteX6" fmla="*/ 18906855 w 19575949"/>
                <a:gd name="connsiteY6" fmla="*/ 7860 h 1182250"/>
                <a:gd name="connsiteX7" fmla="*/ 18984824 w 19575949"/>
                <a:gd name="connsiteY7" fmla="*/ 0 h 1182250"/>
                <a:gd name="connsiteX0" fmla="*/ 18984826 w 19575951"/>
                <a:gd name="connsiteY0" fmla="*/ 0 h 1182250"/>
                <a:gd name="connsiteX1" fmla="*/ 19575951 w 19575951"/>
                <a:gd name="connsiteY1" fmla="*/ 591125 h 1182250"/>
                <a:gd name="connsiteX2" fmla="*/ 18984826 w 19575951"/>
                <a:gd name="connsiteY2" fmla="*/ 1182250 h 1182250"/>
                <a:gd name="connsiteX3" fmla="*/ 18906857 w 19575951"/>
                <a:gd name="connsiteY3" fmla="*/ 1174390 h 1182250"/>
                <a:gd name="connsiteX4" fmla="*/ 0 w 19575951"/>
                <a:gd name="connsiteY4" fmla="*/ 1148181 h 1182250"/>
                <a:gd name="connsiteX5" fmla="*/ 2 w 19575951"/>
                <a:gd name="connsiteY5" fmla="*/ 112703 h 1182250"/>
                <a:gd name="connsiteX6" fmla="*/ 18906857 w 19575951"/>
                <a:gd name="connsiteY6" fmla="*/ 7860 h 1182250"/>
                <a:gd name="connsiteX7" fmla="*/ 18984826 w 19575951"/>
                <a:gd name="connsiteY7" fmla="*/ 0 h 118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5951" h="1182250">
                  <a:moveTo>
                    <a:pt x="18984826" y="0"/>
                  </a:moveTo>
                  <a:cubicBezTo>
                    <a:pt x="19311295" y="0"/>
                    <a:pt x="19575951" y="264656"/>
                    <a:pt x="19575951" y="591125"/>
                  </a:cubicBezTo>
                  <a:cubicBezTo>
                    <a:pt x="19575951" y="917594"/>
                    <a:pt x="19311295" y="1182250"/>
                    <a:pt x="18984826" y="1182250"/>
                  </a:cubicBezTo>
                  <a:lnTo>
                    <a:pt x="18906857" y="1174390"/>
                  </a:lnTo>
                  <a:lnTo>
                    <a:pt x="0" y="1148181"/>
                  </a:lnTo>
                  <a:cubicBezTo>
                    <a:pt x="1" y="803022"/>
                    <a:pt x="1" y="457862"/>
                    <a:pt x="2" y="112703"/>
                  </a:cubicBezTo>
                  <a:lnTo>
                    <a:pt x="18906857" y="7860"/>
                  </a:lnTo>
                  <a:lnTo>
                    <a:pt x="18984826" y="0"/>
                  </a:lnTo>
                  <a:close/>
                </a:path>
              </a:pathLst>
            </a:cu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827688" y="222291"/>
              <a:ext cx="655372" cy="584775"/>
            </a:xfrm>
            <a:prstGeom prst="rect">
              <a:avLst/>
            </a:prstGeom>
            <a:effectLst/>
          </p:spPr>
          <p:txBody>
            <a:bodyPr wrap="none">
              <a:spAutoFit/>
            </a:bodyPr>
            <a:lstStyle/>
            <a:p>
              <a:r>
                <a:rPr lang="en-US" altLang="zh-CN" sz="3200" b="1" dirty="0">
                  <a:solidFill>
                    <a:schemeClr val="bg1"/>
                  </a:solidFill>
                  <a:latin typeface="Franklin Gothic Medium" panose="020B0603020102020204" pitchFamily="34" charset="0"/>
                  <a:ea typeface="微软雅黑" panose="020B0503020204020204" pitchFamily="34" charset="-122"/>
                  <a:cs typeface="+mn-ea"/>
                  <a:sym typeface="+mn-lt"/>
                </a:rPr>
                <a:t>01</a:t>
              </a:r>
              <a:endParaRPr lang="zh-CN" altLang="en-US" sz="5400" b="1"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64" name="TextBox 41"/>
            <p:cNvSpPr txBox="1"/>
            <p:nvPr/>
          </p:nvSpPr>
          <p:spPr>
            <a:xfrm>
              <a:off x="1519658" y="301131"/>
              <a:ext cx="3977661" cy="535531"/>
            </a:xfrm>
            <a:prstGeom prst="rect">
              <a:avLst/>
            </a:prstGeom>
            <a:noFill/>
          </p:spPr>
          <p:txBody>
            <a:bodyPr wrap="square" rtlCol="0">
              <a:spAutoFit/>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REDIS</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安装与使用</a:t>
              </a:r>
              <a:endParaRPr lang="en-US" altLang="zh-CN"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5" name="矩形 64"/>
            <p:cNvSpPr/>
            <p:nvPr/>
          </p:nvSpPr>
          <p:spPr>
            <a:xfrm>
              <a:off x="0" y="7124353"/>
              <a:ext cx="12881849" cy="114300"/>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0" name="Rectangle 8"/>
          <p:cNvSpPr>
            <a:spLocks noChangeArrowheads="1"/>
          </p:cNvSpPr>
          <p:nvPr/>
        </p:nvSpPr>
        <p:spPr bwMode="auto">
          <a:xfrm>
            <a:off x="524719" y="3477568"/>
            <a:ext cx="5912156" cy="3550310"/>
          </a:xfrm>
          <a:prstGeom prst="rect">
            <a:avLst/>
          </a:prstGeom>
          <a:solidFill>
            <a:schemeClr val="bg1">
              <a:lumMod val="75000"/>
              <a:alpha val="41176"/>
            </a:schemeClr>
          </a:solidFill>
          <a:ln>
            <a:noFill/>
          </a:ln>
        </p:spPr>
        <p:txBody>
          <a:bodyPr vert="horz" wrap="square" lIns="96393" tIns="48196" rIns="96393" bIns="48196" numCol="1" anchor="t" anchorCtr="0" compatLnSpc="1">
            <a:prstTxWarp prst="textNoShape">
              <a:avLst/>
            </a:prstTxWarp>
          </a:bodyPr>
          <a:lstStyle/>
          <a:p>
            <a:pPr defTabSz="1285372" fontAlgn="auto">
              <a:spcBef>
                <a:spcPts val="0"/>
              </a:spcBef>
              <a:spcAft>
                <a:spcPts val="0"/>
              </a:spcAft>
              <a:defRPr/>
            </a:pPr>
            <a:endParaRPr lang="zh-CN" altLang="en-US" sz="2530" kern="0">
              <a:solidFill>
                <a:sysClr val="windowText" lastClr="000000"/>
              </a:solidFill>
            </a:endParaRPr>
          </a:p>
        </p:txBody>
      </p:sp>
      <p:sp>
        <p:nvSpPr>
          <p:cNvPr id="31" name="Rectangle 8"/>
          <p:cNvSpPr>
            <a:spLocks noChangeArrowheads="1"/>
          </p:cNvSpPr>
          <p:nvPr/>
        </p:nvSpPr>
        <p:spPr bwMode="auto">
          <a:xfrm>
            <a:off x="524719" y="1245320"/>
            <a:ext cx="5912156" cy="2010965"/>
          </a:xfrm>
          <a:prstGeom prst="rect">
            <a:avLst/>
          </a:prstGeom>
          <a:solidFill>
            <a:schemeClr val="bg1">
              <a:lumMod val="75000"/>
              <a:alpha val="41176"/>
            </a:schemeClr>
          </a:solidFill>
          <a:ln>
            <a:noFill/>
          </a:ln>
        </p:spPr>
        <p:txBody>
          <a:bodyPr vert="horz" wrap="square" lIns="96393" tIns="48196" rIns="96393" bIns="48196" numCol="1" anchor="t" anchorCtr="0" compatLnSpc="1">
            <a:prstTxWarp prst="textNoShape">
              <a:avLst/>
            </a:prstTxWarp>
          </a:bodyPr>
          <a:lstStyle/>
          <a:p>
            <a:pPr defTabSz="1285372" fontAlgn="auto">
              <a:spcBef>
                <a:spcPts val="0"/>
              </a:spcBef>
              <a:spcAft>
                <a:spcPts val="0"/>
              </a:spcAft>
              <a:defRPr/>
            </a:pPr>
            <a:endParaRPr lang="zh-CN" altLang="en-US" sz="2530" kern="0">
              <a:solidFill>
                <a:sysClr val="windowText" lastClr="000000"/>
              </a:solidFill>
            </a:endParaRPr>
          </a:p>
        </p:txBody>
      </p:sp>
      <p:sp>
        <p:nvSpPr>
          <p:cNvPr id="32" name="TextBox 41"/>
          <p:cNvSpPr txBox="1"/>
          <p:nvPr/>
        </p:nvSpPr>
        <p:spPr>
          <a:xfrm>
            <a:off x="751928" y="1768320"/>
            <a:ext cx="5600189" cy="1326396"/>
          </a:xfrm>
          <a:prstGeom prst="rect">
            <a:avLst/>
          </a:prstGeom>
          <a:noFill/>
        </p:spPr>
        <p:txBody>
          <a:bodyPr wrap="square" lIns="85667" tIns="42834" rIns="85667" bIns="42834" rtlCol="0">
            <a:spAutoFit/>
          </a:bodyPr>
          <a:lstStyle/>
          <a:p>
            <a:pPr>
              <a:lnSpc>
                <a:spcPct val="130000"/>
              </a:lnSpc>
            </a:pP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1.redis</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本质上是一个</a:t>
            </a: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key-value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数据库，所以我们首先来看看他们的</a:t>
            </a: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GB" sz="1050" dirty="0">
                <a:solidFill>
                  <a:srgbClr val="339966"/>
                </a:solidFill>
                <a:latin typeface="微软雅黑" panose="020B0503020204020204" pitchFamily="34" charset="-122"/>
                <a:ea typeface="微软雅黑" panose="020B0503020204020204" pitchFamily="34" charset="-122"/>
                <a:cs typeface="+mn-ea"/>
                <a:sym typeface="+mn-lt"/>
              </a:rPr>
              <a: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首先</a:t>
            </a: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也是字符串类型，但是</a:t>
            </a: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不允许像 “</a:t>
            </a: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test 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和“</a:t>
            </a: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testkey\n”</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这样的空格和换行的</a:t>
            </a: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是不允许的。</a:t>
            </a: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2.</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我们在使用的时候可以自己定义一个</a:t>
            </a: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的格式。例如</a:t>
            </a: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object-type:id:field</a:t>
            </a:r>
          </a:p>
          <a:p>
            <a:pPr>
              <a:lnSpc>
                <a:spcPct val="130000"/>
              </a:lnSpc>
            </a:pP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3.Key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不要太长。占内存，查询慢。</a:t>
            </a: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4.</a:t>
            </a: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不要太短。</a:t>
            </a: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u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不如 </a:t>
            </a: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user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可读性好</a:t>
            </a:r>
            <a:endParaRPr lang="en-GB" altLang="zh-CN" sz="1050" dirty="0">
              <a:solidFill>
                <a:srgbClr val="339966"/>
              </a:solidFill>
              <a:latin typeface="微软雅黑" panose="020B0503020204020204" pitchFamily="34" charset="-122"/>
              <a:ea typeface="微软雅黑" panose="020B0503020204020204" pitchFamily="34" charset="-122"/>
              <a:cs typeface="+mn-ea"/>
              <a:sym typeface="+mn-lt"/>
            </a:endParaRPr>
          </a:p>
        </p:txBody>
      </p:sp>
      <p:sp>
        <p:nvSpPr>
          <p:cNvPr id="33" name="TextBox 170"/>
          <p:cNvSpPr txBox="1"/>
          <p:nvPr/>
        </p:nvSpPr>
        <p:spPr>
          <a:xfrm>
            <a:off x="751928" y="1240061"/>
            <a:ext cx="2430227" cy="528259"/>
          </a:xfrm>
          <a:prstGeom prst="rect">
            <a:avLst/>
          </a:prstGeom>
          <a:noFill/>
        </p:spPr>
        <p:txBody>
          <a:bodyPr wrap="square" lIns="96431" tIns="48215" rIns="96431" bIns="48215" rtlCol="0">
            <a:spAutoFit/>
          </a:bodyPr>
          <a:lstStyle/>
          <a:p>
            <a:pPr fontAlgn="auto">
              <a:spcBef>
                <a:spcPts val="0"/>
              </a:spcBef>
              <a:spcAft>
                <a:spcPts val="0"/>
              </a:spcAft>
              <a:defRPr/>
            </a:pPr>
            <a:r>
              <a:rPr lang="en-US" altLang="zh-CN" sz="2800" b="1" dirty="0">
                <a:solidFill>
                  <a:srgbClr val="339966"/>
                </a:solidFill>
                <a:latin typeface="Franklin Gothic Book" panose="020B0503020102020204" pitchFamily="34" charset="0"/>
                <a:ea typeface="Segoe UI Emoji" panose="020B0502040204020203" pitchFamily="34" charset="0"/>
              </a:rPr>
              <a:t>Key</a:t>
            </a:r>
            <a:r>
              <a:rPr lang="zh-CN" altLang="en-US" sz="2800" b="1" dirty="0">
                <a:solidFill>
                  <a:srgbClr val="339966"/>
                </a:solidFill>
                <a:latin typeface="Franklin Gothic Book" panose="020B0503020102020204" pitchFamily="34" charset="0"/>
                <a:ea typeface="Segoe UI Emoji" panose="020B0502040204020203" pitchFamily="34" charset="0"/>
              </a:rPr>
              <a:t>说明</a:t>
            </a:r>
            <a:endParaRPr lang="zh-CN" altLang="en-US" sz="2800" b="1" dirty="0">
              <a:solidFill>
                <a:srgbClr val="339966"/>
              </a:solidFill>
              <a:latin typeface="Franklin Gothic Book" panose="020B0503020102020204" pitchFamily="34" charset="0"/>
            </a:endParaRPr>
          </a:p>
        </p:txBody>
      </p:sp>
      <p:sp>
        <p:nvSpPr>
          <p:cNvPr id="36" name="TextBox 41"/>
          <p:cNvSpPr txBox="1"/>
          <p:nvPr/>
        </p:nvSpPr>
        <p:spPr>
          <a:xfrm>
            <a:off x="751928" y="4000568"/>
            <a:ext cx="5600189" cy="3027310"/>
          </a:xfrm>
          <a:prstGeom prst="rect">
            <a:avLst/>
          </a:prstGeom>
          <a:noFill/>
        </p:spPr>
        <p:txBody>
          <a:bodyPr wrap="square" lIns="85667" tIns="42834" rIns="85667" bIns="42834" rtlCol="0">
            <a:spAutoFit/>
          </a:bodyPr>
          <a:lstStyle/>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exists</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测试指定</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是否存在。返回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表示存在，</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0</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不存在</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2.</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del </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key1 key2…keyN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删除指定</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。返回删除</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的数量，</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0</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表示没有删除任何</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3.</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type</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返回指定</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value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类型。返回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none</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表示不存在</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4.</a:t>
            </a:r>
            <a:r>
              <a:rPr lang="en-GB" altLang="zh-CN" sz="1050" dirty="0">
                <a:solidFill>
                  <a:srgbClr val="FF0000"/>
                </a:solidFill>
                <a:latin typeface="微软雅黑" panose="020B0503020204020204" pitchFamily="34" charset="-122"/>
                <a:ea typeface="微软雅黑" panose="020B0503020204020204" pitchFamily="34" charset="-122"/>
                <a:cs typeface="+mn-ea"/>
                <a:sym typeface="+mn-lt"/>
              </a:rPr>
              <a:t>keys</a:t>
            </a:r>
            <a:r>
              <a:rPr lang="en-GB" altLang="zh-CN" sz="1050" dirty="0">
                <a:solidFill>
                  <a:srgbClr val="339966"/>
                </a:solidFill>
                <a:latin typeface="微软雅黑" panose="020B0503020204020204" pitchFamily="34" charset="-122"/>
                <a:ea typeface="微软雅黑" panose="020B0503020204020204" pitchFamily="34" charset="-122"/>
                <a:cs typeface="+mn-ea"/>
                <a:sym typeface="+mn-lt"/>
              </a:rPr>
              <a:t> </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pattern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返回匹配指定模式的所有</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（支持</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等方式）</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如右图例子</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5.</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rename</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oldkey newkey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重命名</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，如果</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newkey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存在，将会被覆盖。</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6.</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renamenx</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oldkey newkey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同上。但是如果</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newkey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存在，则返回失败。</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7.</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dbsize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返回当前数据库的</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数量</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8.</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expire</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seconds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为</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指定过期时间，单位是秒。返回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成功，</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0</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表示</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不存在</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9.</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ttl</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返回剩余</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的过期时间，单位是秒。返回</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表示该</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没有设置过期时间</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,-2</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表示 </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不存在</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10.</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select</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db-index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选择连接数据库。默认连接数据库</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0</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a:t>
            </a:r>
            <a:r>
              <a:rPr lang="en-US" altLang="zh-CN" sz="1050" dirty="0" err="1">
                <a:solidFill>
                  <a:srgbClr val="339966"/>
                </a:solidFill>
                <a:latin typeface="微软雅黑" panose="020B0503020204020204" pitchFamily="34" charset="-122"/>
                <a:ea typeface="微软雅黑" panose="020B0503020204020204" pitchFamily="34" charset="-122"/>
                <a:cs typeface="+mn-ea"/>
                <a:sym typeface="+mn-lt"/>
              </a:rPr>
              <a:t>redis</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默认数据库是</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0-15</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共</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16</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个</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11.</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move</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key db-index</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 将</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从当前数据库移动到指定数据库。</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12.</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flushdb</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删除当前数据库中的所有</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。此方法不会失效，慎用。</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a:p>
            <a:pPr>
              <a:lnSpc>
                <a:spcPct val="130000"/>
              </a:lnSpc>
            </a:pP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13.</a:t>
            </a:r>
            <a:r>
              <a:rPr lang="en-US" altLang="zh-CN" sz="1050" dirty="0">
                <a:solidFill>
                  <a:srgbClr val="FF0000"/>
                </a:solidFill>
                <a:latin typeface="微软雅黑" panose="020B0503020204020204" pitchFamily="34" charset="-122"/>
                <a:ea typeface="微软雅黑" panose="020B0503020204020204" pitchFamily="34" charset="-122"/>
                <a:cs typeface="+mn-ea"/>
                <a:sym typeface="+mn-lt"/>
              </a:rPr>
              <a:t>flushall</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 </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删除所有数据库中的所有</a:t>
            </a:r>
            <a:r>
              <a:rPr lang="en-US" altLang="zh-CN" sz="1050" dirty="0">
                <a:solidFill>
                  <a:srgbClr val="339966"/>
                </a:solidFill>
                <a:latin typeface="微软雅黑" panose="020B0503020204020204" pitchFamily="34" charset="-122"/>
                <a:ea typeface="微软雅黑" panose="020B0503020204020204" pitchFamily="34" charset="-122"/>
                <a:cs typeface="+mn-ea"/>
                <a:sym typeface="+mn-lt"/>
              </a:rPr>
              <a:t>key</a:t>
            </a:r>
            <a:r>
              <a:rPr lang="zh-CN" altLang="en-US" sz="1050" dirty="0">
                <a:solidFill>
                  <a:srgbClr val="339966"/>
                </a:solidFill>
                <a:latin typeface="微软雅黑" panose="020B0503020204020204" pitchFamily="34" charset="-122"/>
                <a:ea typeface="微软雅黑" panose="020B0503020204020204" pitchFamily="34" charset="-122"/>
                <a:cs typeface="+mn-ea"/>
                <a:sym typeface="+mn-lt"/>
              </a:rPr>
              <a:t>。更加慎用。</a:t>
            </a:r>
            <a:endParaRPr lang="en-US" altLang="zh-CN" sz="1050" dirty="0">
              <a:solidFill>
                <a:srgbClr val="339966"/>
              </a:solidFill>
              <a:latin typeface="微软雅黑" panose="020B0503020204020204" pitchFamily="34" charset="-122"/>
              <a:ea typeface="微软雅黑" panose="020B0503020204020204" pitchFamily="34" charset="-122"/>
              <a:cs typeface="+mn-ea"/>
              <a:sym typeface="+mn-lt"/>
            </a:endParaRPr>
          </a:p>
        </p:txBody>
      </p:sp>
      <p:sp>
        <p:nvSpPr>
          <p:cNvPr id="37" name="TextBox 170"/>
          <p:cNvSpPr txBox="1"/>
          <p:nvPr/>
        </p:nvSpPr>
        <p:spPr>
          <a:xfrm>
            <a:off x="751928" y="3472309"/>
            <a:ext cx="2430227" cy="528259"/>
          </a:xfrm>
          <a:prstGeom prst="rect">
            <a:avLst/>
          </a:prstGeom>
          <a:noFill/>
        </p:spPr>
        <p:txBody>
          <a:bodyPr wrap="square" lIns="96431" tIns="48215" rIns="96431" bIns="48215" rtlCol="0">
            <a:spAutoFit/>
          </a:bodyPr>
          <a:lstStyle/>
          <a:p>
            <a:pPr fontAlgn="auto">
              <a:spcBef>
                <a:spcPts val="0"/>
              </a:spcBef>
              <a:spcAft>
                <a:spcPts val="0"/>
              </a:spcAft>
              <a:defRPr/>
            </a:pPr>
            <a:r>
              <a:rPr lang="en-US" altLang="zh-CN" sz="2800" b="1" dirty="0">
                <a:solidFill>
                  <a:srgbClr val="339966"/>
                </a:solidFill>
                <a:latin typeface="Franklin Gothic Book" panose="020B0503020102020204" pitchFamily="34" charset="0"/>
                <a:ea typeface="Segoe UI Emoji" panose="020B0502040204020203" pitchFamily="34" charset="0"/>
              </a:rPr>
              <a:t>Key</a:t>
            </a:r>
            <a:r>
              <a:rPr lang="zh-CN" altLang="en-US" sz="2800" b="1" dirty="0">
                <a:solidFill>
                  <a:srgbClr val="339966"/>
                </a:solidFill>
                <a:latin typeface="Franklin Gothic Book" panose="020B0503020102020204" pitchFamily="34" charset="0"/>
                <a:ea typeface="Segoe UI Emoji" panose="020B0502040204020203" pitchFamily="34" charset="0"/>
              </a:rPr>
              <a:t>相关命令</a:t>
            </a:r>
            <a:endParaRPr lang="zh-CN" altLang="en-US" sz="2800" b="1" dirty="0">
              <a:solidFill>
                <a:srgbClr val="339966"/>
              </a:solidFill>
              <a:latin typeface="Franklin Gothic Book" panose="020B0503020102020204" pitchFamily="34" charset="0"/>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35558" y="2431518"/>
            <a:ext cx="4371975" cy="2266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82307009"/>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anim calcmode="lin" valueType="num">
                                      <p:cBhvr>
                                        <p:cTn id="13" dur="500" fill="hold"/>
                                        <p:tgtEl>
                                          <p:spTgt spid="33"/>
                                        </p:tgtEl>
                                        <p:attrNameLst>
                                          <p:attrName>ppt_x</p:attrName>
                                        </p:attrNameLst>
                                      </p:cBhvr>
                                      <p:tavLst>
                                        <p:tav tm="0">
                                          <p:val>
                                            <p:strVal val="#ppt_x"/>
                                          </p:val>
                                        </p:tav>
                                        <p:tav tm="100000">
                                          <p:val>
                                            <p:strVal val="#ppt_x"/>
                                          </p:val>
                                        </p:tav>
                                      </p:tavLst>
                                    </p:anim>
                                    <p:anim calcmode="lin" valueType="num">
                                      <p:cBhvr>
                                        <p:cTn id="14" dur="500" fill="hold"/>
                                        <p:tgtEl>
                                          <p:spTgt spid="3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anim calcmode="lin" valueType="num">
                                      <p:cBhvr>
                                        <p:cTn id="18" dur="500" fill="hold"/>
                                        <p:tgtEl>
                                          <p:spTgt spid="32"/>
                                        </p:tgtEl>
                                        <p:attrNameLst>
                                          <p:attrName>ppt_x</p:attrName>
                                        </p:attrNameLst>
                                      </p:cBhvr>
                                      <p:tavLst>
                                        <p:tav tm="0">
                                          <p:val>
                                            <p:strVal val="#ppt_x"/>
                                          </p:val>
                                        </p:tav>
                                        <p:tav tm="100000">
                                          <p:val>
                                            <p:strVal val="#ppt_x"/>
                                          </p:val>
                                        </p:tav>
                                      </p:tavLst>
                                    </p:anim>
                                    <p:anim calcmode="lin" valueType="num">
                                      <p:cBhvr>
                                        <p:cTn id="19" dur="500" fill="hold"/>
                                        <p:tgtEl>
                                          <p:spTgt spid="32"/>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 presetClass="entr" presetSubtype="6"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1+#ppt_w/2"/>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47" presetClass="entr" presetSubtype="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anim calcmode="lin" valueType="num">
                                      <p:cBhvr>
                                        <p:cTn id="29" dur="500" fill="hold"/>
                                        <p:tgtEl>
                                          <p:spTgt spid="37"/>
                                        </p:tgtEl>
                                        <p:attrNameLst>
                                          <p:attrName>ppt_x</p:attrName>
                                        </p:attrNameLst>
                                      </p:cBhvr>
                                      <p:tavLst>
                                        <p:tav tm="0">
                                          <p:val>
                                            <p:strVal val="#ppt_x"/>
                                          </p:val>
                                        </p:tav>
                                        <p:tav tm="100000">
                                          <p:val>
                                            <p:strVal val="#ppt_x"/>
                                          </p:val>
                                        </p:tav>
                                      </p:tavLst>
                                    </p:anim>
                                    <p:anim calcmode="lin" valueType="num">
                                      <p:cBhvr>
                                        <p:cTn id="30" dur="500" fill="hold"/>
                                        <p:tgtEl>
                                          <p:spTgt spid="3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anim calcmode="lin" valueType="num">
                                      <p:cBhvr>
                                        <p:cTn id="34" dur="500" fill="hold"/>
                                        <p:tgtEl>
                                          <p:spTgt spid="36"/>
                                        </p:tgtEl>
                                        <p:attrNameLst>
                                          <p:attrName>ppt_x</p:attrName>
                                        </p:attrNameLst>
                                      </p:cBhvr>
                                      <p:tavLst>
                                        <p:tav tm="0">
                                          <p:val>
                                            <p:strVal val="#ppt_x"/>
                                          </p:val>
                                        </p:tav>
                                        <p:tav tm="100000">
                                          <p:val>
                                            <p:strVal val="#ppt_x"/>
                                          </p:val>
                                        </p:tav>
                                      </p:tavLst>
                                    </p:anim>
                                    <p:anim calcmode="lin" valueType="num">
                                      <p:cBhvr>
                                        <p:cTn id="35"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33" grpId="0"/>
      <p:bldP spid="36" grpId="0"/>
      <p:bldP spid="3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15.pptx"/>
</p:tagLst>
</file>

<file path=ppt/theme/theme1.xml><?xml version="1.0" encoding="utf-8"?>
<a:theme xmlns:a="http://schemas.openxmlformats.org/drawingml/2006/main" name="Linux公社，www.linuxidc.com">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3407</Words>
  <Application>Microsoft Office PowerPoint</Application>
  <PresentationFormat>自定义</PresentationFormat>
  <Paragraphs>371</Paragraphs>
  <Slides>36</Slides>
  <Notes>36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38" baseType="lpstr">
      <vt:lpstr>Linux公社，www.linuxidc.com</vt:lpstr>
      <vt:lpstr>图片</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
  <cp:keywords>Linux公社; www.linuxidc.com</cp:keywords>
  <dc:description>Linux公社; www.linuxidc.com;</dc:description>
  <cp:lastModifiedBy/>
  <cp:revision>1</cp:revision>
  <dcterms:created xsi:type="dcterms:W3CDTF">2016-09-15T16:21:21Z</dcterms:created>
  <dcterms:modified xsi:type="dcterms:W3CDTF">2018-01-28T07:10:13Z</dcterms:modified>
</cp:coreProperties>
</file>