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6" r:id="rId4"/>
    <p:sldId id="268" r:id="rId5"/>
    <p:sldId id="267" r:id="rId6"/>
    <p:sldId id="258" r:id="rId7"/>
    <p:sldId id="259" r:id="rId8"/>
    <p:sldId id="260" r:id="rId9"/>
    <p:sldId id="269" r:id="rId10"/>
    <p:sldId id="261" r:id="rId11"/>
    <p:sldId id="270" r:id="rId12"/>
    <p:sldId id="262" r:id="rId13"/>
    <p:sldId id="263" r:id="rId14"/>
    <p:sldId id="264" r:id="rId15"/>
    <p:sldId id="265"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2C6"/>
    <a:srgbClr val="97DC7E"/>
    <a:srgbClr val="003300"/>
    <a:srgbClr val="0066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9" autoAdjust="0"/>
    <p:restoredTop sz="94641" autoAdjust="0"/>
  </p:normalViewPr>
  <p:slideViewPr>
    <p:cSldViewPr snapToGrid="0">
      <p:cViewPr varScale="1">
        <p:scale>
          <a:sx n="78" d="100"/>
          <a:sy n="78" d="100"/>
        </p:scale>
        <p:origin x="1003"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BE88F-D094-493F-8155-71E1C335A81A}" type="datetimeFigureOut">
              <a:rPr lang="en-IN" smtClean="0"/>
              <a:t>10-02-2025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7C07E-05CC-4B00-ADB9-643A6039B2A8}" type="slidenum">
              <a:rPr lang="en-IN" smtClean="0"/>
              <a:t>‹#›</a:t>
            </a:fld>
            <a:endParaRPr lang="en-IN"/>
          </a:p>
        </p:txBody>
      </p:sp>
    </p:spTree>
    <p:extLst>
      <p:ext uri="{BB962C8B-B14F-4D97-AF65-F5344CB8AC3E}">
        <p14:creationId xmlns:p14="http://schemas.microsoft.com/office/powerpoint/2010/main" val="719904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57C07E-05CC-4B00-ADB9-643A6039B2A8}" type="slidenum">
              <a:rPr lang="en-IN" smtClean="0"/>
              <a:t>1</a:t>
            </a:fld>
            <a:endParaRPr lang="en-IN"/>
          </a:p>
        </p:txBody>
      </p:sp>
    </p:spTree>
    <p:extLst>
      <p:ext uri="{BB962C8B-B14F-4D97-AF65-F5344CB8AC3E}">
        <p14:creationId xmlns:p14="http://schemas.microsoft.com/office/powerpoint/2010/main" val="215278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B1CB-3CB3-3889-1041-E9043FA25E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0A6EF2-6CD8-29F7-10B1-00304072E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5C3359-08D4-C74E-DB86-22ABD5BC194D}"/>
              </a:ext>
            </a:extLst>
          </p:cNvPr>
          <p:cNvSpPr>
            <a:spLocks noGrp="1"/>
          </p:cNvSpPr>
          <p:nvPr>
            <p:ph type="dt" sz="half" idx="10"/>
          </p:nvPr>
        </p:nvSpPr>
        <p:spPr/>
        <p:txBody>
          <a:bodyPr/>
          <a:lstStyle/>
          <a:p>
            <a:fld id="{3770E38D-4C8C-4526-A934-EA1154E2E11C}" type="datetimeFigureOut">
              <a:rPr lang="en-IN" smtClean="0"/>
              <a:t>10-02-2025</a:t>
            </a:fld>
            <a:endParaRPr lang="en-IN"/>
          </a:p>
        </p:txBody>
      </p:sp>
      <p:sp>
        <p:nvSpPr>
          <p:cNvPr id="5" name="Footer Placeholder 4">
            <a:extLst>
              <a:ext uri="{FF2B5EF4-FFF2-40B4-BE49-F238E27FC236}">
                <a16:creationId xmlns:a16="http://schemas.microsoft.com/office/drawing/2014/main" id="{0D602D3A-D6DB-ED4C-0791-E3D1238702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B269B-053F-CA9C-8973-410AC3EE6A2E}"/>
              </a:ext>
            </a:extLst>
          </p:cNvPr>
          <p:cNvSpPr>
            <a:spLocks noGrp="1"/>
          </p:cNvSpPr>
          <p:nvPr>
            <p:ph type="sldNum" sz="quarter" idx="12"/>
          </p:nvPr>
        </p:nvSpPr>
        <p:spPr/>
        <p:txBody>
          <a:bodyPr/>
          <a:lstStyle/>
          <a:p>
            <a:fld id="{7F9F180D-A035-4633-AD49-4D1085977E84}" type="slidenum">
              <a:rPr lang="en-IN" smtClean="0"/>
              <a:t>‹#›</a:t>
            </a:fld>
            <a:endParaRPr lang="en-IN"/>
          </a:p>
        </p:txBody>
      </p:sp>
    </p:spTree>
    <p:extLst>
      <p:ext uri="{BB962C8B-B14F-4D97-AF65-F5344CB8AC3E}">
        <p14:creationId xmlns:p14="http://schemas.microsoft.com/office/powerpoint/2010/main" val="260146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0780-B45C-23F8-D44F-74825EC015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62C241-64E3-BF92-A14A-7A76EACDC9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31CCDF-8B04-844B-DF58-F85DAD58CEE9}"/>
              </a:ext>
            </a:extLst>
          </p:cNvPr>
          <p:cNvSpPr>
            <a:spLocks noGrp="1"/>
          </p:cNvSpPr>
          <p:nvPr>
            <p:ph type="dt" sz="half" idx="10"/>
          </p:nvPr>
        </p:nvSpPr>
        <p:spPr/>
        <p:txBody>
          <a:bodyPr/>
          <a:lstStyle/>
          <a:p>
            <a:fld id="{3770E38D-4C8C-4526-A934-EA1154E2E11C}" type="datetimeFigureOut">
              <a:rPr lang="en-IN" smtClean="0"/>
              <a:t>10-02-2025</a:t>
            </a:fld>
            <a:endParaRPr lang="en-IN"/>
          </a:p>
        </p:txBody>
      </p:sp>
      <p:sp>
        <p:nvSpPr>
          <p:cNvPr id="5" name="Footer Placeholder 4">
            <a:extLst>
              <a:ext uri="{FF2B5EF4-FFF2-40B4-BE49-F238E27FC236}">
                <a16:creationId xmlns:a16="http://schemas.microsoft.com/office/drawing/2014/main" id="{C4C6AC08-83D0-7C9B-636C-755F06B5B4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1620E8-12E8-2DB7-A795-E6131FCE385D}"/>
              </a:ext>
            </a:extLst>
          </p:cNvPr>
          <p:cNvSpPr>
            <a:spLocks noGrp="1"/>
          </p:cNvSpPr>
          <p:nvPr>
            <p:ph type="sldNum" sz="quarter" idx="12"/>
          </p:nvPr>
        </p:nvSpPr>
        <p:spPr/>
        <p:txBody>
          <a:bodyPr/>
          <a:lstStyle/>
          <a:p>
            <a:fld id="{7F9F180D-A035-4633-AD49-4D1085977E84}" type="slidenum">
              <a:rPr lang="en-IN" smtClean="0"/>
              <a:t>‹#›</a:t>
            </a:fld>
            <a:endParaRPr lang="en-IN"/>
          </a:p>
        </p:txBody>
      </p:sp>
    </p:spTree>
    <p:extLst>
      <p:ext uri="{BB962C8B-B14F-4D97-AF65-F5344CB8AC3E}">
        <p14:creationId xmlns:p14="http://schemas.microsoft.com/office/powerpoint/2010/main" val="360342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BFB3A5-31EB-5678-E58F-20C661ABBD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DDECEF-5663-DB76-0166-B475D1618A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4781AF-D4A3-F0C6-1207-6934DBBCE006}"/>
              </a:ext>
            </a:extLst>
          </p:cNvPr>
          <p:cNvSpPr>
            <a:spLocks noGrp="1"/>
          </p:cNvSpPr>
          <p:nvPr>
            <p:ph type="dt" sz="half" idx="10"/>
          </p:nvPr>
        </p:nvSpPr>
        <p:spPr/>
        <p:txBody>
          <a:bodyPr/>
          <a:lstStyle/>
          <a:p>
            <a:fld id="{3770E38D-4C8C-4526-A934-EA1154E2E11C}" type="datetimeFigureOut">
              <a:rPr lang="en-IN" smtClean="0"/>
              <a:t>10-02-2025</a:t>
            </a:fld>
            <a:endParaRPr lang="en-IN"/>
          </a:p>
        </p:txBody>
      </p:sp>
      <p:sp>
        <p:nvSpPr>
          <p:cNvPr id="5" name="Footer Placeholder 4">
            <a:extLst>
              <a:ext uri="{FF2B5EF4-FFF2-40B4-BE49-F238E27FC236}">
                <a16:creationId xmlns:a16="http://schemas.microsoft.com/office/drawing/2014/main" id="{67153317-63D2-A8AE-9A42-5E9F7D47F4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9EF8E1-B3B7-0A08-7ED0-7BA29ADCF38D}"/>
              </a:ext>
            </a:extLst>
          </p:cNvPr>
          <p:cNvSpPr>
            <a:spLocks noGrp="1"/>
          </p:cNvSpPr>
          <p:nvPr>
            <p:ph type="sldNum" sz="quarter" idx="12"/>
          </p:nvPr>
        </p:nvSpPr>
        <p:spPr/>
        <p:txBody>
          <a:bodyPr/>
          <a:lstStyle/>
          <a:p>
            <a:fld id="{7F9F180D-A035-4633-AD49-4D1085977E84}" type="slidenum">
              <a:rPr lang="en-IN" smtClean="0"/>
              <a:t>‹#›</a:t>
            </a:fld>
            <a:endParaRPr lang="en-IN"/>
          </a:p>
        </p:txBody>
      </p:sp>
    </p:spTree>
    <p:extLst>
      <p:ext uri="{BB962C8B-B14F-4D97-AF65-F5344CB8AC3E}">
        <p14:creationId xmlns:p14="http://schemas.microsoft.com/office/powerpoint/2010/main" val="402567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EECF-E276-7647-BC17-7F94DE3B21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BA4388-B288-A1E1-B154-FFCBC581F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C83837-326A-AB9D-9E66-488B24FF6E30}"/>
              </a:ext>
            </a:extLst>
          </p:cNvPr>
          <p:cNvSpPr>
            <a:spLocks noGrp="1"/>
          </p:cNvSpPr>
          <p:nvPr>
            <p:ph type="dt" sz="half" idx="10"/>
          </p:nvPr>
        </p:nvSpPr>
        <p:spPr/>
        <p:txBody>
          <a:bodyPr/>
          <a:lstStyle/>
          <a:p>
            <a:fld id="{3770E38D-4C8C-4526-A934-EA1154E2E11C}" type="datetimeFigureOut">
              <a:rPr lang="en-IN" smtClean="0"/>
              <a:t>10-02-2025</a:t>
            </a:fld>
            <a:endParaRPr lang="en-IN"/>
          </a:p>
        </p:txBody>
      </p:sp>
      <p:sp>
        <p:nvSpPr>
          <p:cNvPr id="5" name="Footer Placeholder 4">
            <a:extLst>
              <a:ext uri="{FF2B5EF4-FFF2-40B4-BE49-F238E27FC236}">
                <a16:creationId xmlns:a16="http://schemas.microsoft.com/office/drawing/2014/main" id="{4CF58BFB-E209-05E7-EB08-065195E1B6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8D6668-C943-C936-E5F6-BFE375903CB0}"/>
              </a:ext>
            </a:extLst>
          </p:cNvPr>
          <p:cNvSpPr>
            <a:spLocks noGrp="1"/>
          </p:cNvSpPr>
          <p:nvPr>
            <p:ph type="sldNum" sz="quarter" idx="12"/>
          </p:nvPr>
        </p:nvSpPr>
        <p:spPr/>
        <p:txBody>
          <a:bodyPr/>
          <a:lstStyle/>
          <a:p>
            <a:fld id="{7F9F180D-A035-4633-AD49-4D1085977E84}" type="slidenum">
              <a:rPr lang="en-IN" smtClean="0"/>
              <a:t>‹#›</a:t>
            </a:fld>
            <a:endParaRPr lang="en-IN"/>
          </a:p>
        </p:txBody>
      </p:sp>
    </p:spTree>
    <p:extLst>
      <p:ext uri="{BB962C8B-B14F-4D97-AF65-F5344CB8AC3E}">
        <p14:creationId xmlns:p14="http://schemas.microsoft.com/office/powerpoint/2010/main" val="2154978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4FCC-56FC-DBE2-AD23-C599E75192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CF1EE1-BDD1-0E6A-E540-89B91465DD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A719E6-D38D-E46D-03C8-EFDECEC1BF60}"/>
              </a:ext>
            </a:extLst>
          </p:cNvPr>
          <p:cNvSpPr>
            <a:spLocks noGrp="1"/>
          </p:cNvSpPr>
          <p:nvPr>
            <p:ph type="dt" sz="half" idx="10"/>
          </p:nvPr>
        </p:nvSpPr>
        <p:spPr/>
        <p:txBody>
          <a:bodyPr/>
          <a:lstStyle/>
          <a:p>
            <a:fld id="{3770E38D-4C8C-4526-A934-EA1154E2E11C}" type="datetimeFigureOut">
              <a:rPr lang="en-IN" smtClean="0"/>
              <a:t>10-02-2025</a:t>
            </a:fld>
            <a:endParaRPr lang="en-IN"/>
          </a:p>
        </p:txBody>
      </p:sp>
      <p:sp>
        <p:nvSpPr>
          <p:cNvPr id="5" name="Footer Placeholder 4">
            <a:extLst>
              <a:ext uri="{FF2B5EF4-FFF2-40B4-BE49-F238E27FC236}">
                <a16:creationId xmlns:a16="http://schemas.microsoft.com/office/drawing/2014/main" id="{E6CCAA6C-8FDB-3533-CDA8-9BE36C7A6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3137B1-8DC9-4D9E-B66E-23F057A06DD3}"/>
              </a:ext>
            </a:extLst>
          </p:cNvPr>
          <p:cNvSpPr>
            <a:spLocks noGrp="1"/>
          </p:cNvSpPr>
          <p:nvPr>
            <p:ph type="sldNum" sz="quarter" idx="12"/>
          </p:nvPr>
        </p:nvSpPr>
        <p:spPr/>
        <p:txBody>
          <a:bodyPr/>
          <a:lstStyle/>
          <a:p>
            <a:fld id="{7F9F180D-A035-4633-AD49-4D1085977E84}" type="slidenum">
              <a:rPr lang="en-IN" smtClean="0"/>
              <a:t>‹#›</a:t>
            </a:fld>
            <a:endParaRPr lang="en-IN"/>
          </a:p>
        </p:txBody>
      </p:sp>
    </p:spTree>
    <p:extLst>
      <p:ext uri="{BB962C8B-B14F-4D97-AF65-F5344CB8AC3E}">
        <p14:creationId xmlns:p14="http://schemas.microsoft.com/office/powerpoint/2010/main" val="395167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7A83-CF47-8B1B-E2E7-681166041A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2E866C-A17A-9A52-0F54-BFBDBF2087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C153FE-9C8A-40F9-3327-5B3B72F17A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E28C67-0579-D613-72DF-990F7EF57BDF}"/>
              </a:ext>
            </a:extLst>
          </p:cNvPr>
          <p:cNvSpPr>
            <a:spLocks noGrp="1"/>
          </p:cNvSpPr>
          <p:nvPr>
            <p:ph type="dt" sz="half" idx="10"/>
          </p:nvPr>
        </p:nvSpPr>
        <p:spPr/>
        <p:txBody>
          <a:bodyPr/>
          <a:lstStyle/>
          <a:p>
            <a:fld id="{3770E38D-4C8C-4526-A934-EA1154E2E11C}" type="datetimeFigureOut">
              <a:rPr lang="en-IN" smtClean="0"/>
              <a:t>10-02-2025</a:t>
            </a:fld>
            <a:endParaRPr lang="en-IN"/>
          </a:p>
        </p:txBody>
      </p:sp>
      <p:sp>
        <p:nvSpPr>
          <p:cNvPr id="6" name="Footer Placeholder 5">
            <a:extLst>
              <a:ext uri="{FF2B5EF4-FFF2-40B4-BE49-F238E27FC236}">
                <a16:creationId xmlns:a16="http://schemas.microsoft.com/office/drawing/2014/main" id="{B1BF3449-7608-8FDF-A770-4D2870229A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7CE35-82E4-B305-3FDC-D7E5CEA691BD}"/>
              </a:ext>
            </a:extLst>
          </p:cNvPr>
          <p:cNvSpPr>
            <a:spLocks noGrp="1"/>
          </p:cNvSpPr>
          <p:nvPr>
            <p:ph type="sldNum" sz="quarter" idx="12"/>
          </p:nvPr>
        </p:nvSpPr>
        <p:spPr/>
        <p:txBody>
          <a:bodyPr/>
          <a:lstStyle/>
          <a:p>
            <a:fld id="{7F9F180D-A035-4633-AD49-4D1085977E84}" type="slidenum">
              <a:rPr lang="en-IN" smtClean="0"/>
              <a:t>‹#›</a:t>
            </a:fld>
            <a:endParaRPr lang="en-IN"/>
          </a:p>
        </p:txBody>
      </p:sp>
    </p:spTree>
    <p:extLst>
      <p:ext uri="{BB962C8B-B14F-4D97-AF65-F5344CB8AC3E}">
        <p14:creationId xmlns:p14="http://schemas.microsoft.com/office/powerpoint/2010/main" val="250944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C35D-2007-5B06-7B1F-4F0D38F5EC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C98394-6C3A-C407-AD41-A2A960DFDB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183C80-CABE-DE43-01BE-78941698EB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644759-5CEF-748A-3094-B17145953C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D30798-EB83-08D4-3501-3B732A097F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2B6F45-907C-A583-9E07-C8E2DE962A97}"/>
              </a:ext>
            </a:extLst>
          </p:cNvPr>
          <p:cNvSpPr>
            <a:spLocks noGrp="1"/>
          </p:cNvSpPr>
          <p:nvPr>
            <p:ph type="dt" sz="half" idx="10"/>
          </p:nvPr>
        </p:nvSpPr>
        <p:spPr/>
        <p:txBody>
          <a:bodyPr/>
          <a:lstStyle/>
          <a:p>
            <a:fld id="{3770E38D-4C8C-4526-A934-EA1154E2E11C}" type="datetimeFigureOut">
              <a:rPr lang="en-IN" smtClean="0"/>
              <a:t>10-02-2025</a:t>
            </a:fld>
            <a:endParaRPr lang="en-IN"/>
          </a:p>
        </p:txBody>
      </p:sp>
      <p:sp>
        <p:nvSpPr>
          <p:cNvPr id="8" name="Footer Placeholder 7">
            <a:extLst>
              <a:ext uri="{FF2B5EF4-FFF2-40B4-BE49-F238E27FC236}">
                <a16:creationId xmlns:a16="http://schemas.microsoft.com/office/drawing/2014/main" id="{F83FCA25-61B6-071C-BA0E-4320040B37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EA1E2B-C627-A513-1AC0-2D4760EA5CC9}"/>
              </a:ext>
            </a:extLst>
          </p:cNvPr>
          <p:cNvSpPr>
            <a:spLocks noGrp="1"/>
          </p:cNvSpPr>
          <p:nvPr>
            <p:ph type="sldNum" sz="quarter" idx="12"/>
          </p:nvPr>
        </p:nvSpPr>
        <p:spPr/>
        <p:txBody>
          <a:bodyPr/>
          <a:lstStyle/>
          <a:p>
            <a:fld id="{7F9F180D-A035-4633-AD49-4D1085977E84}" type="slidenum">
              <a:rPr lang="en-IN" smtClean="0"/>
              <a:t>‹#›</a:t>
            </a:fld>
            <a:endParaRPr lang="en-IN"/>
          </a:p>
        </p:txBody>
      </p:sp>
    </p:spTree>
    <p:extLst>
      <p:ext uri="{BB962C8B-B14F-4D97-AF65-F5344CB8AC3E}">
        <p14:creationId xmlns:p14="http://schemas.microsoft.com/office/powerpoint/2010/main" val="69556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51F9-45FC-D952-0094-6CFBA4597F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413792-FF63-4E06-D097-87A7A216FF6C}"/>
              </a:ext>
            </a:extLst>
          </p:cNvPr>
          <p:cNvSpPr>
            <a:spLocks noGrp="1"/>
          </p:cNvSpPr>
          <p:nvPr>
            <p:ph type="dt" sz="half" idx="10"/>
          </p:nvPr>
        </p:nvSpPr>
        <p:spPr/>
        <p:txBody>
          <a:bodyPr/>
          <a:lstStyle/>
          <a:p>
            <a:fld id="{3770E38D-4C8C-4526-A934-EA1154E2E11C}" type="datetimeFigureOut">
              <a:rPr lang="en-IN" smtClean="0"/>
              <a:t>10-02-2025</a:t>
            </a:fld>
            <a:endParaRPr lang="en-IN"/>
          </a:p>
        </p:txBody>
      </p:sp>
      <p:sp>
        <p:nvSpPr>
          <p:cNvPr id="4" name="Footer Placeholder 3">
            <a:extLst>
              <a:ext uri="{FF2B5EF4-FFF2-40B4-BE49-F238E27FC236}">
                <a16:creationId xmlns:a16="http://schemas.microsoft.com/office/drawing/2014/main" id="{ADBA32D2-397F-2027-E39D-B02EDCAAB5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48670A-F50D-1979-DCEF-8A5E5F04C981}"/>
              </a:ext>
            </a:extLst>
          </p:cNvPr>
          <p:cNvSpPr>
            <a:spLocks noGrp="1"/>
          </p:cNvSpPr>
          <p:nvPr>
            <p:ph type="sldNum" sz="quarter" idx="12"/>
          </p:nvPr>
        </p:nvSpPr>
        <p:spPr/>
        <p:txBody>
          <a:bodyPr/>
          <a:lstStyle/>
          <a:p>
            <a:fld id="{7F9F180D-A035-4633-AD49-4D1085977E84}" type="slidenum">
              <a:rPr lang="en-IN" smtClean="0"/>
              <a:t>‹#›</a:t>
            </a:fld>
            <a:endParaRPr lang="en-IN"/>
          </a:p>
        </p:txBody>
      </p:sp>
    </p:spTree>
    <p:extLst>
      <p:ext uri="{BB962C8B-B14F-4D97-AF65-F5344CB8AC3E}">
        <p14:creationId xmlns:p14="http://schemas.microsoft.com/office/powerpoint/2010/main" val="54023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5E4DE-BF83-87D3-6B28-17895FFCC006}"/>
              </a:ext>
            </a:extLst>
          </p:cNvPr>
          <p:cNvSpPr>
            <a:spLocks noGrp="1"/>
          </p:cNvSpPr>
          <p:nvPr>
            <p:ph type="dt" sz="half" idx="10"/>
          </p:nvPr>
        </p:nvSpPr>
        <p:spPr/>
        <p:txBody>
          <a:bodyPr/>
          <a:lstStyle/>
          <a:p>
            <a:fld id="{3770E38D-4C8C-4526-A934-EA1154E2E11C}" type="datetimeFigureOut">
              <a:rPr lang="en-IN" smtClean="0"/>
              <a:t>10-02-2025</a:t>
            </a:fld>
            <a:endParaRPr lang="en-IN"/>
          </a:p>
        </p:txBody>
      </p:sp>
      <p:sp>
        <p:nvSpPr>
          <p:cNvPr id="3" name="Footer Placeholder 2">
            <a:extLst>
              <a:ext uri="{FF2B5EF4-FFF2-40B4-BE49-F238E27FC236}">
                <a16:creationId xmlns:a16="http://schemas.microsoft.com/office/drawing/2014/main" id="{D2251E28-704E-5271-85C6-D997E1E4B6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81F1B3-7157-B214-EFD8-6C1E4C16D5F9}"/>
              </a:ext>
            </a:extLst>
          </p:cNvPr>
          <p:cNvSpPr>
            <a:spLocks noGrp="1"/>
          </p:cNvSpPr>
          <p:nvPr>
            <p:ph type="sldNum" sz="quarter" idx="12"/>
          </p:nvPr>
        </p:nvSpPr>
        <p:spPr/>
        <p:txBody>
          <a:bodyPr/>
          <a:lstStyle/>
          <a:p>
            <a:fld id="{7F9F180D-A035-4633-AD49-4D1085977E84}" type="slidenum">
              <a:rPr lang="en-IN" smtClean="0"/>
              <a:t>‹#›</a:t>
            </a:fld>
            <a:endParaRPr lang="en-IN"/>
          </a:p>
        </p:txBody>
      </p:sp>
    </p:spTree>
    <p:extLst>
      <p:ext uri="{BB962C8B-B14F-4D97-AF65-F5344CB8AC3E}">
        <p14:creationId xmlns:p14="http://schemas.microsoft.com/office/powerpoint/2010/main" val="276386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8188-B599-3519-9AC8-25A8BDE05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A5726B-35F9-49DA-9F6D-A403B5847C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66911F-F9B2-6E96-E751-B67B0E9AB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96C1A-D53F-6FEE-8FA3-B71CCCB5BC36}"/>
              </a:ext>
            </a:extLst>
          </p:cNvPr>
          <p:cNvSpPr>
            <a:spLocks noGrp="1"/>
          </p:cNvSpPr>
          <p:nvPr>
            <p:ph type="dt" sz="half" idx="10"/>
          </p:nvPr>
        </p:nvSpPr>
        <p:spPr/>
        <p:txBody>
          <a:bodyPr/>
          <a:lstStyle/>
          <a:p>
            <a:fld id="{3770E38D-4C8C-4526-A934-EA1154E2E11C}" type="datetimeFigureOut">
              <a:rPr lang="en-IN" smtClean="0"/>
              <a:t>10-02-2025</a:t>
            </a:fld>
            <a:endParaRPr lang="en-IN"/>
          </a:p>
        </p:txBody>
      </p:sp>
      <p:sp>
        <p:nvSpPr>
          <p:cNvPr id="6" name="Footer Placeholder 5">
            <a:extLst>
              <a:ext uri="{FF2B5EF4-FFF2-40B4-BE49-F238E27FC236}">
                <a16:creationId xmlns:a16="http://schemas.microsoft.com/office/drawing/2014/main" id="{2C438CC6-81FB-A36B-0A98-1D59F310B6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357604-FB9E-D37A-E49C-97C63AD44E97}"/>
              </a:ext>
            </a:extLst>
          </p:cNvPr>
          <p:cNvSpPr>
            <a:spLocks noGrp="1"/>
          </p:cNvSpPr>
          <p:nvPr>
            <p:ph type="sldNum" sz="quarter" idx="12"/>
          </p:nvPr>
        </p:nvSpPr>
        <p:spPr/>
        <p:txBody>
          <a:bodyPr/>
          <a:lstStyle/>
          <a:p>
            <a:fld id="{7F9F180D-A035-4633-AD49-4D1085977E84}" type="slidenum">
              <a:rPr lang="en-IN" smtClean="0"/>
              <a:t>‹#›</a:t>
            </a:fld>
            <a:endParaRPr lang="en-IN"/>
          </a:p>
        </p:txBody>
      </p:sp>
    </p:spTree>
    <p:extLst>
      <p:ext uri="{BB962C8B-B14F-4D97-AF65-F5344CB8AC3E}">
        <p14:creationId xmlns:p14="http://schemas.microsoft.com/office/powerpoint/2010/main" val="6086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A141-D2CE-2B40-1E4C-051910594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60FC65-62C1-AC1F-040C-ECDD7A36A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50429E-6FF0-A6FD-D3F3-A25F126EC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1233C-FBE8-32A3-C57A-89B3D29A3F0A}"/>
              </a:ext>
            </a:extLst>
          </p:cNvPr>
          <p:cNvSpPr>
            <a:spLocks noGrp="1"/>
          </p:cNvSpPr>
          <p:nvPr>
            <p:ph type="dt" sz="half" idx="10"/>
          </p:nvPr>
        </p:nvSpPr>
        <p:spPr/>
        <p:txBody>
          <a:bodyPr/>
          <a:lstStyle/>
          <a:p>
            <a:fld id="{3770E38D-4C8C-4526-A934-EA1154E2E11C}" type="datetimeFigureOut">
              <a:rPr lang="en-IN" smtClean="0"/>
              <a:t>10-02-2025</a:t>
            </a:fld>
            <a:endParaRPr lang="en-IN"/>
          </a:p>
        </p:txBody>
      </p:sp>
      <p:sp>
        <p:nvSpPr>
          <p:cNvPr id="6" name="Footer Placeholder 5">
            <a:extLst>
              <a:ext uri="{FF2B5EF4-FFF2-40B4-BE49-F238E27FC236}">
                <a16:creationId xmlns:a16="http://schemas.microsoft.com/office/drawing/2014/main" id="{D55CDC80-90F3-4B8E-F17D-20163A3E87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584B25-AD0A-13A0-66AE-F518D156E1A5}"/>
              </a:ext>
            </a:extLst>
          </p:cNvPr>
          <p:cNvSpPr>
            <a:spLocks noGrp="1"/>
          </p:cNvSpPr>
          <p:nvPr>
            <p:ph type="sldNum" sz="quarter" idx="12"/>
          </p:nvPr>
        </p:nvSpPr>
        <p:spPr/>
        <p:txBody>
          <a:bodyPr/>
          <a:lstStyle/>
          <a:p>
            <a:fld id="{7F9F180D-A035-4633-AD49-4D1085977E84}" type="slidenum">
              <a:rPr lang="en-IN" smtClean="0"/>
              <a:t>‹#›</a:t>
            </a:fld>
            <a:endParaRPr lang="en-IN"/>
          </a:p>
        </p:txBody>
      </p:sp>
    </p:spTree>
    <p:extLst>
      <p:ext uri="{BB962C8B-B14F-4D97-AF65-F5344CB8AC3E}">
        <p14:creationId xmlns:p14="http://schemas.microsoft.com/office/powerpoint/2010/main" val="138595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00">
            <a:alpha val="52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8637AF-6AE0-1174-C847-299D0D168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BA14BD-B057-9962-D2D6-4067A6478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F760FF-EC2A-743A-C0BE-6EE06D013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70E38D-4C8C-4526-A934-EA1154E2E11C}" type="datetimeFigureOut">
              <a:rPr lang="en-IN" smtClean="0"/>
              <a:t>10-02-2025</a:t>
            </a:fld>
            <a:endParaRPr lang="en-IN"/>
          </a:p>
        </p:txBody>
      </p:sp>
      <p:sp>
        <p:nvSpPr>
          <p:cNvPr id="5" name="Footer Placeholder 4">
            <a:extLst>
              <a:ext uri="{FF2B5EF4-FFF2-40B4-BE49-F238E27FC236}">
                <a16:creationId xmlns:a16="http://schemas.microsoft.com/office/drawing/2014/main" id="{9CDE0BF5-435C-56A2-BCDF-E6F7D030C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87BBBB1-A11D-22E2-8765-6EE08E64F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9F180D-A035-4633-AD49-4D1085977E84}" type="slidenum">
              <a:rPr lang="en-IN" smtClean="0"/>
              <a:t>‹#›</a:t>
            </a:fld>
            <a:endParaRPr lang="en-IN"/>
          </a:p>
        </p:txBody>
      </p:sp>
    </p:spTree>
    <p:extLst>
      <p:ext uri="{BB962C8B-B14F-4D97-AF65-F5344CB8AC3E}">
        <p14:creationId xmlns:p14="http://schemas.microsoft.com/office/powerpoint/2010/main" val="3158117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F50000-6927-C385-349D-251D5EFB4C82}"/>
              </a:ext>
            </a:extLst>
          </p:cNvPr>
          <p:cNvSpPr/>
          <p:nvPr/>
        </p:nvSpPr>
        <p:spPr>
          <a:xfrm>
            <a:off x="0" y="0"/>
            <a:ext cx="5368411"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9B71E409-C6EA-7D36-4248-058D2360B85C}"/>
              </a:ext>
            </a:extLst>
          </p:cNvPr>
          <p:cNvSpPr>
            <a:spLocks noGrp="1"/>
          </p:cNvSpPr>
          <p:nvPr>
            <p:ph type="subTitle" idx="1"/>
          </p:nvPr>
        </p:nvSpPr>
        <p:spPr>
          <a:xfrm>
            <a:off x="6331973" y="206478"/>
            <a:ext cx="4719485" cy="4149212"/>
          </a:xfrm>
        </p:spPr>
        <p:txBody>
          <a:bodyPr>
            <a:normAutofit/>
          </a:bodyPr>
          <a:lstStyle/>
          <a:p>
            <a:endParaRPr lang="en-IN" b="1" dirty="0">
              <a:latin typeface="Bahnschrift Condensed" panose="020B0502040204020203" pitchFamily="34" charset="0"/>
            </a:endParaRPr>
          </a:p>
          <a:p>
            <a:r>
              <a:rPr lang="en-IN" sz="4800" b="1" dirty="0">
                <a:solidFill>
                  <a:schemeClr val="bg2"/>
                </a:solidFill>
                <a:latin typeface="Bahnschrift Condensed" panose="020B0502040204020203" pitchFamily="34" charset="0"/>
              </a:rPr>
              <a:t>CONSUMER </a:t>
            </a:r>
          </a:p>
          <a:p>
            <a:r>
              <a:rPr lang="en-IN" sz="4800" b="1" dirty="0">
                <a:solidFill>
                  <a:schemeClr val="bg2"/>
                </a:solidFill>
                <a:latin typeface="Bahnschrift Condensed" panose="020B0502040204020203" pitchFamily="34" charset="0"/>
              </a:rPr>
              <a:t>GOODS </a:t>
            </a:r>
          </a:p>
          <a:p>
            <a:r>
              <a:rPr lang="en-IN" sz="4800" b="1" dirty="0">
                <a:solidFill>
                  <a:schemeClr val="bg2"/>
                </a:solidFill>
                <a:latin typeface="Bahnschrift Condensed" panose="020B0502040204020203" pitchFamily="34" charset="0"/>
              </a:rPr>
              <a:t>AD-HOC</a:t>
            </a:r>
          </a:p>
          <a:p>
            <a:r>
              <a:rPr lang="en-IN" sz="4800" b="1" dirty="0">
                <a:solidFill>
                  <a:schemeClr val="bg2"/>
                </a:solidFill>
                <a:latin typeface="Bahnschrift Condensed" panose="020B0502040204020203" pitchFamily="34" charset="0"/>
              </a:rPr>
              <a:t>ANALYSIS</a:t>
            </a:r>
          </a:p>
        </p:txBody>
      </p:sp>
      <p:pic>
        <p:nvPicPr>
          <p:cNvPr id="5" name="Picture 4" descr="A logo with a circle and a letter&#10;&#10;AI-generated content may be incorrect.">
            <a:extLst>
              <a:ext uri="{FF2B5EF4-FFF2-40B4-BE49-F238E27FC236}">
                <a16:creationId xmlns:a16="http://schemas.microsoft.com/office/drawing/2014/main" id="{264CEE12-3C54-804A-1CA3-F4AE37F17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04" y="1132081"/>
            <a:ext cx="4414334" cy="4242769"/>
          </a:xfrm>
          <a:prstGeom prst="rect">
            <a:avLst/>
          </a:prstGeom>
          <a:ln>
            <a:solidFill>
              <a:schemeClr val="tx1">
                <a:lumMod val="65000"/>
                <a:lumOff val="35000"/>
              </a:schemeClr>
            </a:solidFill>
          </a:ln>
        </p:spPr>
      </p:pic>
      <p:sp>
        <p:nvSpPr>
          <p:cNvPr id="6" name="TextBox 5">
            <a:extLst>
              <a:ext uri="{FF2B5EF4-FFF2-40B4-BE49-F238E27FC236}">
                <a16:creationId xmlns:a16="http://schemas.microsoft.com/office/drawing/2014/main" id="{F66F4C5F-55BD-3675-773B-64E3A47C42FB}"/>
              </a:ext>
            </a:extLst>
          </p:cNvPr>
          <p:cNvSpPr txBox="1"/>
          <p:nvPr/>
        </p:nvSpPr>
        <p:spPr>
          <a:xfrm>
            <a:off x="5791200" y="4109884"/>
            <a:ext cx="6400800" cy="34163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n-IN" sz="2400" b="1" dirty="0">
                <a:solidFill>
                  <a:srgbClr val="002060"/>
                </a:solidFill>
                <a:latin typeface="Bahnschrift Condensed" panose="020B0502040204020203" pitchFamily="34" charset="0"/>
              </a:rPr>
              <a:t>PERSONAL INITIATIVE PROJECT </a:t>
            </a:r>
          </a:p>
          <a:p>
            <a:pPr algn="ctr"/>
            <a:r>
              <a:rPr lang="en-IN" sz="2400" b="1" dirty="0">
                <a:solidFill>
                  <a:srgbClr val="002060"/>
                </a:solidFill>
                <a:latin typeface="Bahnschrift Condensed" panose="020B0502040204020203" pitchFamily="34" charset="0"/>
              </a:rPr>
              <a:t>CREATED BY : DIVYAJYOTI SAHOO </a:t>
            </a:r>
          </a:p>
          <a:p>
            <a:pPr algn="ctr"/>
            <a:endParaRPr lang="en-IN" sz="2400" b="1" dirty="0">
              <a:solidFill>
                <a:srgbClr val="002060"/>
              </a:solidFill>
              <a:latin typeface="Bahnschrift Condensed" panose="020B0502040204020203" pitchFamily="34" charset="0"/>
            </a:endParaRPr>
          </a:p>
          <a:p>
            <a:pPr algn="ctr"/>
            <a:r>
              <a:rPr lang="en-IN" sz="2400" b="1" dirty="0">
                <a:solidFill>
                  <a:srgbClr val="002060"/>
                </a:solidFill>
                <a:latin typeface="Bahnschrift Condensed" panose="020B0502040204020203" pitchFamily="34" charset="0"/>
              </a:rPr>
              <a:t>TECH STACK USED :</a:t>
            </a:r>
          </a:p>
          <a:p>
            <a:pPr algn="ctr"/>
            <a:r>
              <a:rPr lang="en-IN" sz="2400" b="1" dirty="0">
                <a:solidFill>
                  <a:srgbClr val="002060"/>
                </a:solidFill>
                <a:latin typeface="Bahnschrift Condensed" panose="020B0502040204020203" pitchFamily="34" charset="0"/>
              </a:rPr>
              <a:t> MySQL </a:t>
            </a:r>
          </a:p>
          <a:p>
            <a:pPr algn="ctr"/>
            <a:r>
              <a:rPr lang="en-IN" sz="2400" b="1" dirty="0">
                <a:solidFill>
                  <a:srgbClr val="002060"/>
                </a:solidFill>
                <a:latin typeface="Bahnschrift Condensed" panose="020B0502040204020203" pitchFamily="34" charset="0"/>
              </a:rPr>
              <a:t>Miro-ERD</a:t>
            </a:r>
          </a:p>
          <a:p>
            <a:pPr algn="ctr"/>
            <a:r>
              <a:rPr lang="en-IN" sz="2400" b="1" dirty="0">
                <a:solidFill>
                  <a:srgbClr val="002060"/>
                </a:solidFill>
                <a:latin typeface="Bahnschrift Condensed" panose="020B0502040204020203" pitchFamily="34" charset="0"/>
              </a:rPr>
              <a:t>Power </a:t>
            </a:r>
            <a:r>
              <a:rPr lang="en-IN" sz="2400" b="1" dirty="0">
                <a:solidFill>
                  <a:srgbClr val="002060"/>
                </a:solidFill>
              </a:rPr>
              <a:t>BI </a:t>
            </a:r>
          </a:p>
          <a:p>
            <a:pPr algn="ctr"/>
            <a:endParaRPr lang="en-IN" sz="2400" dirty="0"/>
          </a:p>
          <a:p>
            <a:pPr algn="ctr"/>
            <a:endParaRPr lang="en-IN" sz="2400" dirty="0"/>
          </a:p>
        </p:txBody>
      </p:sp>
      <p:cxnSp>
        <p:nvCxnSpPr>
          <p:cNvPr id="9" name="Straight Connector 8">
            <a:extLst>
              <a:ext uri="{FF2B5EF4-FFF2-40B4-BE49-F238E27FC236}">
                <a16:creationId xmlns:a16="http://schemas.microsoft.com/office/drawing/2014/main" id="{85BE7117-3A3C-2969-03EC-6FE6B62F41EE}"/>
              </a:ext>
            </a:extLst>
          </p:cNvPr>
          <p:cNvCxnSpPr>
            <a:cxnSpLocks/>
          </p:cNvCxnSpPr>
          <p:nvPr/>
        </p:nvCxnSpPr>
        <p:spPr>
          <a:xfrm>
            <a:off x="5791200" y="560439"/>
            <a:ext cx="0" cy="5378245"/>
          </a:xfrm>
          <a:prstGeom prst="line">
            <a:avLst/>
          </a:prstGeom>
          <a:ln>
            <a:solidFill>
              <a:srgbClr val="E8E2C6"/>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611752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F99F492-D61C-0B95-0EE0-FDAC6245393C}"/>
              </a:ext>
            </a:extLst>
          </p:cNvPr>
          <p:cNvSpPr/>
          <p:nvPr/>
        </p:nvSpPr>
        <p:spPr>
          <a:xfrm>
            <a:off x="-1" y="1"/>
            <a:ext cx="3913239"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30A56E8-A1B6-6669-651B-7E350C2A2599}"/>
              </a:ext>
            </a:extLst>
          </p:cNvPr>
          <p:cNvSpPr>
            <a:spLocks noGrp="1"/>
          </p:cNvSpPr>
          <p:nvPr>
            <p:ph type="title"/>
          </p:nvPr>
        </p:nvSpPr>
        <p:spPr>
          <a:xfrm>
            <a:off x="4424515" y="267878"/>
            <a:ext cx="7273413" cy="1325563"/>
          </a:xfrm>
        </p:spPr>
        <p:txBody>
          <a:bodyPr>
            <a:noAutofit/>
          </a:bodyPr>
          <a:lstStyle/>
          <a:p>
            <a:r>
              <a:rPr lang="en-US" sz="2000" b="1" dirty="0"/>
              <a:t>Get the products that have the highest and lowest manufacturing costs. The final output should contain these fields,</a:t>
            </a:r>
            <a:endParaRPr lang="en-IN" sz="2000" b="1" dirty="0"/>
          </a:p>
        </p:txBody>
      </p:sp>
      <p:sp>
        <p:nvSpPr>
          <p:cNvPr id="14" name="Rectangle 13">
            <a:extLst>
              <a:ext uri="{FF2B5EF4-FFF2-40B4-BE49-F238E27FC236}">
                <a16:creationId xmlns:a16="http://schemas.microsoft.com/office/drawing/2014/main" id="{83BE11D4-A1F0-8A2B-E7E8-E1594AFA5639}"/>
              </a:ext>
            </a:extLst>
          </p:cNvPr>
          <p:cNvSpPr/>
          <p:nvPr/>
        </p:nvSpPr>
        <p:spPr>
          <a:xfrm>
            <a:off x="4424516" y="3744733"/>
            <a:ext cx="7273412" cy="2705294"/>
          </a:xfrm>
          <a:prstGeom prst="rect">
            <a:avLst/>
          </a:prstGeom>
          <a:solidFill>
            <a:srgbClr val="E8E2C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1"/>
                </a:solidFill>
              </a:rPr>
              <a:t>Review production processes for high-cost products in PC segment to identify potential cost-saving measures.</a:t>
            </a:r>
          </a:p>
          <a:p>
            <a:pPr marL="285750" indent="-285750" algn="ctr">
              <a:buFont typeface="Arial" panose="020B0604020202020204" pitchFamily="34" charset="0"/>
              <a:buChar char="•"/>
            </a:pPr>
            <a:endParaRPr lang="en-US" dirty="0">
              <a:solidFill>
                <a:schemeClr val="tx1"/>
              </a:solidFill>
            </a:endParaRPr>
          </a:p>
          <a:p>
            <a:pPr marL="285750" indent="-285750" algn="ctr">
              <a:buFont typeface="Arial" panose="020B0604020202020204" pitchFamily="34" charset="0"/>
              <a:buChar char="•"/>
            </a:pPr>
            <a:r>
              <a:rPr lang="en-US" dirty="0">
                <a:solidFill>
                  <a:schemeClr val="tx1"/>
                </a:solidFill>
              </a:rPr>
              <a:t>- Review production methods of low-cost products in P&amp;A segment to replicate efficient practices across other product lines. </a:t>
            </a:r>
            <a:endParaRPr lang="en-IN" dirty="0">
              <a:solidFill>
                <a:schemeClr val="tx1"/>
              </a:solidFill>
            </a:endParaRPr>
          </a:p>
        </p:txBody>
      </p:sp>
      <p:pic>
        <p:nvPicPr>
          <p:cNvPr id="9" name="Content Placeholder 8">
            <a:extLst>
              <a:ext uri="{FF2B5EF4-FFF2-40B4-BE49-F238E27FC236}">
                <a16:creationId xmlns:a16="http://schemas.microsoft.com/office/drawing/2014/main" id="{94C6EA16-877A-E804-8A39-67078B6EF402}"/>
              </a:ext>
            </a:extLst>
          </p:cNvPr>
          <p:cNvPicPr>
            <a:picLocks noGrp="1" noChangeAspect="1"/>
          </p:cNvPicPr>
          <p:nvPr>
            <p:ph idx="1"/>
          </p:nvPr>
        </p:nvPicPr>
        <p:blipFill>
          <a:blip r:embed="rId2"/>
          <a:stretch>
            <a:fillRect/>
          </a:stretch>
        </p:blipFill>
        <p:spPr>
          <a:xfrm>
            <a:off x="414976" y="1593441"/>
            <a:ext cx="6249272" cy="1743318"/>
          </a:xfrm>
        </p:spPr>
      </p:pic>
    </p:spTree>
    <p:extLst>
      <p:ext uri="{BB962C8B-B14F-4D97-AF65-F5344CB8AC3E}">
        <p14:creationId xmlns:p14="http://schemas.microsoft.com/office/powerpoint/2010/main" val="322645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549441-6D3F-89D9-5886-FACD3BD5EB92}"/>
              </a:ext>
            </a:extLst>
          </p:cNvPr>
          <p:cNvSpPr/>
          <p:nvPr/>
        </p:nvSpPr>
        <p:spPr>
          <a:xfrm>
            <a:off x="-1" y="1"/>
            <a:ext cx="3913239"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8FC90DCC-2B0B-511A-6450-DBA6F15123AB}"/>
              </a:ext>
            </a:extLst>
          </p:cNvPr>
          <p:cNvPicPr>
            <a:picLocks noChangeAspect="1"/>
          </p:cNvPicPr>
          <p:nvPr/>
        </p:nvPicPr>
        <p:blipFill>
          <a:blip r:embed="rId2"/>
          <a:stretch>
            <a:fillRect/>
          </a:stretch>
        </p:blipFill>
        <p:spPr>
          <a:xfrm>
            <a:off x="503521" y="3429000"/>
            <a:ext cx="4314285" cy="3161122"/>
          </a:xfrm>
          <a:prstGeom prst="rect">
            <a:avLst/>
          </a:prstGeom>
        </p:spPr>
      </p:pic>
      <p:sp>
        <p:nvSpPr>
          <p:cNvPr id="6" name="TextBox 5">
            <a:extLst>
              <a:ext uri="{FF2B5EF4-FFF2-40B4-BE49-F238E27FC236}">
                <a16:creationId xmlns:a16="http://schemas.microsoft.com/office/drawing/2014/main" id="{E6AD2A5D-215F-29D2-D2FF-A70E83AB3A88}"/>
              </a:ext>
            </a:extLst>
          </p:cNvPr>
          <p:cNvSpPr txBox="1"/>
          <p:nvPr/>
        </p:nvSpPr>
        <p:spPr>
          <a:xfrm>
            <a:off x="4188543" y="146628"/>
            <a:ext cx="7669160" cy="923330"/>
          </a:xfrm>
          <a:prstGeom prst="rect">
            <a:avLst/>
          </a:prstGeom>
          <a:noFill/>
        </p:spPr>
        <p:txBody>
          <a:bodyPr wrap="square" rtlCol="0">
            <a:spAutoFit/>
          </a:bodyPr>
          <a:lstStyle/>
          <a:p>
            <a:r>
              <a:rPr lang="en-US" b="1" dirty="0"/>
              <a:t>Generate a report which contains the top 5 customers who received a higher-than-average pre-invoice discount % for the fiscal year 2021 in the Indian market.</a:t>
            </a:r>
            <a:endParaRPr lang="en-IN" b="1" dirty="0"/>
          </a:p>
        </p:txBody>
      </p:sp>
      <p:pic>
        <p:nvPicPr>
          <p:cNvPr id="8" name="Content Placeholder 7">
            <a:extLst>
              <a:ext uri="{FF2B5EF4-FFF2-40B4-BE49-F238E27FC236}">
                <a16:creationId xmlns:a16="http://schemas.microsoft.com/office/drawing/2014/main" id="{DF20E49A-B84C-44D7-28E4-1818771F061D}"/>
              </a:ext>
            </a:extLst>
          </p:cNvPr>
          <p:cNvPicPr>
            <a:picLocks noGrp="1" noChangeAspect="1"/>
          </p:cNvPicPr>
          <p:nvPr>
            <p:ph idx="1"/>
          </p:nvPr>
        </p:nvPicPr>
        <p:blipFill>
          <a:blip r:embed="rId3"/>
          <a:stretch>
            <a:fillRect/>
          </a:stretch>
        </p:blipFill>
        <p:spPr>
          <a:xfrm>
            <a:off x="186814" y="1061601"/>
            <a:ext cx="10515600" cy="1441362"/>
          </a:xfrm>
        </p:spPr>
      </p:pic>
      <p:sp>
        <p:nvSpPr>
          <p:cNvPr id="10" name="Rectangle 9">
            <a:extLst>
              <a:ext uri="{FF2B5EF4-FFF2-40B4-BE49-F238E27FC236}">
                <a16:creationId xmlns:a16="http://schemas.microsoft.com/office/drawing/2014/main" id="{8427968D-24F9-7C4A-2BE5-5F85242A2B00}"/>
              </a:ext>
            </a:extLst>
          </p:cNvPr>
          <p:cNvSpPr/>
          <p:nvPr/>
        </p:nvSpPr>
        <p:spPr>
          <a:xfrm>
            <a:off x="5732206" y="2703871"/>
            <a:ext cx="6272981" cy="3886252"/>
          </a:xfrm>
          <a:prstGeom prst="rect">
            <a:avLst/>
          </a:prstGeom>
          <a:solidFill>
            <a:srgbClr val="E8E2C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Flipkart (90002009) holds the position of the most heavily discounted customer in the Indian market, with a pre-invoice discount percentage of 30.83 % in FY 2021 as compared to the overall average of 23.4 %.- Atliq extended approximately similar pre-invoice discount percentages (~ 30 %) to each of its top 4 customers in FY 2021. AtliQ should engage in negotiations to secure more favorable terms with these high-discount customers by implementing loyalty programs or volume-based incentives to maintain customer satisfaction while reducing the average discount rate thereby improving profit margins</a:t>
            </a:r>
            <a:endParaRPr lang="en-IN" dirty="0">
              <a:solidFill>
                <a:schemeClr val="accent1">
                  <a:lumMod val="50000"/>
                </a:schemeClr>
              </a:solidFill>
            </a:endParaRPr>
          </a:p>
          <a:p>
            <a:pPr algn="ctr"/>
            <a:endParaRPr lang="en-IN" dirty="0">
              <a:solidFill>
                <a:schemeClr val="accent1">
                  <a:lumMod val="50000"/>
                </a:schemeClr>
              </a:solidFill>
            </a:endParaRPr>
          </a:p>
        </p:txBody>
      </p:sp>
    </p:spTree>
    <p:extLst>
      <p:ext uri="{BB962C8B-B14F-4D97-AF65-F5344CB8AC3E}">
        <p14:creationId xmlns:p14="http://schemas.microsoft.com/office/powerpoint/2010/main" val="566596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B604D6-3D93-C8B1-D3EB-33CFFB29FD71}"/>
              </a:ext>
            </a:extLst>
          </p:cNvPr>
          <p:cNvSpPr/>
          <p:nvPr/>
        </p:nvSpPr>
        <p:spPr>
          <a:xfrm>
            <a:off x="0" y="0"/>
            <a:ext cx="3913239"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6CDC45B-C033-CAB4-24AF-866D39FC0181}"/>
              </a:ext>
            </a:extLst>
          </p:cNvPr>
          <p:cNvSpPr>
            <a:spLocks noGrp="1"/>
          </p:cNvSpPr>
          <p:nvPr>
            <p:ph type="title"/>
          </p:nvPr>
        </p:nvSpPr>
        <p:spPr>
          <a:xfrm>
            <a:off x="4902408" y="78716"/>
            <a:ext cx="7079225" cy="1209369"/>
          </a:xfrm>
        </p:spPr>
        <p:txBody>
          <a:bodyPr>
            <a:noAutofit/>
          </a:bodyPr>
          <a:lstStyle/>
          <a:p>
            <a:r>
              <a:rPr lang="en-US" sz="2000" b="1" dirty="0"/>
              <a:t>Get the complete report of the Gross sales amount for the customer “Atliq Exclusive” for each month . This analysis helps to get an idea of low and high-performing months and take strategic decisions.</a:t>
            </a:r>
            <a:endParaRPr lang="en-IN" sz="2000" b="1" dirty="0"/>
          </a:p>
        </p:txBody>
      </p:sp>
      <p:pic>
        <p:nvPicPr>
          <p:cNvPr id="5" name="Content Placeholder 4">
            <a:extLst>
              <a:ext uri="{FF2B5EF4-FFF2-40B4-BE49-F238E27FC236}">
                <a16:creationId xmlns:a16="http://schemas.microsoft.com/office/drawing/2014/main" id="{1D65D608-5087-F8AC-BF91-D13006AEFBDB}"/>
              </a:ext>
            </a:extLst>
          </p:cNvPr>
          <p:cNvPicPr>
            <a:picLocks noGrp="1" noChangeAspect="1"/>
          </p:cNvPicPr>
          <p:nvPr>
            <p:ph idx="1"/>
          </p:nvPr>
        </p:nvPicPr>
        <p:blipFill>
          <a:blip r:embed="rId2"/>
          <a:stretch>
            <a:fillRect/>
          </a:stretch>
        </p:blipFill>
        <p:spPr>
          <a:xfrm>
            <a:off x="240476" y="3852654"/>
            <a:ext cx="6849431" cy="2829320"/>
          </a:xfrm>
        </p:spPr>
      </p:pic>
      <p:pic>
        <p:nvPicPr>
          <p:cNvPr id="10" name="Picture 9">
            <a:extLst>
              <a:ext uri="{FF2B5EF4-FFF2-40B4-BE49-F238E27FC236}">
                <a16:creationId xmlns:a16="http://schemas.microsoft.com/office/drawing/2014/main" id="{C616CA08-7F5D-3F4F-2274-5F305B868466}"/>
              </a:ext>
            </a:extLst>
          </p:cNvPr>
          <p:cNvPicPr>
            <a:picLocks noChangeAspect="1"/>
          </p:cNvPicPr>
          <p:nvPr/>
        </p:nvPicPr>
        <p:blipFill>
          <a:blip r:embed="rId3"/>
          <a:stretch>
            <a:fillRect/>
          </a:stretch>
        </p:blipFill>
        <p:spPr>
          <a:xfrm>
            <a:off x="259529" y="683401"/>
            <a:ext cx="4332136" cy="1315562"/>
          </a:xfrm>
          <a:prstGeom prst="rect">
            <a:avLst/>
          </a:prstGeom>
        </p:spPr>
      </p:pic>
      <p:pic>
        <p:nvPicPr>
          <p:cNvPr id="12" name="Picture 11">
            <a:extLst>
              <a:ext uri="{FF2B5EF4-FFF2-40B4-BE49-F238E27FC236}">
                <a16:creationId xmlns:a16="http://schemas.microsoft.com/office/drawing/2014/main" id="{842E3045-BA9F-DA31-9D41-81CB53450DDD}"/>
              </a:ext>
            </a:extLst>
          </p:cNvPr>
          <p:cNvPicPr>
            <a:picLocks noChangeAspect="1"/>
          </p:cNvPicPr>
          <p:nvPr/>
        </p:nvPicPr>
        <p:blipFill>
          <a:blip r:embed="rId4"/>
          <a:stretch>
            <a:fillRect/>
          </a:stretch>
        </p:blipFill>
        <p:spPr>
          <a:xfrm>
            <a:off x="259529" y="2071599"/>
            <a:ext cx="5983955" cy="1635782"/>
          </a:xfrm>
          <a:prstGeom prst="rect">
            <a:avLst/>
          </a:prstGeom>
        </p:spPr>
      </p:pic>
      <p:sp>
        <p:nvSpPr>
          <p:cNvPr id="3" name="TextBox 2">
            <a:extLst>
              <a:ext uri="{FF2B5EF4-FFF2-40B4-BE49-F238E27FC236}">
                <a16:creationId xmlns:a16="http://schemas.microsoft.com/office/drawing/2014/main" id="{C83AB8EC-EE60-229D-14DA-A25A07930D88}"/>
              </a:ext>
            </a:extLst>
          </p:cNvPr>
          <p:cNvSpPr txBox="1"/>
          <p:nvPr/>
        </p:nvSpPr>
        <p:spPr>
          <a:xfrm>
            <a:off x="7502012" y="2815467"/>
            <a:ext cx="4479621" cy="3970318"/>
          </a:xfrm>
          <a:prstGeom prst="rect">
            <a:avLst/>
          </a:prstGeom>
          <a:solidFill>
            <a:srgbClr val="E8E2C6"/>
          </a:solidFill>
          <a:ln>
            <a:noFill/>
          </a:ln>
        </p:spPr>
        <p:txBody>
          <a:bodyPr wrap="square" rtlCol="0">
            <a:spAutoFit/>
          </a:bodyPr>
          <a:lstStyle/>
          <a:p>
            <a:pPr marL="285750" indent="-285750">
              <a:buFont typeface="Arial" panose="020B0604020202020204" pitchFamily="34" charset="0"/>
              <a:buChar char="•"/>
            </a:pPr>
            <a:r>
              <a:rPr lang="en-US" dirty="0"/>
              <a:t>Atliq Exclusive experienced its highest sales of 20.46M $ in November 2020, whereas March 2020 recorded the lowest sales of 0.38M $.</a:t>
            </a:r>
          </a:p>
          <a:p>
            <a:pPr marL="285750" indent="-285750">
              <a:buFont typeface="Arial" panose="020B0604020202020204" pitchFamily="34" charset="0"/>
              <a:buChar char="•"/>
            </a:pPr>
            <a:r>
              <a:rPr lang="en-US" dirty="0"/>
              <a:t>Monthly Gross Sales for Atliq Exclusive peaked in November and tanked in April for both 2019 and 2020.</a:t>
            </a:r>
          </a:p>
          <a:p>
            <a:pPr marL="285750" indent="-285750">
              <a:buFont typeface="Arial" panose="020B0604020202020204" pitchFamily="34" charset="0"/>
              <a:buChar char="•"/>
            </a:pPr>
            <a:r>
              <a:rPr lang="en-US" dirty="0"/>
              <a:t> Decline in Monthly Gross Sales between March and August 2020 can be attributed to the impact of Covid-19. Post Covid-19 sales have optimistically rebounded in August remaining robust and surpassing the levels seen in FY 2020</a:t>
            </a:r>
            <a:endParaRPr lang="en-IN" dirty="0"/>
          </a:p>
        </p:txBody>
      </p:sp>
    </p:spTree>
    <p:extLst>
      <p:ext uri="{BB962C8B-B14F-4D97-AF65-F5344CB8AC3E}">
        <p14:creationId xmlns:p14="http://schemas.microsoft.com/office/powerpoint/2010/main" val="354137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6656-5FF2-E799-4F6B-963AC6ED9103}"/>
              </a:ext>
            </a:extLst>
          </p:cNvPr>
          <p:cNvSpPr>
            <a:spLocks noGrp="1"/>
          </p:cNvSpPr>
          <p:nvPr>
            <p:ph type="title"/>
          </p:nvPr>
        </p:nvSpPr>
        <p:spPr>
          <a:xfrm>
            <a:off x="4375353" y="164764"/>
            <a:ext cx="7342239" cy="132556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t>In which quarter of 2020, got the maximum total sold quantity? The final output is sorted by the total sold quantity. </a:t>
            </a:r>
            <a:br>
              <a:rPr kumimoji="0" lang="en-US" altLang="en-US" sz="2000" b="0" i="0" u="none" strike="noStrike" cap="none" normalizeH="0" baseline="0" dirty="0">
                <a:ln>
                  <a:noFill/>
                </a:ln>
                <a:solidFill>
                  <a:srgbClr val="1B1C1D"/>
                </a:solidFill>
                <a:effectLst/>
                <a:latin typeface="Google Sans"/>
              </a:rPr>
            </a:br>
            <a:endParaRPr lang="en-IN" sz="2000" b="1" dirty="0"/>
          </a:p>
        </p:txBody>
      </p:sp>
      <p:sp>
        <p:nvSpPr>
          <p:cNvPr id="6" name="Rectangle 5">
            <a:extLst>
              <a:ext uri="{FF2B5EF4-FFF2-40B4-BE49-F238E27FC236}">
                <a16:creationId xmlns:a16="http://schemas.microsoft.com/office/drawing/2014/main" id="{7A2C0C3F-952A-24E6-65AF-13857508BB11}"/>
              </a:ext>
            </a:extLst>
          </p:cNvPr>
          <p:cNvSpPr/>
          <p:nvPr/>
        </p:nvSpPr>
        <p:spPr>
          <a:xfrm>
            <a:off x="-1" y="1"/>
            <a:ext cx="3913239"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A1A66CF6-3BE6-ABA0-5C61-F2FD63E596F5}"/>
              </a:ext>
            </a:extLst>
          </p:cNvPr>
          <p:cNvPicPr>
            <a:picLocks noChangeAspect="1"/>
          </p:cNvPicPr>
          <p:nvPr/>
        </p:nvPicPr>
        <p:blipFill>
          <a:blip r:embed="rId2"/>
          <a:stretch>
            <a:fillRect/>
          </a:stretch>
        </p:blipFill>
        <p:spPr>
          <a:xfrm>
            <a:off x="216355" y="610288"/>
            <a:ext cx="3510072" cy="1437636"/>
          </a:xfrm>
          <a:prstGeom prst="rect">
            <a:avLst/>
          </a:prstGeom>
        </p:spPr>
      </p:pic>
      <p:pic>
        <p:nvPicPr>
          <p:cNvPr id="12" name="Picture 11">
            <a:extLst>
              <a:ext uri="{FF2B5EF4-FFF2-40B4-BE49-F238E27FC236}">
                <a16:creationId xmlns:a16="http://schemas.microsoft.com/office/drawing/2014/main" id="{05CBA615-C0D7-313E-A4ED-3D53115BE18E}"/>
              </a:ext>
            </a:extLst>
          </p:cNvPr>
          <p:cNvPicPr>
            <a:picLocks noChangeAspect="1"/>
          </p:cNvPicPr>
          <p:nvPr/>
        </p:nvPicPr>
        <p:blipFill>
          <a:blip r:embed="rId3"/>
          <a:stretch>
            <a:fillRect/>
          </a:stretch>
        </p:blipFill>
        <p:spPr>
          <a:xfrm>
            <a:off x="216355" y="2212934"/>
            <a:ext cx="4703230" cy="2039454"/>
          </a:xfrm>
          <a:prstGeom prst="rect">
            <a:avLst/>
          </a:prstGeom>
        </p:spPr>
      </p:pic>
      <p:pic>
        <p:nvPicPr>
          <p:cNvPr id="13" name="Content Placeholder 4">
            <a:extLst>
              <a:ext uri="{FF2B5EF4-FFF2-40B4-BE49-F238E27FC236}">
                <a16:creationId xmlns:a16="http://schemas.microsoft.com/office/drawing/2014/main" id="{F2FF2B8F-1875-A471-1406-308CFE314880}"/>
              </a:ext>
            </a:extLst>
          </p:cNvPr>
          <p:cNvPicPr>
            <a:picLocks noChangeAspect="1"/>
          </p:cNvPicPr>
          <p:nvPr/>
        </p:nvPicPr>
        <p:blipFill>
          <a:blip r:embed="rId4"/>
          <a:stretch>
            <a:fillRect/>
          </a:stretch>
        </p:blipFill>
        <p:spPr>
          <a:xfrm>
            <a:off x="353960" y="4455499"/>
            <a:ext cx="2084439" cy="2281616"/>
          </a:xfrm>
          <a:prstGeom prst="rect">
            <a:avLst/>
          </a:prstGeom>
        </p:spPr>
      </p:pic>
      <p:sp>
        <p:nvSpPr>
          <p:cNvPr id="3" name="TextBox 2">
            <a:extLst>
              <a:ext uri="{FF2B5EF4-FFF2-40B4-BE49-F238E27FC236}">
                <a16:creationId xmlns:a16="http://schemas.microsoft.com/office/drawing/2014/main" id="{F8A108B1-D792-6E7F-B597-55E2DBFE83FC}"/>
              </a:ext>
            </a:extLst>
          </p:cNvPr>
          <p:cNvSpPr txBox="1"/>
          <p:nvPr/>
        </p:nvSpPr>
        <p:spPr>
          <a:xfrm>
            <a:off x="9163575" y="7170844"/>
            <a:ext cx="1411017" cy="997370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F69F2E8B-5367-1399-74E2-B035A705CFE5}"/>
              </a:ext>
            </a:extLst>
          </p:cNvPr>
          <p:cNvSpPr txBox="1"/>
          <p:nvPr/>
        </p:nvSpPr>
        <p:spPr>
          <a:xfrm>
            <a:off x="5663382" y="1481171"/>
            <a:ext cx="5407741" cy="2739211"/>
          </a:xfrm>
          <a:prstGeom prst="rect">
            <a:avLst/>
          </a:prstGeom>
          <a:solidFill>
            <a:srgbClr val="E8E2C6"/>
          </a:solidFill>
        </p:spPr>
        <p:txBody>
          <a:bodyPr wrap="square" rtlCol="0">
            <a:spAutoFit/>
          </a:bodyPr>
          <a:lstStyle/>
          <a:p>
            <a:r>
              <a:rPr kumimoji="0" lang="en-US" altLang="en-US" sz="1800" b="0" i="0" u="none" strike="noStrike" cap="none" normalizeH="0" baseline="0" dirty="0">
                <a:ln>
                  <a:noFill/>
                </a:ln>
                <a:solidFill>
                  <a:srgbClr val="1B1C1D"/>
                </a:solidFill>
                <a:effectLst/>
                <a:latin typeface="Google Sans"/>
              </a:rPr>
              <a:t>In FY 2020 Q1 had the highest Total Sold Quantity at around 7.01 Million units. </a:t>
            </a:r>
          </a:p>
          <a:p>
            <a:br>
              <a:rPr kumimoji="0" lang="en-US" altLang="en-US" sz="1800" b="0" i="0" u="none" strike="noStrike" cap="none" normalizeH="0" baseline="0" dirty="0">
                <a:ln>
                  <a:noFill/>
                </a:ln>
                <a:solidFill>
                  <a:srgbClr val="1B1C1D"/>
                </a:solidFill>
                <a:effectLst/>
                <a:latin typeface="Google Sans"/>
              </a:rPr>
            </a:br>
            <a:r>
              <a:rPr kumimoji="0" lang="en-US" altLang="en-US" sz="1800" b="0" i="0" u="none" strike="noStrike" cap="none" normalizeH="0" baseline="0" dirty="0">
                <a:ln>
                  <a:noFill/>
                </a:ln>
                <a:solidFill>
                  <a:srgbClr val="1B1C1D"/>
                </a:solidFill>
                <a:effectLst/>
                <a:latin typeface="Google Sans"/>
              </a:rPr>
              <a:t>In FY 2020 Q3 (March, April and May), the Total Sold Quantity plummeted to its lowest at around 2.08 Million units during the peak of Covid-19 due to widespread lockdowns impacting all businesses. </a:t>
            </a:r>
            <a:br>
              <a:rPr kumimoji="0" lang="en-US" altLang="en-US" sz="1800" b="0" i="0" u="none" strike="noStrike" cap="none" normalizeH="0" baseline="0" dirty="0">
                <a:ln>
                  <a:noFill/>
                </a:ln>
                <a:solidFill>
                  <a:srgbClr val="1B1C1D"/>
                </a:solidFill>
                <a:effectLst/>
                <a:latin typeface="Google Sans"/>
              </a:rPr>
            </a:br>
            <a:br>
              <a:rPr kumimoji="0" lang="en-US" altLang="en-US" sz="2800" b="0" i="0" u="none" strike="noStrike" cap="none" normalizeH="0" baseline="0" dirty="0">
                <a:ln>
                  <a:noFill/>
                </a:ln>
                <a:solidFill>
                  <a:schemeClr val="tx1"/>
                </a:solidFill>
                <a:effectLst/>
                <a:latin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159C5F33-283D-534B-FD57-1A9088756315}"/>
              </a:ext>
            </a:extLst>
          </p:cNvPr>
          <p:cNvPicPr>
            <a:picLocks noGrp="1" noChangeAspect="1"/>
          </p:cNvPicPr>
          <p:nvPr>
            <p:ph idx="1"/>
          </p:nvPr>
        </p:nvPicPr>
        <p:blipFill>
          <a:blip r:embed="rId5"/>
          <a:stretch>
            <a:fillRect/>
          </a:stretch>
        </p:blipFill>
        <p:spPr>
          <a:xfrm>
            <a:off x="2792360" y="4493601"/>
            <a:ext cx="5220839" cy="2235881"/>
          </a:xfrm>
        </p:spPr>
      </p:pic>
    </p:spTree>
    <p:extLst>
      <p:ext uri="{BB962C8B-B14F-4D97-AF65-F5344CB8AC3E}">
        <p14:creationId xmlns:p14="http://schemas.microsoft.com/office/powerpoint/2010/main" val="1908575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043E-CE98-FFEF-006D-042AC5D998FA}"/>
              </a:ext>
            </a:extLst>
          </p:cNvPr>
          <p:cNvSpPr>
            <a:spLocks noGrp="1"/>
          </p:cNvSpPr>
          <p:nvPr>
            <p:ph type="title"/>
          </p:nvPr>
        </p:nvSpPr>
        <p:spPr>
          <a:xfrm>
            <a:off x="4159046" y="167148"/>
            <a:ext cx="7620000" cy="1061884"/>
          </a:xfrm>
        </p:spPr>
        <p:txBody>
          <a:bodyPr>
            <a:noAutofit/>
          </a:bodyPr>
          <a:lstStyle/>
          <a:p>
            <a:r>
              <a:rPr lang="en-US" sz="2000" b="1" dirty="0"/>
              <a:t>Which channel helped to bring more gross sales in the fiscal year 2021 and the percentage of contribution? </a:t>
            </a:r>
            <a:endParaRPr lang="en-IN" sz="2000" b="1" dirty="0"/>
          </a:p>
        </p:txBody>
      </p:sp>
      <p:sp>
        <p:nvSpPr>
          <p:cNvPr id="6" name="Rectangle 5">
            <a:extLst>
              <a:ext uri="{FF2B5EF4-FFF2-40B4-BE49-F238E27FC236}">
                <a16:creationId xmlns:a16="http://schemas.microsoft.com/office/drawing/2014/main" id="{6FFFFAFC-C1D4-F0A7-F632-C25F72CE8052}"/>
              </a:ext>
            </a:extLst>
          </p:cNvPr>
          <p:cNvSpPr/>
          <p:nvPr/>
        </p:nvSpPr>
        <p:spPr>
          <a:xfrm>
            <a:off x="0" y="0"/>
            <a:ext cx="3913239"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7865D4A9-93A9-488B-EB6B-4225A35FD9E4}"/>
              </a:ext>
            </a:extLst>
          </p:cNvPr>
          <p:cNvPicPr>
            <a:picLocks noChangeAspect="1"/>
          </p:cNvPicPr>
          <p:nvPr/>
        </p:nvPicPr>
        <p:blipFill>
          <a:blip r:embed="rId2"/>
          <a:stretch>
            <a:fillRect/>
          </a:stretch>
        </p:blipFill>
        <p:spPr>
          <a:xfrm>
            <a:off x="149942" y="1832849"/>
            <a:ext cx="6744641" cy="4775120"/>
          </a:xfrm>
          <a:prstGeom prst="rect">
            <a:avLst/>
          </a:prstGeom>
        </p:spPr>
      </p:pic>
      <p:sp>
        <p:nvSpPr>
          <p:cNvPr id="5" name="Rectangle 4">
            <a:extLst>
              <a:ext uri="{FF2B5EF4-FFF2-40B4-BE49-F238E27FC236}">
                <a16:creationId xmlns:a16="http://schemas.microsoft.com/office/drawing/2014/main" id="{5F40716B-AF84-33FE-6D6A-7EB502445BF4}"/>
              </a:ext>
            </a:extLst>
          </p:cNvPr>
          <p:cNvSpPr/>
          <p:nvPr/>
        </p:nvSpPr>
        <p:spPr>
          <a:xfrm>
            <a:off x="7236543" y="1432561"/>
            <a:ext cx="3913239" cy="4775120"/>
          </a:xfrm>
          <a:prstGeom prst="rect">
            <a:avLst/>
          </a:prstGeom>
          <a:solidFill>
            <a:srgbClr val="E8E2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38F8DD7-2971-88BE-A36B-9F9C313A6B5D}"/>
              </a:ext>
            </a:extLst>
          </p:cNvPr>
          <p:cNvSpPr txBox="1"/>
          <p:nvPr/>
        </p:nvSpPr>
        <p:spPr>
          <a:xfrm>
            <a:off x="7511845" y="2346960"/>
            <a:ext cx="3186635" cy="2585323"/>
          </a:xfrm>
          <a:prstGeom prst="rect">
            <a:avLst/>
          </a:prstGeom>
          <a:noFill/>
        </p:spPr>
        <p:txBody>
          <a:bodyPr wrap="square" rtlCol="0">
            <a:spAutoFit/>
          </a:bodyPr>
          <a:lstStyle/>
          <a:p>
            <a:r>
              <a:rPr lang="en-US" dirty="0"/>
              <a:t>Overall, 73.23 % of </a:t>
            </a:r>
            <a:r>
              <a:rPr lang="en-US" dirty="0" err="1"/>
              <a:t>AtliQ’s</a:t>
            </a:r>
            <a:r>
              <a:rPr lang="en-US" dirty="0"/>
              <a:t> majority Gross Sales were conducted through their Retailer channel.</a:t>
            </a:r>
          </a:p>
          <a:p>
            <a:r>
              <a:rPr lang="en-US" dirty="0"/>
              <a:t> In contrast, sales through Direct channel (15.47 %) and Distributor channels (11.30 %) together make up around a quarter of the total revenue</a:t>
            </a:r>
            <a:endParaRPr lang="en-IN" dirty="0"/>
          </a:p>
        </p:txBody>
      </p:sp>
    </p:spTree>
    <p:extLst>
      <p:ext uri="{BB962C8B-B14F-4D97-AF65-F5344CB8AC3E}">
        <p14:creationId xmlns:p14="http://schemas.microsoft.com/office/powerpoint/2010/main" val="2217574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EC926C-21EA-7374-384B-C80AD420E363}"/>
              </a:ext>
            </a:extLst>
          </p:cNvPr>
          <p:cNvPicPr>
            <a:picLocks noChangeAspect="1"/>
          </p:cNvPicPr>
          <p:nvPr/>
        </p:nvPicPr>
        <p:blipFill>
          <a:blip r:embed="rId2"/>
          <a:stretch>
            <a:fillRect/>
          </a:stretch>
        </p:blipFill>
        <p:spPr>
          <a:xfrm>
            <a:off x="0" y="0"/>
            <a:ext cx="3921463" cy="6858000"/>
          </a:xfrm>
          <a:prstGeom prst="rect">
            <a:avLst/>
          </a:prstGeom>
        </p:spPr>
      </p:pic>
      <p:sp>
        <p:nvSpPr>
          <p:cNvPr id="2" name="Title 1">
            <a:extLst>
              <a:ext uri="{FF2B5EF4-FFF2-40B4-BE49-F238E27FC236}">
                <a16:creationId xmlns:a16="http://schemas.microsoft.com/office/drawing/2014/main" id="{7EDBB47E-1780-5EE5-6D8D-4125056E4BAC}"/>
              </a:ext>
            </a:extLst>
          </p:cNvPr>
          <p:cNvSpPr>
            <a:spLocks noGrp="1"/>
          </p:cNvSpPr>
          <p:nvPr>
            <p:ph type="title"/>
          </p:nvPr>
        </p:nvSpPr>
        <p:spPr>
          <a:xfrm>
            <a:off x="4168876" y="365125"/>
            <a:ext cx="7184923" cy="1325563"/>
          </a:xfrm>
        </p:spPr>
        <p:txBody>
          <a:bodyPr>
            <a:normAutofit/>
          </a:bodyPr>
          <a:lstStyle/>
          <a:p>
            <a:r>
              <a:rPr lang="en-US" sz="2000" b="1" dirty="0"/>
              <a:t>Get the Top 3 products in each division that have a high total sold quantity in the fiscal year 2021? </a:t>
            </a:r>
            <a:endParaRPr lang="en-IN" sz="2000" b="1" dirty="0"/>
          </a:p>
        </p:txBody>
      </p:sp>
      <p:pic>
        <p:nvPicPr>
          <p:cNvPr id="5" name="Content Placeholder 4">
            <a:extLst>
              <a:ext uri="{FF2B5EF4-FFF2-40B4-BE49-F238E27FC236}">
                <a16:creationId xmlns:a16="http://schemas.microsoft.com/office/drawing/2014/main" id="{73450A39-FD7A-FA8A-12C7-317F7774EECF}"/>
              </a:ext>
            </a:extLst>
          </p:cNvPr>
          <p:cNvPicPr>
            <a:picLocks noGrp="1" noChangeAspect="1"/>
          </p:cNvPicPr>
          <p:nvPr>
            <p:ph idx="1"/>
          </p:nvPr>
        </p:nvPicPr>
        <p:blipFill>
          <a:blip r:embed="rId3"/>
          <a:stretch>
            <a:fillRect/>
          </a:stretch>
        </p:blipFill>
        <p:spPr>
          <a:xfrm>
            <a:off x="420549" y="2733368"/>
            <a:ext cx="4197052" cy="3995400"/>
          </a:xfrm>
        </p:spPr>
      </p:pic>
      <p:pic>
        <p:nvPicPr>
          <p:cNvPr id="8" name="Picture 7">
            <a:extLst>
              <a:ext uri="{FF2B5EF4-FFF2-40B4-BE49-F238E27FC236}">
                <a16:creationId xmlns:a16="http://schemas.microsoft.com/office/drawing/2014/main" id="{C9B841A8-9417-2155-3E90-4052FF0351FB}"/>
              </a:ext>
            </a:extLst>
          </p:cNvPr>
          <p:cNvPicPr>
            <a:picLocks noChangeAspect="1"/>
          </p:cNvPicPr>
          <p:nvPr/>
        </p:nvPicPr>
        <p:blipFill>
          <a:blip r:embed="rId4"/>
          <a:stretch>
            <a:fillRect/>
          </a:stretch>
        </p:blipFill>
        <p:spPr>
          <a:xfrm>
            <a:off x="5038150" y="1422580"/>
            <a:ext cx="6224735" cy="3027562"/>
          </a:xfrm>
          <a:prstGeom prst="rect">
            <a:avLst/>
          </a:prstGeom>
        </p:spPr>
      </p:pic>
      <p:sp>
        <p:nvSpPr>
          <p:cNvPr id="4" name="Rectangle 3">
            <a:extLst>
              <a:ext uri="{FF2B5EF4-FFF2-40B4-BE49-F238E27FC236}">
                <a16:creationId xmlns:a16="http://schemas.microsoft.com/office/drawing/2014/main" id="{DA2968E4-66D7-974E-BC06-26D2D91BF30E}"/>
              </a:ext>
            </a:extLst>
          </p:cNvPr>
          <p:cNvSpPr/>
          <p:nvPr/>
        </p:nvSpPr>
        <p:spPr>
          <a:xfrm>
            <a:off x="5535561" y="4739148"/>
            <a:ext cx="5506065" cy="2118852"/>
          </a:xfrm>
          <a:prstGeom prst="rect">
            <a:avLst/>
          </a:prstGeom>
          <a:solidFill>
            <a:srgbClr val="E8E2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AEB7402-7431-7226-73ED-8DB8FD092362}"/>
              </a:ext>
            </a:extLst>
          </p:cNvPr>
          <p:cNvSpPr txBox="1"/>
          <p:nvPr/>
        </p:nvSpPr>
        <p:spPr>
          <a:xfrm>
            <a:off x="5979488" y="5078884"/>
            <a:ext cx="4541520" cy="1754326"/>
          </a:xfrm>
          <a:prstGeom prst="rect">
            <a:avLst/>
          </a:prstGeom>
          <a:noFill/>
        </p:spPr>
        <p:txBody>
          <a:bodyPr wrap="square" rtlCol="0">
            <a:spAutoFit/>
          </a:bodyPr>
          <a:lstStyle/>
          <a:p>
            <a:r>
              <a:rPr lang="en-US" dirty="0"/>
              <a:t>Top 3 best-selling products in the N &amp; S division were Pen drives.</a:t>
            </a:r>
          </a:p>
          <a:p>
            <a:r>
              <a:rPr lang="en-US" dirty="0"/>
              <a:t>-Top 3 best-selling products in the P &amp; A division were Mouse.</a:t>
            </a:r>
          </a:p>
          <a:p>
            <a:r>
              <a:rPr lang="en-US" dirty="0"/>
              <a:t>-Top 3 best-selling products in the PC division were </a:t>
            </a:r>
            <a:endParaRPr lang="en-IN" dirty="0"/>
          </a:p>
        </p:txBody>
      </p:sp>
    </p:spTree>
    <p:extLst>
      <p:ext uri="{BB962C8B-B14F-4D97-AF65-F5344CB8AC3E}">
        <p14:creationId xmlns:p14="http://schemas.microsoft.com/office/powerpoint/2010/main" val="252824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D94443-169B-8C37-677D-B9914E5B8675}"/>
              </a:ext>
            </a:extLst>
          </p:cNvPr>
          <p:cNvPicPr>
            <a:picLocks noChangeAspect="1"/>
          </p:cNvPicPr>
          <p:nvPr/>
        </p:nvPicPr>
        <p:blipFill>
          <a:blip r:embed="rId2"/>
          <a:stretch>
            <a:fillRect/>
          </a:stretch>
        </p:blipFill>
        <p:spPr>
          <a:xfrm>
            <a:off x="0" y="0"/>
            <a:ext cx="3921463" cy="6858000"/>
          </a:xfrm>
          <a:prstGeom prst="rect">
            <a:avLst/>
          </a:prstGeom>
          <a:ln>
            <a:noFill/>
          </a:ln>
        </p:spPr>
      </p:pic>
      <p:sp>
        <p:nvSpPr>
          <p:cNvPr id="5" name="Rectangle 4">
            <a:extLst>
              <a:ext uri="{FF2B5EF4-FFF2-40B4-BE49-F238E27FC236}">
                <a16:creationId xmlns:a16="http://schemas.microsoft.com/office/drawing/2014/main" id="{930AE2E2-2061-373F-A273-5B3290D417E3}"/>
              </a:ext>
            </a:extLst>
          </p:cNvPr>
          <p:cNvSpPr/>
          <p:nvPr/>
        </p:nvSpPr>
        <p:spPr>
          <a:xfrm>
            <a:off x="4827638" y="1285568"/>
            <a:ext cx="6253316" cy="2143432"/>
          </a:xfrm>
          <a:prstGeom prst="rect">
            <a:avLst/>
          </a:prstGeom>
          <a:solidFill>
            <a:srgbClr val="E8E2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b="1" dirty="0">
                <a:solidFill>
                  <a:srgbClr val="C00000"/>
                </a:solidFill>
              </a:rPr>
              <a:t>THANK YOU</a:t>
            </a:r>
          </a:p>
        </p:txBody>
      </p:sp>
      <p:sp>
        <p:nvSpPr>
          <p:cNvPr id="6" name="TextBox 5">
            <a:extLst>
              <a:ext uri="{FF2B5EF4-FFF2-40B4-BE49-F238E27FC236}">
                <a16:creationId xmlns:a16="http://schemas.microsoft.com/office/drawing/2014/main" id="{F9B66E0B-6154-F5EE-F498-28300B658335}"/>
              </a:ext>
            </a:extLst>
          </p:cNvPr>
          <p:cNvSpPr txBox="1"/>
          <p:nvPr/>
        </p:nvSpPr>
        <p:spPr>
          <a:xfrm>
            <a:off x="4827638" y="3962400"/>
            <a:ext cx="5171768" cy="523220"/>
          </a:xfrm>
          <a:prstGeom prst="rect">
            <a:avLst/>
          </a:prstGeom>
          <a:noFill/>
        </p:spPr>
        <p:txBody>
          <a:bodyPr wrap="square" rtlCol="0">
            <a:spAutoFit/>
          </a:bodyPr>
          <a:lstStyle/>
          <a:p>
            <a:r>
              <a:rPr lang="en-IN" sz="1400" dirty="0">
                <a:solidFill>
                  <a:schemeClr val="accent6">
                    <a:lumMod val="20000"/>
                    <a:lumOff val="80000"/>
                  </a:schemeClr>
                </a:solidFill>
              </a:rPr>
              <a:t>Thanks for checking out this project , this project was part of the Codebasics Data Analyst 4.0 Bootcamp </a:t>
            </a:r>
          </a:p>
        </p:txBody>
      </p:sp>
    </p:spTree>
    <p:extLst>
      <p:ext uri="{BB962C8B-B14F-4D97-AF65-F5344CB8AC3E}">
        <p14:creationId xmlns:p14="http://schemas.microsoft.com/office/powerpoint/2010/main" val="240270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A562D5-C25C-7662-7903-C03A662CC0AB}"/>
              </a:ext>
            </a:extLst>
          </p:cNvPr>
          <p:cNvSpPr/>
          <p:nvPr/>
        </p:nvSpPr>
        <p:spPr>
          <a:xfrm>
            <a:off x="5424311" y="519287"/>
            <a:ext cx="5943600" cy="5811837"/>
          </a:xfrm>
          <a:prstGeom prst="rect">
            <a:avLst/>
          </a:prstGeom>
          <a:solidFill>
            <a:srgbClr val="E8E2C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8962883-480E-B3B6-1361-70D6E2301717}"/>
              </a:ext>
            </a:extLst>
          </p:cNvPr>
          <p:cNvSpPr/>
          <p:nvPr/>
        </p:nvSpPr>
        <p:spPr>
          <a:xfrm>
            <a:off x="-1" y="1"/>
            <a:ext cx="3913239"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DB959EA-8BD2-6124-2609-7B42CB58F177}"/>
              </a:ext>
            </a:extLst>
          </p:cNvPr>
          <p:cNvSpPr>
            <a:spLocks noGrp="1"/>
          </p:cNvSpPr>
          <p:nvPr>
            <p:ph type="title"/>
          </p:nvPr>
        </p:nvSpPr>
        <p:spPr>
          <a:xfrm>
            <a:off x="216310" y="365124"/>
            <a:ext cx="3372465" cy="6222487"/>
          </a:xfrm>
        </p:spPr>
        <p:txBody>
          <a:bodyPr>
            <a:normAutofit/>
          </a:bodyPr>
          <a:lstStyle/>
          <a:p>
            <a:pPr algn="ctr"/>
            <a:r>
              <a:rPr lang="en-IN" sz="4800" b="1" dirty="0">
                <a:solidFill>
                  <a:schemeClr val="bg1"/>
                </a:solidFill>
                <a:latin typeface="Aptos" panose="020B0004020202020204" pitchFamily="34" charset="0"/>
              </a:rPr>
              <a:t>AGENDA</a:t>
            </a:r>
          </a:p>
        </p:txBody>
      </p:sp>
      <p:sp>
        <p:nvSpPr>
          <p:cNvPr id="3" name="Content Placeholder 2">
            <a:extLst>
              <a:ext uri="{FF2B5EF4-FFF2-40B4-BE49-F238E27FC236}">
                <a16:creationId xmlns:a16="http://schemas.microsoft.com/office/drawing/2014/main" id="{56AE52DF-546C-CB30-1E0D-60DFB070EBD8}"/>
              </a:ext>
            </a:extLst>
          </p:cNvPr>
          <p:cNvSpPr>
            <a:spLocks noGrp="1"/>
          </p:cNvSpPr>
          <p:nvPr>
            <p:ph idx="1"/>
          </p:nvPr>
        </p:nvSpPr>
        <p:spPr>
          <a:xfrm>
            <a:off x="5643716" y="365125"/>
            <a:ext cx="6132870" cy="5811838"/>
          </a:xfrm>
        </p:spPr>
        <p:txBody>
          <a:bodyPr anchor="ctr"/>
          <a:lstStyle/>
          <a:p>
            <a:pPr marL="514350" indent="-514350">
              <a:lnSpc>
                <a:spcPct val="200000"/>
              </a:lnSpc>
              <a:buFont typeface="+mj-lt"/>
              <a:buAutoNum type="arabicPeriod"/>
            </a:pPr>
            <a:r>
              <a:rPr lang="en-IN" dirty="0">
                <a:solidFill>
                  <a:schemeClr val="accent3">
                    <a:lumMod val="50000"/>
                  </a:schemeClr>
                </a:solidFill>
                <a:latin typeface="Aharoni" panose="02010803020104030203" pitchFamily="2" charset="-79"/>
                <a:cs typeface="Aharoni" panose="02010803020104030203" pitchFamily="2" charset="-79"/>
              </a:rPr>
              <a:t>Business Overview</a:t>
            </a:r>
          </a:p>
          <a:p>
            <a:pPr marL="514350" indent="-514350">
              <a:lnSpc>
                <a:spcPct val="200000"/>
              </a:lnSpc>
              <a:buFont typeface="+mj-lt"/>
              <a:buAutoNum type="arabicPeriod"/>
            </a:pPr>
            <a:r>
              <a:rPr lang="en-IN" dirty="0">
                <a:solidFill>
                  <a:schemeClr val="accent3">
                    <a:lumMod val="50000"/>
                  </a:schemeClr>
                </a:solidFill>
                <a:latin typeface="Aharoni" panose="02010803020104030203" pitchFamily="2" charset="-79"/>
                <a:cs typeface="Aharoni" panose="02010803020104030203" pitchFamily="2" charset="-79"/>
              </a:rPr>
              <a:t>Markets</a:t>
            </a:r>
          </a:p>
          <a:p>
            <a:pPr marL="514350" indent="-514350">
              <a:lnSpc>
                <a:spcPct val="200000"/>
              </a:lnSpc>
              <a:buFont typeface="+mj-lt"/>
              <a:buAutoNum type="arabicPeriod"/>
            </a:pPr>
            <a:r>
              <a:rPr lang="en-IN" dirty="0">
                <a:solidFill>
                  <a:schemeClr val="accent3">
                    <a:lumMod val="50000"/>
                  </a:schemeClr>
                </a:solidFill>
                <a:latin typeface="Aharoni" panose="02010803020104030203" pitchFamily="2" charset="-79"/>
                <a:cs typeface="Aharoni" panose="02010803020104030203" pitchFamily="2" charset="-79"/>
              </a:rPr>
              <a:t>Product Line</a:t>
            </a:r>
          </a:p>
          <a:p>
            <a:pPr marL="514350" indent="-514350">
              <a:lnSpc>
                <a:spcPct val="200000"/>
              </a:lnSpc>
              <a:buFont typeface="+mj-lt"/>
              <a:buAutoNum type="arabicPeriod"/>
            </a:pPr>
            <a:r>
              <a:rPr lang="en-IN" dirty="0">
                <a:solidFill>
                  <a:schemeClr val="accent3">
                    <a:lumMod val="50000"/>
                  </a:schemeClr>
                </a:solidFill>
                <a:latin typeface="Aharoni" panose="02010803020104030203" pitchFamily="2" charset="-79"/>
                <a:cs typeface="Aharoni" panose="02010803020104030203" pitchFamily="2" charset="-79"/>
              </a:rPr>
              <a:t>Data Model </a:t>
            </a:r>
          </a:p>
          <a:p>
            <a:pPr marL="514350" indent="-514350">
              <a:lnSpc>
                <a:spcPct val="200000"/>
              </a:lnSpc>
              <a:buFont typeface="+mj-lt"/>
              <a:buAutoNum type="arabicPeriod"/>
            </a:pPr>
            <a:r>
              <a:rPr lang="en-IN" dirty="0">
                <a:solidFill>
                  <a:schemeClr val="accent3">
                    <a:lumMod val="50000"/>
                  </a:schemeClr>
                </a:solidFill>
                <a:latin typeface="Aharoni" panose="02010803020104030203" pitchFamily="2" charset="-79"/>
                <a:cs typeface="Aharoni" panose="02010803020104030203" pitchFamily="2" charset="-79"/>
              </a:rPr>
              <a:t>Ad-Hoc Queries </a:t>
            </a:r>
          </a:p>
          <a:p>
            <a:pPr marL="514350" indent="-514350">
              <a:lnSpc>
                <a:spcPct val="200000"/>
              </a:lnSpc>
              <a:buFont typeface="+mj-lt"/>
              <a:buAutoNum type="arabicPeriod"/>
            </a:pPr>
            <a:r>
              <a:rPr lang="en-IN" dirty="0">
                <a:solidFill>
                  <a:schemeClr val="accent3">
                    <a:lumMod val="50000"/>
                  </a:schemeClr>
                </a:solidFill>
                <a:latin typeface="Aharoni" panose="02010803020104030203" pitchFamily="2" charset="-79"/>
                <a:cs typeface="Aharoni" panose="02010803020104030203" pitchFamily="2" charset="-79"/>
              </a:rPr>
              <a:t>Conclusion</a:t>
            </a:r>
          </a:p>
        </p:txBody>
      </p:sp>
    </p:spTree>
    <p:extLst>
      <p:ext uri="{BB962C8B-B14F-4D97-AF65-F5344CB8AC3E}">
        <p14:creationId xmlns:p14="http://schemas.microsoft.com/office/powerpoint/2010/main" val="10877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D07C8-9865-BF62-DF7C-797C0EBF82F6}"/>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0CCBB80C-4DAD-DDBA-E4FF-E0A598DBBBE3}"/>
              </a:ext>
            </a:extLst>
          </p:cNvPr>
          <p:cNvSpPr/>
          <p:nvPr/>
        </p:nvSpPr>
        <p:spPr>
          <a:xfrm>
            <a:off x="4301068" y="365124"/>
            <a:ext cx="7529688" cy="6127752"/>
          </a:xfrm>
          <a:prstGeom prst="rect">
            <a:avLst/>
          </a:prstGeom>
          <a:solidFill>
            <a:srgbClr val="E8E2C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F5706D0-F6A8-9407-6A46-F62CB11E9D3D}"/>
              </a:ext>
            </a:extLst>
          </p:cNvPr>
          <p:cNvSpPr/>
          <p:nvPr/>
        </p:nvSpPr>
        <p:spPr>
          <a:xfrm>
            <a:off x="-1" y="1"/>
            <a:ext cx="3913239"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0C0A5DC-0E85-7588-8F7A-23CD467A3FD0}"/>
              </a:ext>
            </a:extLst>
          </p:cNvPr>
          <p:cNvSpPr>
            <a:spLocks noGrp="1"/>
          </p:cNvSpPr>
          <p:nvPr>
            <p:ph type="title"/>
          </p:nvPr>
        </p:nvSpPr>
        <p:spPr>
          <a:xfrm>
            <a:off x="216310" y="365124"/>
            <a:ext cx="3372465" cy="6222487"/>
          </a:xfrm>
        </p:spPr>
        <p:txBody>
          <a:bodyPr>
            <a:normAutofit/>
          </a:bodyPr>
          <a:lstStyle/>
          <a:p>
            <a:pPr algn="ctr"/>
            <a:r>
              <a:rPr lang="en-IN" sz="4800" b="1" dirty="0">
                <a:solidFill>
                  <a:schemeClr val="bg1"/>
                </a:solidFill>
                <a:latin typeface="Aptos" panose="020B0004020202020204" pitchFamily="34" charset="0"/>
              </a:rPr>
              <a:t>BUSINESS OVERVIEW </a:t>
            </a:r>
          </a:p>
        </p:txBody>
      </p:sp>
      <p:sp>
        <p:nvSpPr>
          <p:cNvPr id="3" name="Content Placeholder 2">
            <a:extLst>
              <a:ext uri="{FF2B5EF4-FFF2-40B4-BE49-F238E27FC236}">
                <a16:creationId xmlns:a16="http://schemas.microsoft.com/office/drawing/2014/main" id="{AFF568AB-FF3D-F77E-2F4B-A29F83A6FEE5}"/>
              </a:ext>
            </a:extLst>
          </p:cNvPr>
          <p:cNvSpPr>
            <a:spLocks noGrp="1"/>
          </p:cNvSpPr>
          <p:nvPr>
            <p:ph idx="1"/>
          </p:nvPr>
        </p:nvSpPr>
        <p:spPr>
          <a:xfrm>
            <a:off x="4956687" y="365124"/>
            <a:ext cx="6132870" cy="6064531"/>
          </a:xfrm>
        </p:spPr>
        <p:txBody>
          <a:bodyPr anchor="ctr">
            <a:normAutofit fontScale="55000" lnSpcReduction="20000"/>
          </a:bodyPr>
          <a:lstStyle/>
          <a:p>
            <a:pPr marL="0" indent="0">
              <a:buNone/>
            </a:pPr>
            <a:endParaRPr lang="en-US" b="1" dirty="0"/>
          </a:p>
          <a:p>
            <a:pPr marL="0" indent="0" algn="ctr">
              <a:buNone/>
            </a:pPr>
            <a:endParaRPr lang="en-US" dirty="0"/>
          </a:p>
          <a:p>
            <a:pPr marL="0" indent="0">
              <a:lnSpc>
                <a:spcPct val="120000"/>
              </a:lnSpc>
              <a:buNone/>
            </a:pPr>
            <a:r>
              <a:rPr lang="en-US" b="1" dirty="0"/>
              <a:t>Business Overview:</a:t>
            </a:r>
            <a:endParaRPr lang="en-US" dirty="0"/>
          </a:p>
          <a:p>
            <a:pPr>
              <a:lnSpc>
                <a:spcPct val="120000"/>
              </a:lnSpc>
              <a:buFont typeface="Arial" panose="020B0604020202020204" pitchFamily="34" charset="0"/>
              <a:buChar char="•"/>
            </a:pPr>
            <a:r>
              <a:rPr lang="en-US" dirty="0"/>
              <a:t>AtliQ Hardware is a fictitious company that sells computer hardware and peripherals like PC, mouse, printer etc. to clients across the world.</a:t>
            </a:r>
          </a:p>
          <a:p>
            <a:pPr>
              <a:lnSpc>
                <a:spcPct val="120000"/>
              </a:lnSpc>
              <a:buFont typeface="Arial" panose="020B0604020202020204" pitchFamily="34" charset="0"/>
              <a:buChar char="•"/>
            </a:pPr>
            <a:r>
              <a:rPr lang="en-US" dirty="0"/>
              <a:t>They have a major B2B business model wherein they sell to stores like Croma, Best Buy, Staples, Flipkart etc. who then sell it to the end users (consumers). These stores are their main customers.</a:t>
            </a:r>
          </a:p>
          <a:p>
            <a:pPr>
              <a:lnSpc>
                <a:spcPct val="120000"/>
              </a:lnSpc>
              <a:buFont typeface="Arial" panose="020B0604020202020204" pitchFamily="34" charset="0"/>
              <a:buChar char="•"/>
            </a:pPr>
            <a:r>
              <a:rPr lang="en-US" dirty="0"/>
              <a:t>They sell through 3 channels: Retailer, Direct and Distributor.</a:t>
            </a:r>
          </a:p>
          <a:p>
            <a:pPr>
              <a:lnSpc>
                <a:spcPct val="120000"/>
              </a:lnSpc>
              <a:buFont typeface="Arial" panose="020B0604020202020204" pitchFamily="34" charset="0"/>
              <a:buChar char="•"/>
            </a:pPr>
            <a:r>
              <a:rPr lang="en-US" dirty="0"/>
              <a:t>AtliQ Hardware's Customers are of two types. Both these Platforms are called Retailer channels. </a:t>
            </a:r>
          </a:p>
          <a:p>
            <a:pPr marL="684000" lvl="1" indent="-285750">
              <a:lnSpc>
                <a:spcPct val="120000"/>
              </a:lnSpc>
              <a:spcBef>
                <a:spcPts val="300"/>
              </a:spcBef>
              <a:buFont typeface="Arial" panose="020B0604020202020204" pitchFamily="34" charset="0"/>
              <a:buChar char="•"/>
            </a:pPr>
            <a:r>
              <a:rPr lang="en-US" dirty="0"/>
              <a:t>Brick &amp; Mortar Customer: Actual physical stores e.g. Croma, Best Buy</a:t>
            </a:r>
          </a:p>
          <a:p>
            <a:pPr marL="684000" lvl="1" indent="-285750">
              <a:lnSpc>
                <a:spcPct val="120000"/>
              </a:lnSpc>
              <a:spcBef>
                <a:spcPts val="300"/>
              </a:spcBef>
              <a:buFont typeface="Arial" panose="020B0604020202020204" pitchFamily="34" charset="0"/>
              <a:buChar char="•"/>
            </a:pPr>
            <a:r>
              <a:rPr lang="en-US" dirty="0"/>
              <a:t>E-commerce Customer: Online websites E.g. Amazon, Flipkart</a:t>
            </a:r>
          </a:p>
          <a:p>
            <a:pPr>
              <a:lnSpc>
                <a:spcPct val="120000"/>
              </a:lnSpc>
              <a:buFont typeface="Arial" panose="020B0604020202020204" pitchFamily="34" charset="0"/>
              <a:buChar char="•"/>
            </a:pPr>
            <a:r>
              <a:rPr lang="en-US" dirty="0"/>
              <a:t>AtliQ Hardware also has a minor B2C business model wherein they own stores: AtliQ E-store and AtliQ Exclusive. These are called Direct channels.</a:t>
            </a:r>
          </a:p>
          <a:p>
            <a:pPr>
              <a:lnSpc>
                <a:spcPct val="120000"/>
              </a:lnSpc>
              <a:buFont typeface="Arial" panose="020B0604020202020204" pitchFamily="34" charset="0"/>
              <a:buChar char="•"/>
            </a:pPr>
            <a:r>
              <a:rPr lang="en-US" dirty="0"/>
              <a:t>They manufacture products under 3 major divisions: Networking &amp; Storage, PC, Peripherals &amp; Accessories.</a:t>
            </a:r>
          </a:p>
          <a:p>
            <a:pPr>
              <a:lnSpc>
                <a:spcPct val="120000"/>
              </a:lnSpc>
              <a:buFont typeface="Arial" panose="020B0604020202020204" pitchFamily="34" charset="0"/>
              <a:buChar char="•"/>
            </a:pPr>
            <a:r>
              <a:rPr lang="en-US" dirty="0"/>
              <a:t>They are currently operational in NA, LATAM, EU and APAC regions</a:t>
            </a:r>
          </a:p>
          <a:p>
            <a:pPr marL="514350" indent="-514350">
              <a:lnSpc>
                <a:spcPct val="200000"/>
              </a:lnSpc>
              <a:buFont typeface="+mj-lt"/>
              <a:buAutoNum type="arabicPeriod"/>
            </a:pPr>
            <a:endParaRPr lang="en-IN" dirty="0">
              <a:solidFill>
                <a:schemeClr val="accent3">
                  <a:lumMod val="50000"/>
                </a:schemeClr>
              </a:solidFill>
              <a:latin typeface="Aharoni" panose="02010803020104030203" pitchFamily="2" charset="-79"/>
              <a:cs typeface="Aharoni" panose="02010803020104030203" pitchFamily="2" charset="-79"/>
            </a:endParaRPr>
          </a:p>
        </p:txBody>
      </p:sp>
      <p:sp>
        <p:nvSpPr>
          <p:cNvPr id="5" name="Rectangle 4">
            <a:extLst>
              <a:ext uri="{FF2B5EF4-FFF2-40B4-BE49-F238E27FC236}">
                <a16:creationId xmlns:a16="http://schemas.microsoft.com/office/drawing/2014/main" id="{B2154F7F-5A4E-CE02-8295-7611769BA5A0}"/>
              </a:ext>
            </a:extLst>
          </p:cNvPr>
          <p:cNvSpPr/>
          <p:nvPr/>
        </p:nvSpPr>
        <p:spPr>
          <a:xfrm>
            <a:off x="6109292" y="101016"/>
            <a:ext cx="3913239" cy="528216"/>
          </a:xfrm>
          <a:prstGeom prst="rect">
            <a:avLst/>
          </a:prstGeom>
          <a:solidFill>
            <a:srgbClr val="97DC7E">
              <a:alpha val="9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50000"/>
                  </a:schemeClr>
                </a:solidFill>
                <a:latin typeface="+mj-lt"/>
              </a:rPr>
              <a:t>Domain: Consumer Goods</a:t>
            </a:r>
          </a:p>
        </p:txBody>
      </p:sp>
    </p:spTree>
    <p:extLst>
      <p:ext uri="{BB962C8B-B14F-4D97-AF65-F5344CB8AC3E}">
        <p14:creationId xmlns:p14="http://schemas.microsoft.com/office/powerpoint/2010/main" val="265874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2A3FB58-F2B4-FB7F-4E90-EE1159ADBB1F}"/>
              </a:ext>
            </a:extLst>
          </p:cNvPr>
          <p:cNvSpPr/>
          <p:nvPr/>
        </p:nvSpPr>
        <p:spPr>
          <a:xfrm>
            <a:off x="-1" y="1"/>
            <a:ext cx="3913239"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descr="A diagram of a diagram&#10;&#10;AI-generated content may be incorrect.">
            <a:extLst>
              <a:ext uri="{FF2B5EF4-FFF2-40B4-BE49-F238E27FC236}">
                <a16:creationId xmlns:a16="http://schemas.microsoft.com/office/drawing/2014/main" id="{D1A30C76-BE3E-834E-106C-8777F59CAE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851" y="1307691"/>
            <a:ext cx="11002297" cy="4925500"/>
          </a:xfrm>
        </p:spPr>
      </p:pic>
      <p:sp>
        <p:nvSpPr>
          <p:cNvPr id="7" name="TextBox 6">
            <a:extLst>
              <a:ext uri="{FF2B5EF4-FFF2-40B4-BE49-F238E27FC236}">
                <a16:creationId xmlns:a16="http://schemas.microsoft.com/office/drawing/2014/main" id="{DEEA6755-8B97-B5B6-A038-A2782AD96AED}"/>
              </a:ext>
            </a:extLst>
          </p:cNvPr>
          <p:cNvSpPr txBox="1"/>
          <p:nvPr/>
        </p:nvSpPr>
        <p:spPr>
          <a:xfrm>
            <a:off x="0" y="209310"/>
            <a:ext cx="12191999" cy="830997"/>
          </a:xfrm>
          <a:prstGeom prst="rect">
            <a:avLst/>
          </a:prstGeom>
          <a:noFill/>
        </p:spPr>
        <p:txBody>
          <a:bodyPr wrap="square" rtlCol="0">
            <a:spAutoFit/>
          </a:bodyPr>
          <a:lstStyle/>
          <a:p>
            <a:pPr algn="ctr"/>
            <a:r>
              <a:rPr lang="en-IN" sz="4800" b="1" dirty="0">
                <a:solidFill>
                  <a:schemeClr val="bg1"/>
                </a:solidFill>
                <a:latin typeface="Aptos" panose="020B0004020202020204" pitchFamily="34" charset="0"/>
                <a:cs typeface="Aharoni" panose="02010803020104030203" pitchFamily="2" charset="-79"/>
              </a:rPr>
              <a:t>PRODUCT LINE</a:t>
            </a:r>
          </a:p>
        </p:txBody>
      </p:sp>
    </p:spTree>
    <p:extLst>
      <p:ext uri="{BB962C8B-B14F-4D97-AF65-F5344CB8AC3E}">
        <p14:creationId xmlns:p14="http://schemas.microsoft.com/office/powerpoint/2010/main" val="114059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08550A-E8AB-F50E-D4CD-D9C9E055A9E6}"/>
              </a:ext>
            </a:extLst>
          </p:cNvPr>
          <p:cNvSpPr/>
          <p:nvPr/>
        </p:nvSpPr>
        <p:spPr>
          <a:xfrm>
            <a:off x="0" y="0"/>
            <a:ext cx="3431459"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latin typeface="Aptos" panose="020B0004020202020204" pitchFamily="34" charset="0"/>
              </a:rPr>
              <a:t>DATA MODEL</a:t>
            </a:r>
          </a:p>
        </p:txBody>
      </p:sp>
      <p:sp>
        <p:nvSpPr>
          <p:cNvPr id="2" name="Title 1">
            <a:extLst>
              <a:ext uri="{FF2B5EF4-FFF2-40B4-BE49-F238E27FC236}">
                <a16:creationId xmlns:a16="http://schemas.microsoft.com/office/drawing/2014/main" id="{0167D56E-75F0-6E5F-0753-69302FCBAFA4}"/>
              </a:ext>
            </a:extLst>
          </p:cNvPr>
          <p:cNvSpPr>
            <a:spLocks noGrp="1"/>
          </p:cNvSpPr>
          <p:nvPr>
            <p:ph type="title"/>
          </p:nvPr>
        </p:nvSpPr>
        <p:spPr>
          <a:xfrm>
            <a:off x="4273343" y="0"/>
            <a:ext cx="6201697" cy="1325563"/>
          </a:xfrm>
        </p:spPr>
        <p:txBody>
          <a:bodyPr/>
          <a:lstStyle/>
          <a:p>
            <a:r>
              <a:rPr lang="en-IN" b="1" dirty="0">
                <a:solidFill>
                  <a:schemeClr val="bg1"/>
                </a:solidFill>
              </a:rPr>
              <a:t>CONSUMER GOOD ERD </a:t>
            </a:r>
          </a:p>
        </p:txBody>
      </p:sp>
      <p:pic>
        <p:nvPicPr>
          <p:cNvPr id="5" name="Content Placeholder 4" descr="A diagram of a hardware company&#10;&#10;AI-generated content may be incorrect.">
            <a:extLst>
              <a:ext uri="{FF2B5EF4-FFF2-40B4-BE49-F238E27FC236}">
                <a16:creationId xmlns:a16="http://schemas.microsoft.com/office/drawing/2014/main" id="{A0197B1A-DEFA-D1A1-5A1C-3A267EF6CA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9508" y="1179872"/>
            <a:ext cx="9006349" cy="5343832"/>
          </a:xfrm>
        </p:spPr>
      </p:pic>
    </p:spTree>
    <p:extLst>
      <p:ext uri="{BB962C8B-B14F-4D97-AF65-F5344CB8AC3E}">
        <p14:creationId xmlns:p14="http://schemas.microsoft.com/office/powerpoint/2010/main" val="381287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3CBFABE-07CB-E048-1CFB-7579BD780591}"/>
              </a:ext>
            </a:extLst>
          </p:cNvPr>
          <p:cNvSpPr/>
          <p:nvPr/>
        </p:nvSpPr>
        <p:spPr>
          <a:xfrm>
            <a:off x="5260622" y="147485"/>
            <a:ext cx="6679095" cy="6382408"/>
          </a:xfrm>
          <a:prstGeom prst="rect">
            <a:avLst/>
          </a:prstGeom>
          <a:solidFill>
            <a:srgbClr val="E8E2C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6695C34D-F7F0-6A98-BA98-40EC30870264}"/>
              </a:ext>
            </a:extLst>
          </p:cNvPr>
          <p:cNvSpPr/>
          <p:nvPr/>
        </p:nvSpPr>
        <p:spPr>
          <a:xfrm>
            <a:off x="0" y="0"/>
            <a:ext cx="3913239"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E941A7B-01E5-B9AE-B828-512F0C6A3AAB}"/>
              </a:ext>
            </a:extLst>
          </p:cNvPr>
          <p:cNvSpPr>
            <a:spLocks noGrp="1"/>
          </p:cNvSpPr>
          <p:nvPr>
            <p:ph type="title"/>
          </p:nvPr>
        </p:nvSpPr>
        <p:spPr>
          <a:xfrm>
            <a:off x="5416689" y="328107"/>
            <a:ext cx="6191863" cy="1205638"/>
          </a:xfrm>
        </p:spPr>
        <p:txBody>
          <a:bodyPr>
            <a:noAutofit/>
          </a:bodyPr>
          <a:lstStyle/>
          <a:p>
            <a:pPr marL="36000" algn="ctr"/>
            <a:r>
              <a:rPr lang="en-IN" sz="2000" b="1" dirty="0"/>
              <a:t>1. Provide the list of markets in which customer “Atliq Exclusive” operated its business in APAC region.</a:t>
            </a:r>
            <a:endParaRPr lang="en-IN" sz="2000" b="1" dirty="0">
              <a:solidFill>
                <a:schemeClr val="bg1"/>
              </a:solidFill>
            </a:endParaRPr>
          </a:p>
        </p:txBody>
      </p:sp>
      <p:pic>
        <p:nvPicPr>
          <p:cNvPr id="5" name="Content Placeholder 4">
            <a:extLst>
              <a:ext uri="{FF2B5EF4-FFF2-40B4-BE49-F238E27FC236}">
                <a16:creationId xmlns:a16="http://schemas.microsoft.com/office/drawing/2014/main" id="{444AD99A-7350-EA9A-2222-5C4C3BFCDB74}"/>
              </a:ext>
            </a:extLst>
          </p:cNvPr>
          <p:cNvPicPr>
            <a:picLocks noGrp="1" noChangeAspect="1"/>
          </p:cNvPicPr>
          <p:nvPr>
            <p:ph idx="1"/>
          </p:nvPr>
        </p:nvPicPr>
        <p:blipFill>
          <a:blip r:embed="rId2"/>
          <a:stretch>
            <a:fillRect/>
          </a:stretch>
        </p:blipFill>
        <p:spPr>
          <a:xfrm>
            <a:off x="252283" y="2552658"/>
            <a:ext cx="4486866" cy="4151753"/>
          </a:xfrm>
        </p:spPr>
      </p:pic>
      <p:pic>
        <p:nvPicPr>
          <p:cNvPr id="8" name="Picture 7">
            <a:extLst>
              <a:ext uri="{FF2B5EF4-FFF2-40B4-BE49-F238E27FC236}">
                <a16:creationId xmlns:a16="http://schemas.microsoft.com/office/drawing/2014/main" id="{74415834-8838-ACCB-48A5-51059A01B3AA}"/>
              </a:ext>
            </a:extLst>
          </p:cNvPr>
          <p:cNvPicPr>
            <a:picLocks noChangeAspect="1"/>
          </p:cNvPicPr>
          <p:nvPr/>
        </p:nvPicPr>
        <p:blipFill>
          <a:blip r:embed="rId3"/>
          <a:stretch>
            <a:fillRect/>
          </a:stretch>
        </p:blipFill>
        <p:spPr>
          <a:xfrm>
            <a:off x="252283" y="1193430"/>
            <a:ext cx="4859606" cy="1205639"/>
          </a:xfrm>
          <a:prstGeom prst="rect">
            <a:avLst/>
          </a:prstGeom>
        </p:spPr>
      </p:pic>
      <p:sp>
        <p:nvSpPr>
          <p:cNvPr id="4" name="TextBox 3">
            <a:extLst>
              <a:ext uri="{FF2B5EF4-FFF2-40B4-BE49-F238E27FC236}">
                <a16:creationId xmlns:a16="http://schemas.microsoft.com/office/drawing/2014/main" id="{F01B42AF-FAC2-E85A-917F-4ED9E0930A62}"/>
              </a:ext>
            </a:extLst>
          </p:cNvPr>
          <p:cNvSpPr txBox="1"/>
          <p:nvPr/>
        </p:nvSpPr>
        <p:spPr>
          <a:xfrm>
            <a:off x="5633362" y="1533745"/>
            <a:ext cx="6191863" cy="4801314"/>
          </a:xfrm>
          <a:prstGeom prst="rect">
            <a:avLst/>
          </a:prstGeom>
          <a:noFill/>
        </p:spPr>
        <p:txBody>
          <a:bodyPr wrap="square" rtlCol="0">
            <a:spAutoFit/>
          </a:bodyPr>
          <a:lstStyle/>
          <a:p>
            <a:r>
              <a:rPr lang="en-IN" dirty="0" err="1"/>
              <a:t>AtliQ</a:t>
            </a:r>
            <a:r>
              <a:rPr lang="en-IN" dirty="0"/>
              <a:t> Hardware operates across four major regions: North America (NA), Latin America (LATAM), Europe (EU), and Asia Pacific (APAC). This global presence allows </a:t>
            </a:r>
            <a:r>
              <a:rPr lang="en-IN" dirty="0" err="1"/>
              <a:t>AtliQ</a:t>
            </a:r>
            <a:r>
              <a:rPr lang="en-IN" dirty="0"/>
              <a:t> to serve diverse customer needs with products in Networking and Storage, PCs, Peripherals and Accessories. </a:t>
            </a:r>
          </a:p>
          <a:p>
            <a:endParaRPr lang="en-IN" dirty="0"/>
          </a:p>
          <a:p>
            <a:r>
              <a:rPr lang="en-IN" dirty="0"/>
              <a:t> </a:t>
            </a:r>
            <a:r>
              <a:rPr lang="en-US" dirty="0"/>
              <a:t>Atliq Exclusive has established a presence in eight key markets within the APAC region listed as follows </a:t>
            </a:r>
          </a:p>
          <a:p>
            <a:r>
              <a:rPr lang="en-US" dirty="0"/>
              <a:t>India </a:t>
            </a:r>
          </a:p>
          <a:p>
            <a:r>
              <a:rPr lang="en-US" dirty="0"/>
              <a:t>Indonesia </a:t>
            </a:r>
          </a:p>
          <a:p>
            <a:r>
              <a:rPr lang="en-US" dirty="0"/>
              <a:t>Japan </a:t>
            </a:r>
          </a:p>
          <a:p>
            <a:r>
              <a:rPr lang="en-US" dirty="0"/>
              <a:t>Philippines</a:t>
            </a:r>
          </a:p>
          <a:p>
            <a:r>
              <a:rPr lang="en-US" dirty="0"/>
              <a:t>South Korea </a:t>
            </a:r>
          </a:p>
          <a:p>
            <a:r>
              <a:rPr lang="en-US" dirty="0"/>
              <a:t>Australia </a:t>
            </a:r>
          </a:p>
          <a:p>
            <a:r>
              <a:rPr lang="en-US" dirty="0"/>
              <a:t>New Zealand </a:t>
            </a:r>
          </a:p>
          <a:p>
            <a:r>
              <a:rPr lang="en-US" dirty="0"/>
              <a:t>Bangladesh  </a:t>
            </a:r>
          </a:p>
          <a:p>
            <a:endParaRPr lang="en-US" dirty="0"/>
          </a:p>
        </p:txBody>
      </p:sp>
    </p:spTree>
    <p:extLst>
      <p:ext uri="{BB962C8B-B14F-4D97-AF65-F5344CB8AC3E}">
        <p14:creationId xmlns:p14="http://schemas.microsoft.com/office/powerpoint/2010/main" val="42033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75BF-E64E-61D6-9B2F-9ED7FAABA503}"/>
              </a:ext>
            </a:extLst>
          </p:cNvPr>
          <p:cNvSpPr>
            <a:spLocks noGrp="1"/>
          </p:cNvSpPr>
          <p:nvPr>
            <p:ph type="title"/>
          </p:nvPr>
        </p:nvSpPr>
        <p:spPr>
          <a:xfrm>
            <a:off x="4678436" y="70445"/>
            <a:ext cx="7287786" cy="1325563"/>
          </a:xfrm>
        </p:spPr>
        <p:txBody>
          <a:bodyPr>
            <a:normAutofit/>
          </a:bodyPr>
          <a:lstStyle/>
          <a:p>
            <a:r>
              <a:rPr lang="en-IN" sz="2000" b="1" dirty="0"/>
              <a:t>Unique products in 2020 , 2021 </a:t>
            </a:r>
            <a:r>
              <a:rPr lang="en-US" sz="2000" b="1" dirty="0"/>
              <a:t>What is the percentage of unique product increase in 2021 vs. 2020?</a:t>
            </a:r>
            <a:endParaRPr lang="en-IN" sz="2000" b="1" dirty="0"/>
          </a:p>
        </p:txBody>
      </p:sp>
      <p:sp>
        <p:nvSpPr>
          <p:cNvPr id="6" name="Rectangle 5">
            <a:extLst>
              <a:ext uri="{FF2B5EF4-FFF2-40B4-BE49-F238E27FC236}">
                <a16:creationId xmlns:a16="http://schemas.microsoft.com/office/drawing/2014/main" id="{6E5BA89A-F4EE-2BD3-5770-925697578404}"/>
              </a:ext>
            </a:extLst>
          </p:cNvPr>
          <p:cNvSpPr/>
          <p:nvPr/>
        </p:nvSpPr>
        <p:spPr>
          <a:xfrm>
            <a:off x="-1" y="1"/>
            <a:ext cx="3913239"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57B8D280-31A2-7FFE-87E0-B9F4F84838A4}"/>
              </a:ext>
            </a:extLst>
          </p:cNvPr>
          <p:cNvPicPr>
            <a:picLocks noChangeAspect="1"/>
          </p:cNvPicPr>
          <p:nvPr/>
        </p:nvPicPr>
        <p:blipFill>
          <a:blip r:embed="rId2"/>
          <a:stretch>
            <a:fillRect/>
          </a:stretch>
        </p:blipFill>
        <p:spPr>
          <a:xfrm>
            <a:off x="282222" y="1466451"/>
            <a:ext cx="7830643" cy="1771897"/>
          </a:xfrm>
          <a:prstGeom prst="rect">
            <a:avLst/>
          </a:prstGeom>
        </p:spPr>
      </p:pic>
      <p:pic>
        <p:nvPicPr>
          <p:cNvPr id="5" name="Content Placeholder 4">
            <a:extLst>
              <a:ext uri="{FF2B5EF4-FFF2-40B4-BE49-F238E27FC236}">
                <a16:creationId xmlns:a16="http://schemas.microsoft.com/office/drawing/2014/main" id="{40405034-5719-07CF-F2B4-073D6413F09B}"/>
              </a:ext>
            </a:extLst>
          </p:cNvPr>
          <p:cNvPicPr>
            <a:picLocks noGrp="1" noChangeAspect="1"/>
          </p:cNvPicPr>
          <p:nvPr>
            <p:ph idx="1"/>
          </p:nvPr>
        </p:nvPicPr>
        <p:blipFill>
          <a:blip r:embed="rId3"/>
          <a:stretch>
            <a:fillRect/>
          </a:stretch>
        </p:blipFill>
        <p:spPr>
          <a:xfrm>
            <a:off x="474123" y="3462585"/>
            <a:ext cx="4299537" cy="3284068"/>
          </a:xfrm>
        </p:spPr>
      </p:pic>
      <p:sp>
        <p:nvSpPr>
          <p:cNvPr id="3" name="Rectangle 2">
            <a:extLst>
              <a:ext uri="{FF2B5EF4-FFF2-40B4-BE49-F238E27FC236}">
                <a16:creationId xmlns:a16="http://schemas.microsoft.com/office/drawing/2014/main" id="{91ED8E8E-3969-340F-B409-6AEF7A33AC4A}"/>
              </a:ext>
            </a:extLst>
          </p:cNvPr>
          <p:cNvSpPr/>
          <p:nvPr/>
        </p:nvSpPr>
        <p:spPr>
          <a:xfrm>
            <a:off x="5247784" y="4228569"/>
            <a:ext cx="6679095" cy="1771897"/>
          </a:xfrm>
          <a:prstGeom prst="rect">
            <a:avLst/>
          </a:prstGeom>
          <a:solidFill>
            <a:srgbClr val="E8E2C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In FY 2020, we had a total of 245 products and in FY 2021, the number of products increased to 334, reflecting a 36.33 % growth</a:t>
            </a:r>
            <a:r>
              <a:rPr lang="en-US" dirty="0"/>
              <a:t>.</a:t>
            </a:r>
            <a:endParaRPr lang="en-IN" dirty="0"/>
          </a:p>
        </p:txBody>
      </p:sp>
    </p:spTree>
    <p:extLst>
      <p:ext uri="{BB962C8B-B14F-4D97-AF65-F5344CB8AC3E}">
        <p14:creationId xmlns:p14="http://schemas.microsoft.com/office/powerpoint/2010/main" val="64379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6136484-6CB1-5D15-1B0A-2BCCAD3D5569}"/>
              </a:ext>
            </a:extLst>
          </p:cNvPr>
          <p:cNvSpPr/>
          <p:nvPr/>
        </p:nvSpPr>
        <p:spPr>
          <a:xfrm>
            <a:off x="-1" y="9833"/>
            <a:ext cx="3913239"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6836862-EF1D-34E5-A30B-9ACF8F645647}"/>
              </a:ext>
            </a:extLst>
          </p:cNvPr>
          <p:cNvSpPr>
            <a:spLocks noGrp="1"/>
          </p:cNvSpPr>
          <p:nvPr>
            <p:ph type="title"/>
          </p:nvPr>
        </p:nvSpPr>
        <p:spPr>
          <a:xfrm>
            <a:off x="4387279" y="258706"/>
            <a:ext cx="7253748" cy="1325563"/>
          </a:xfrm>
        </p:spPr>
        <p:txBody>
          <a:bodyPr>
            <a:noAutofit/>
          </a:bodyPr>
          <a:lstStyle/>
          <a:p>
            <a:r>
              <a:rPr lang="en-IN" sz="2000" b="1" dirty="0"/>
              <a:t> </a:t>
            </a:r>
            <a:r>
              <a:rPr lang="en-US" sz="2000" b="1" dirty="0"/>
              <a:t>Provide a report with all the unique product counts for each segment and sort them in descending order of product counts. </a:t>
            </a:r>
            <a:endParaRPr lang="en-IN" sz="2000" b="1" dirty="0"/>
          </a:p>
        </p:txBody>
      </p:sp>
      <p:pic>
        <p:nvPicPr>
          <p:cNvPr id="9" name="Picture 8">
            <a:extLst>
              <a:ext uri="{FF2B5EF4-FFF2-40B4-BE49-F238E27FC236}">
                <a16:creationId xmlns:a16="http://schemas.microsoft.com/office/drawing/2014/main" id="{7EB26538-DADB-CB96-9F03-8380FFB75E6F}"/>
              </a:ext>
            </a:extLst>
          </p:cNvPr>
          <p:cNvPicPr>
            <a:picLocks noChangeAspect="1"/>
          </p:cNvPicPr>
          <p:nvPr/>
        </p:nvPicPr>
        <p:blipFill>
          <a:blip r:embed="rId2"/>
          <a:stretch>
            <a:fillRect/>
          </a:stretch>
        </p:blipFill>
        <p:spPr>
          <a:xfrm>
            <a:off x="286377" y="3647768"/>
            <a:ext cx="6096851" cy="3010295"/>
          </a:xfrm>
          <a:prstGeom prst="rect">
            <a:avLst/>
          </a:prstGeom>
        </p:spPr>
      </p:pic>
      <p:pic>
        <p:nvPicPr>
          <p:cNvPr id="12" name="Picture 11">
            <a:extLst>
              <a:ext uri="{FF2B5EF4-FFF2-40B4-BE49-F238E27FC236}">
                <a16:creationId xmlns:a16="http://schemas.microsoft.com/office/drawing/2014/main" id="{E989E571-6CB7-AE79-9CB8-51B14E1CAAE3}"/>
              </a:ext>
            </a:extLst>
          </p:cNvPr>
          <p:cNvPicPr>
            <a:picLocks noChangeAspect="1"/>
          </p:cNvPicPr>
          <p:nvPr/>
        </p:nvPicPr>
        <p:blipFill>
          <a:blip r:embed="rId3"/>
          <a:stretch>
            <a:fillRect/>
          </a:stretch>
        </p:blipFill>
        <p:spPr>
          <a:xfrm>
            <a:off x="286377" y="1996037"/>
            <a:ext cx="3510167" cy="1133633"/>
          </a:xfrm>
          <a:prstGeom prst="rect">
            <a:avLst/>
          </a:prstGeom>
        </p:spPr>
      </p:pic>
      <p:sp>
        <p:nvSpPr>
          <p:cNvPr id="4" name="Rectangle 3">
            <a:extLst>
              <a:ext uri="{FF2B5EF4-FFF2-40B4-BE49-F238E27FC236}">
                <a16:creationId xmlns:a16="http://schemas.microsoft.com/office/drawing/2014/main" id="{D13E1F07-9573-871B-EF8F-D92D03B51E8C}"/>
              </a:ext>
            </a:extLst>
          </p:cNvPr>
          <p:cNvSpPr/>
          <p:nvPr/>
        </p:nvSpPr>
        <p:spPr>
          <a:xfrm>
            <a:off x="6942667" y="2596445"/>
            <a:ext cx="4962956" cy="3691466"/>
          </a:xfrm>
          <a:prstGeom prst="rect">
            <a:avLst/>
          </a:prstGeom>
          <a:solidFill>
            <a:srgbClr val="E8E2C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Atliq Hardware presents an extensive array of products across the Notebook, Accessories and Peripherals segments.- There is a strategic need consider strategies to broaden the product portfolio by introducing trending products in lower-count segments like Desktop, Networking, and Storage segments</a:t>
            </a:r>
            <a:endParaRPr lang="en-IN" dirty="0">
              <a:solidFill>
                <a:schemeClr val="accent1">
                  <a:lumMod val="50000"/>
                </a:schemeClr>
              </a:solidFill>
            </a:endParaRPr>
          </a:p>
        </p:txBody>
      </p:sp>
    </p:spTree>
    <p:extLst>
      <p:ext uri="{BB962C8B-B14F-4D97-AF65-F5344CB8AC3E}">
        <p14:creationId xmlns:p14="http://schemas.microsoft.com/office/powerpoint/2010/main" val="299929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CC4AEF-3D04-2503-D5BF-F9C9A0BFF31F}"/>
              </a:ext>
            </a:extLst>
          </p:cNvPr>
          <p:cNvSpPr/>
          <p:nvPr/>
        </p:nvSpPr>
        <p:spPr>
          <a:xfrm>
            <a:off x="-1" y="9833"/>
            <a:ext cx="3913239"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9ABC7C9A-4C8A-A79E-A9F0-D5D5FAC81D63}"/>
              </a:ext>
            </a:extLst>
          </p:cNvPr>
          <p:cNvSpPr txBox="1">
            <a:spLocks/>
          </p:cNvSpPr>
          <p:nvPr/>
        </p:nvSpPr>
        <p:spPr>
          <a:xfrm>
            <a:off x="4387279" y="258706"/>
            <a:ext cx="725374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effectLst>
                  <a:outerShdw blurRad="38100" dist="38100" dir="2700000" algn="tl">
                    <a:srgbClr val="000000">
                      <a:alpha val="43137"/>
                    </a:srgbClr>
                  </a:outerShdw>
                </a:effectLst>
              </a:rPr>
              <a:t> </a:t>
            </a:r>
          </a:p>
        </p:txBody>
      </p:sp>
      <p:pic>
        <p:nvPicPr>
          <p:cNvPr id="7" name="Picture 6">
            <a:extLst>
              <a:ext uri="{FF2B5EF4-FFF2-40B4-BE49-F238E27FC236}">
                <a16:creationId xmlns:a16="http://schemas.microsoft.com/office/drawing/2014/main" id="{5D224DAA-8DAC-4977-E2FC-0CE12FA5F0BA}"/>
              </a:ext>
            </a:extLst>
          </p:cNvPr>
          <p:cNvPicPr>
            <a:picLocks noChangeAspect="1"/>
          </p:cNvPicPr>
          <p:nvPr/>
        </p:nvPicPr>
        <p:blipFill>
          <a:blip r:embed="rId2"/>
          <a:stretch>
            <a:fillRect/>
          </a:stretch>
        </p:blipFill>
        <p:spPr>
          <a:xfrm>
            <a:off x="286377" y="1996037"/>
            <a:ext cx="3510167" cy="1133633"/>
          </a:xfrm>
          <a:prstGeom prst="rect">
            <a:avLst/>
          </a:prstGeom>
        </p:spPr>
      </p:pic>
      <p:sp>
        <p:nvSpPr>
          <p:cNvPr id="8" name="Rectangle 7">
            <a:extLst>
              <a:ext uri="{FF2B5EF4-FFF2-40B4-BE49-F238E27FC236}">
                <a16:creationId xmlns:a16="http://schemas.microsoft.com/office/drawing/2014/main" id="{292F7040-F6BB-2959-E7B6-5B238829BF55}"/>
              </a:ext>
            </a:extLst>
          </p:cNvPr>
          <p:cNvSpPr/>
          <p:nvPr/>
        </p:nvSpPr>
        <p:spPr>
          <a:xfrm>
            <a:off x="7529689" y="1584268"/>
            <a:ext cx="4454956" cy="4206931"/>
          </a:xfrm>
          <a:prstGeom prst="rect">
            <a:avLst/>
          </a:prstGeom>
          <a:solidFill>
            <a:srgbClr val="E8E2C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In FY 2021, Atliq Hardware primarily focused on expanding its presence in the Desktop segment, introducing a total of 15 new products (214.9 % growth from FY 2020) to the market.</a:t>
            </a:r>
          </a:p>
          <a:p>
            <a:pPr algn="ctr"/>
            <a:r>
              <a:rPr lang="en-US" dirty="0">
                <a:solidFill>
                  <a:schemeClr val="accent1">
                    <a:lumMod val="50000"/>
                  </a:schemeClr>
                </a:solidFill>
              </a:rPr>
              <a:t>-While Notebook segment had the highest product count of 108 in FY 2021, it experienced the slowest growth of just 17.39 % from FY 2020.</a:t>
            </a:r>
            <a:endParaRPr lang="en-IN" dirty="0">
              <a:solidFill>
                <a:schemeClr val="accent1">
                  <a:lumMod val="50000"/>
                </a:schemeClr>
              </a:solidFill>
            </a:endParaRPr>
          </a:p>
        </p:txBody>
      </p:sp>
      <p:sp>
        <p:nvSpPr>
          <p:cNvPr id="9" name="TextBox 8">
            <a:extLst>
              <a:ext uri="{FF2B5EF4-FFF2-40B4-BE49-F238E27FC236}">
                <a16:creationId xmlns:a16="http://schemas.microsoft.com/office/drawing/2014/main" id="{8E82C84E-EF99-8C27-1FF2-F1714149C62A}"/>
              </a:ext>
            </a:extLst>
          </p:cNvPr>
          <p:cNvSpPr txBox="1"/>
          <p:nvPr/>
        </p:nvSpPr>
        <p:spPr>
          <a:xfrm>
            <a:off x="4387278" y="364334"/>
            <a:ext cx="7420899" cy="707886"/>
          </a:xfrm>
          <a:prstGeom prst="rect">
            <a:avLst/>
          </a:prstGeom>
          <a:noFill/>
        </p:spPr>
        <p:txBody>
          <a:bodyPr wrap="square" rtlCol="0" anchor="ctr">
            <a:spAutoFit/>
          </a:bodyPr>
          <a:lstStyle/>
          <a:p>
            <a:r>
              <a:rPr lang="en-US" sz="2000" b="1" dirty="0"/>
              <a:t>Which segment had the most percentage increase in unique products in 2021vs 2020?</a:t>
            </a:r>
            <a:endParaRPr lang="en-IN" sz="2000" b="1" dirty="0"/>
          </a:p>
        </p:txBody>
      </p:sp>
      <p:pic>
        <p:nvPicPr>
          <p:cNvPr id="13" name="Picture 12">
            <a:extLst>
              <a:ext uri="{FF2B5EF4-FFF2-40B4-BE49-F238E27FC236}">
                <a16:creationId xmlns:a16="http://schemas.microsoft.com/office/drawing/2014/main" id="{554A5EEC-175B-3DE0-C3E0-F0A16218DAF4}"/>
              </a:ext>
            </a:extLst>
          </p:cNvPr>
          <p:cNvPicPr>
            <a:picLocks noChangeAspect="1"/>
          </p:cNvPicPr>
          <p:nvPr/>
        </p:nvPicPr>
        <p:blipFill>
          <a:blip r:embed="rId3"/>
          <a:stretch>
            <a:fillRect/>
          </a:stretch>
        </p:blipFill>
        <p:spPr>
          <a:xfrm>
            <a:off x="207355" y="1392337"/>
            <a:ext cx="6535062" cy="4601217"/>
          </a:xfrm>
          <a:prstGeom prst="rect">
            <a:avLst/>
          </a:prstGeom>
        </p:spPr>
      </p:pic>
    </p:spTree>
    <p:extLst>
      <p:ext uri="{BB962C8B-B14F-4D97-AF65-F5344CB8AC3E}">
        <p14:creationId xmlns:p14="http://schemas.microsoft.com/office/powerpoint/2010/main" val="555482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871</TotalTime>
  <Words>1040</Words>
  <Application>Microsoft Office PowerPoint</Application>
  <PresentationFormat>Widescreen</PresentationFormat>
  <Paragraphs>79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Aharoni</vt:lpstr>
      <vt:lpstr>Aptos</vt:lpstr>
      <vt:lpstr>Aptos Display</vt:lpstr>
      <vt:lpstr>Arial</vt:lpstr>
      <vt:lpstr>Bahnschrift Condensed</vt:lpstr>
      <vt:lpstr>Google Sans</vt:lpstr>
      <vt:lpstr>Office Theme</vt:lpstr>
      <vt:lpstr>PowerPoint Presentation</vt:lpstr>
      <vt:lpstr>AGENDA</vt:lpstr>
      <vt:lpstr>BUSINESS OVERVIEW </vt:lpstr>
      <vt:lpstr>PowerPoint Presentation</vt:lpstr>
      <vt:lpstr>CONSUMER GOOD ERD </vt:lpstr>
      <vt:lpstr>1. Provide the list of markets in which customer “Atliq Exclusive” operated its business in APAC region.</vt:lpstr>
      <vt:lpstr>Unique products in 2020 , 2021 What is the percentage of unique product increase in 2021 vs. 2020?</vt:lpstr>
      <vt:lpstr> Provide a report with all the unique product counts for each segment and sort them in descending order of product counts. </vt:lpstr>
      <vt:lpstr>PowerPoint Presentation</vt:lpstr>
      <vt:lpstr>Get the products that have the highest and lowest manufacturing costs. The final output should contain these fields,</vt:lpstr>
      <vt:lpstr>PowerPoint Presentation</vt:lpstr>
      <vt:lpstr>Get the complete report of the Gross sales amount for the customer “Atliq Exclusive” for each month . This analysis helps to get an idea of low and high-performing months and take strategic decisions.</vt:lpstr>
      <vt:lpstr>In which quarter of 2020, got the maximum total sold quantity? The final output is sorted by the total sold quantity.  </vt:lpstr>
      <vt:lpstr>Which channel helped to bring more gross sales in the fiscal year 2021 and the percentage of contribution? </vt:lpstr>
      <vt:lpstr>Get the Top 3 products in each division that have a high total sold quantity in the fiscal year 2021?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Divyajyoti Sahoo</dc:creator>
  <cp:lastModifiedBy>Divyajyoti Sahoo</cp:lastModifiedBy>
  <cp:revision>9</cp:revision>
  <dcterms:created xsi:type="dcterms:W3CDTF">2025-02-09T11:08:32Z</dcterms:created>
  <dcterms:modified xsi:type="dcterms:W3CDTF">2025-02-10T12:27:24Z</dcterms:modified>
</cp:coreProperties>
</file>