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6" roundtripDataSignature="AMtx7milVUOZNd5R5igvEx3DVGhoC4Wr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a911cb1d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a911cb1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bg>
      <p:bgPr>
        <a:solidFill>
          <a:schemeClr val="dk2"/>
        </a:solidFill>
      </p:bgPr>
    </p:bg>
    <p:spTree>
      <p:nvGrpSpPr>
        <p:cNvPr id="13" name="Shape 13"/>
        <p:cNvGrpSpPr/>
        <p:nvPr/>
      </p:nvGrpSpPr>
      <p:grpSpPr>
        <a:xfrm>
          <a:off x="0" y="0"/>
          <a:ext cx="0" cy="0"/>
          <a:chOff x="0" y="0"/>
          <a:chExt cx="0" cy="0"/>
        </a:xfrm>
      </p:grpSpPr>
      <p:sp>
        <p:nvSpPr>
          <p:cNvPr id="14" name="Google Shape;14;p20"/>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800"/>
              <a:buFont typeface="Arial"/>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SzPts val="2040"/>
              <a:buNone/>
              <a:defRPr sz="2400">
                <a:solidFill>
                  <a:schemeClr val="lt2"/>
                </a:solidFill>
              </a:defRPr>
            </a:lvl1pPr>
            <a:lvl2pPr indent="-228600" lvl="1" marL="914400" algn="l">
              <a:lnSpc>
                <a:spcPct val="100000"/>
              </a:lnSpc>
              <a:spcBef>
                <a:spcPts val="360"/>
              </a:spcBef>
              <a:spcAft>
                <a:spcPts val="0"/>
              </a:spcAft>
              <a:buSzPts val="1530"/>
              <a:buNone/>
              <a:defRPr sz="1800">
                <a:solidFill>
                  <a:schemeClr val="lt1"/>
                </a:solidFill>
              </a:defRPr>
            </a:lvl2pPr>
            <a:lvl3pPr indent="-228600" lvl="2" marL="1371600" algn="l">
              <a:lnSpc>
                <a:spcPct val="100000"/>
              </a:lnSpc>
              <a:spcBef>
                <a:spcPts val="320"/>
              </a:spcBef>
              <a:spcAft>
                <a:spcPts val="0"/>
              </a:spcAft>
              <a:buSzPts val="144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sp>
        <p:nvSpPr>
          <p:cNvPr id="16" name="Google Shape;16;p2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9" name="Google Shape;19;p20"/>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本" type="vertTx">
  <p:cSld name="VERTICAL_TEXT">
    <p:spTree>
      <p:nvGrpSpPr>
        <p:cNvPr id="74" name="Shape 74"/>
        <p:cNvGrpSpPr/>
        <p:nvPr/>
      </p:nvGrpSpPr>
      <p:grpSpPr>
        <a:xfrm>
          <a:off x="0" y="0"/>
          <a:ext cx="0" cy="0"/>
          <a:chOff x="0" y="0"/>
          <a:chExt cx="0" cy="0"/>
        </a:xfrm>
      </p:grpSpPr>
      <p:sp>
        <p:nvSpPr>
          <p:cNvPr id="75" name="Google Shape;75;p2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7" name="Google Shape;77;p2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和文本" type="vertTitleAndTx">
  <p:cSld name="VERTICAL_TITLE_AND_VERTICAL_TEXT">
    <p:spTree>
      <p:nvGrpSpPr>
        <p:cNvPr id="80" name="Shape 80"/>
        <p:cNvGrpSpPr/>
        <p:nvPr/>
      </p:nvGrpSpPr>
      <p:grpSpPr>
        <a:xfrm>
          <a:off x="0" y="0"/>
          <a:ext cx="0" cy="0"/>
          <a:chOff x="0" y="0"/>
          <a:chExt cx="0" cy="0"/>
        </a:xfrm>
      </p:grpSpPr>
      <p:sp>
        <p:nvSpPr>
          <p:cNvPr id="81" name="Google Shape;81;p28"/>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3" name="Google Shape;83;p2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0" name="Shape 20"/>
        <p:cNvGrpSpPr/>
        <p:nvPr/>
      </p:nvGrpSpPr>
      <p:grpSpPr>
        <a:xfrm>
          <a:off x="0" y="0"/>
          <a:ext cx="0" cy="0"/>
          <a:chOff x="0" y="0"/>
          <a:chExt cx="0" cy="0"/>
        </a:xfrm>
      </p:grpSpPr>
      <p:sp>
        <p:nvSpPr>
          <p:cNvPr id="21" name="Google Shape;21;p1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3" name="Google Shape;23;p1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26" name="Shape 26"/>
        <p:cNvGrpSpPr/>
        <p:nvPr/>
      </p:nvGrpSpPr>
      <p:grpSpPr>
        <a:xfrm>
          <a:off x="0" y="0"/>
          <a:ext cx="0" cy="0"/>
          <a:chOff x="0" y="0"/>
          <a:chExt cx="0" cy="0"/>
        </a:xfrm>
      </p:grpSpPr>
      <p:sp>
        <p:nvSpPr>
          <p:cNvPr id="27" name="Google Shape;27;p18"/>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5400"/>
              <a:buFont typeface="Arial"/>
              <a:buNone/>
              <a:defRPr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80"/>
              </a:spcBef>
              <a:spcAft>
                <a:spcPts val="0"/>
              </a:spcAft>
              <a:buSzPts val="2040"/>
              <a:buNone/>
              <a:defRPr>
                <a:solidFill>
                  <a:srgbClr val="55556F"/>
                </a:solidFill>
              </a:defRPr>
            </a:lvl1pPr>
            <a:lvl2pPr lvl="1" algn="ctr">
              <a:lnSpc>
                <a:spcPct val="100000"/>
              </a:lnSpc>
              <a:spcBef>
                <a:spcPts val="400"/>
              </a:spcBef>
              <a:spcAft>
                <a:spcPts val="0"/>
              </a:spcAft>
              <a:buSzPts val="1700"/>
              <a:buNone/>
              <a:defRPr>
                <a:solidFill>
                  <a:srgbClr val="8B8B8D"/>
                </a:solidFill>
              </a:defRPr>
            </a:lvl2pPr>
            <a:lvl3pPr lvl="2" algn="ctr">
              <a:lnSpc>
                <a:spcPct val="100000"/>
              </a:lnSpc>
              <a:spcBef>
                <a:spcPts val="360"/>
              </a:spcBef>
              <a:spcAft>
                <a:spcPts val="0"/>
              </a:spcAft>
              <a:buSzPts val="1620"/>
              <a:buNone/>
              <a:defRPr>
                <a:solidFill>
                  <a:srgbClr val="8B8B8D"/>
                </a:solidFill>
              </a:defRPr>
            </a:lvl3pPr>
            <a:lvl4pPr lvl="3" algn="ctr">
              <a:lnSpc>
                <a:spcPct val="100000"/>
              </a:lnSpc>
              <a:spcBef>
                <a:spcPts val="320"/>
              </a:spcBef>
              <a:spcAft>
                <a:spcPts val="0"/>
              </a:spcAft>
              <a:buSzPts val="1600"/>
              <a:buNone/>
              <a:defRPr>
                <a:solidFill>
                  <a:srgbClr val="8B8B8D"/>
                </a:solidFill>
              </a:defRPr>
            </a:lvl4pPr>
            <a:lvl5pPr lvl="4" algn="ctr">
              <a:lnSpc>
                <a:spcPct val="100000"/>
              </a:lnSpc>
              <a:spcBef>
                <a:spcPts val="280"/>
              </a:spcBef>
              <a:spcAft>
                <a:spcPts val="0"/>
              </a:spcAft>
              <a:buSzPts val="1400"/>
              <a:buNone/>
              <a:defRPr>
                <a:solidFill>
                  <a:srgbClr val="8B8B8D"/>
                </a:solidFill>
              </a:defRPr>
            </a:lvl5pPr>
            <a:lvl6pPr lvl="5" algn="ctr">
              <a:lnSpc>
                <a:spcPct val="100000"/>
              </a:lnSpc>
              <a:spcBef>
                <a:spcPts val="260"/>
              </a:spcBef>
              <a:spcAft>
                <a:spcPts val="0"/>
              </a:spcAft>
              <a:buSzPts val="1300"/>
              <a:buNone/>
              <a:defRPr>
                <a:solidFill>
                  <a:srgbClr val="8B8B8D"/>
                </a:solidFill>
              </a:defRPr>
            </a:lvl6pPr>
            <a:lvl7pPr lvl="6" algn="ctr">
              <a:lnSpc>
                <a:spcPct val="100000"/>
              </a:lnSpc>
              <a:spcBef>
                <a:spcPts val="260"/>
              </a:spcBef>
              <a:spcAft>
                <a:spcPts val="0"/>
              </a:spcAft>
              <a:buSzPts val="1300"/>
              <a:buNone/>
              <a:defRPr>
                <a:solidFill>
                  <a:srgbClr val="8B8B8D"/>
                </a:solidFill>
              </a:defRPr>
            </a:lvl7pPr>
            <a:lvl8pPr lvl="7" algn="ctr">
              <a:lnSpc>
                <a:spcPct val="100000"/>
              </a:lnSpc>
              <a:spcBef>
                <a:spcPts val="260"/>
              </a:spcBef>
              <a:spcAft>
                <a:spcPts val="0"/>
              </a:spcAft>
              <a:buSzPts val="1300"/>
              <a:buNone/>
              <a:defRPr>
                <a:solidFill>
                  <a:srgbClr val="8B8B8D"/>
                </a:solidFill>
              </a:defRPr>
            </a:lvl8pPr>
            <a:lvl9pPr lvl="8" algn="ctr">
              <a:lnSpc>
                <a:spcPct val="100000"/>
              </a:lnSpc>
              <a:spcBef>
                <a:spcPts val="260"/>
              </a:spcBef>
              <a:spcAft>
                <a:spcPts val="0"/>
              </a:spcAft>
              <a:buSzPts val="1300"/>
              <a:buNone/>
              <a:defRPr>
                <a:solidFill>
                  <a:srgbClr val="8B8B8D"/>
                </a:solidFill>
              </a:defRPr>
            </a:lvl9pPr>
          </a:lstStyle>
          <a:p/>
        </p:txBody>
      </p:sp>
      <p:sp>
        <p:nvSpPr>
          <p:cNvPr id="29" name="Google Shape;29;p1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32" name="Google Shape;32;p18"/>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项内容"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6" name="Google Shape;36;p21"/>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7" name="Google Shape;37;p2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3" name="Google Shape;43;p22"/>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4" name="Google Shape;44;p22"/>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5" name="Google Shape;45;p22"/>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6" name="Google Shape;46;p2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49" name="Google Shape;49;p22"/>
          <p:cNvCxnSpPr/>
          <p:nvPr/>
        </p:nvCxnSpPr>
        <p:spPr>
          <a:xfrm rot="5400000">
            <a:off x="2217817" y="4045823"/>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0" name="Shape 50"/>
        <p:cNvGrpSpPr/>
        <p:nvPr/>
      </p:nvGrpSpPr>
      <p:grpSpPr>
        <a:xfrm>
          <a:off x="0" y="0"/>
          <a:ext cx="0" cy="0"/>
          <a:chOff x="0" y="0"/>
          <a:chExt cx="0" cy="0"/>
        </a:xfrm>
      </p:grpSpPr>
      <p:sp>
        <p:nvSpPr>
          <p:cNvPr id="51" name="Google Shape;51;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5" name="Shape 55"/>
        <p:cNvGrpSpPr/>
        <p:nvPr/>
      </p:nvGrpSpPr>
      <p:grpSpPr>
        <a:xfrm>
          <a:off x="0" y="0"/>
          <a:ext cx="0" cy="0"/>
          <a:chOff x="0" y="0"/>
          <a:chExt cx="0" cy="0"/>
        </a:xfrm>
      </p:grpSpPr>
      <p:sp>
        <p:nvSpPr>
          <p:cNvPr id="56" name="Google Shape;56;p2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59" name="Shape 59"/>
        <p:cNvGrpSpPr/>
        <p:nvPr/>
      </p:nvGrpSpPr>
      <p:grpSpPr>
        <a:xfrm>
          <a:off x="0" y="0"/>
          <a:ext cx="0" cy="0"/>
          <a:chOff x="0" y="0"/>
          <a:chExt cx="0" cy="0"/>
        </a:xfrm>
      </p:grpSpPr>
      <p:sp>
        <p:nvSpPr>
          <p:cNvPr id="60" name="Google Shape;60;p25"/>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5"/>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rmAutofit/>
          </a:bodyPr>
          <a:lstStyle>
            <a:lvl1pPr indent="-401320" lvl="0" marL="457200" algn="l">
              <a:lnSpc>
                <a:spcPct val="100000"/>
              </a:lnSpc>
              <a:spcBef>
                <a:spcPts val="640"/>
              </a:spcBef>
              <a:spcAft>
                <a:spcPts val="0"/>
              </a:spcAft>
              <a:buSzPts val="2720"/>
              <a:buChar char="•"/>
              <a:defRPr sz="3200"/>
            </a:lvl1pPr>
            <a:lvl2pPr indent="-379730" lvl="1" marL="914400" algn="l">
              <a:lnSpc>
                <a:spcPct val="100000"/>
              </a:lnSpc>
              <a:spcBef>
                <a:spcPts val="560"/>
              </a:spcBef>
              <a:spcAft>
                <a:spcPts val="0"/>
              </a:spcAft>
              <a:buSzPts val="2380"/>
              <a:buChar char="•"/>
              <a:defRPr sz="2800"/>
            </a:lvl2pPr>
            <a:lvl3pPr indent="-365760" lvl="2" marL="1371600" algn="l">
              <a:lnSpc>
                <a:spcPct val="100000"/>
              </a:lnSpc>
              <a:spcBef>
                <a:spcPts val="480"/>
              </a:spcBef>
              <a:spcAft>
                <a:spcPts val="0"/>
              </a:spcAft>
              <a:buSzPts val="216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62" name="Google Shape;62;p25"/>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3" name="Google Shape;63;p2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66" name="Google Shape;66;p25"/>
          <p:cNvCxnSpPr/>
          <p:nvPr/>
        </p:nvCxnSpPr>
        <p:spPr>
          <a:xfrm rot="5400000">
            <a:off x="-13116" y="3580206"/>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67" name="Shape 67"/>
        <p:cNvGrpSpPr/>
        <p:nvPr/>
      </p:nvGrpSpPr>
      <p:grpSpPr>
        <a:xfrm>
          <a:off x="0" y="0"/>
          <a:ext cx="0" cy="0"/>
          <a:chOff x="0" y="0"/>
          <a:chExt cx="0" cy="0"/>
        </a:xfrm>
      </p:grpSpPr>
      <p:sp>
        <p:nvSpPr>
          <p:cNvPr id="68" name="Google Shape;68;p26"/>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6"/>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039"/>
              </a:srgbClr>
            </a:outerShdw>
          </a:effectLst>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accent1"/>
              </a:buClr>
              <a:buSzPts val="272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1"/>
              </a:buClr>
              <a:buSzPts val="238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accent1"/>
              </a:buClr>
              <a:buSzPts val="216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26"/>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71" name="Google Shape;71;p2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7"/>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 name="Google Shape;7;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58140" lvl="0" marL="457200" marR="0" rtl="0" algn="l">
              <a:lnSpc>
                <a:spcPct val="100000"/>
              </a:lnSpc>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lnSpc>
                <a:spcPct val="100000"/>
              </a:lnSpc>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lnSpc>
                <a:spcPct val="100000"/>
              </a:lnSpc>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 name="Google Shape;9;p17"/>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 name="Google Shape;10;p1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1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cmpe272classdemobucket.s3-website-us-west-1.amazonaw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89" name="Shape 89"/>
        <p:cNvGrpSpPr/>
        <p:nvPr/>
      </p:nvGrpSpPr>
      <p:grpSpPr>
        <a:xfrm>
          <a:off x="0" y="0"/>
          <a:ext cx="0" cy="0"/>
          <a:chOff x="0" y="0"/>
          <a:chExt cx="0" cy="0"/>
        </a:xfrm>
      </p:grpSpPr>
      <p:sp>
        <p:nvSpPr>
          <p:cNvPr id="90" name="Google Shape;90;p1"/>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800"/>
              <a:buFont typeface="Arial"/>
              <a:buNone/>
            </a:pPr>
            <a:r>
              <a:rPr b="1" lang="en-US">
                <a:solidFill>
                  <a:schemeClr val="lt1"/>
                </a:solidFill>
              </a:rPr>
              <a:t>HomeValue</a:t>
            </a:r>
            <a:endParaRPr>
              <a:solidFill>
                <a:schemeClr val="lt1"/>
              </a:solidFill>
            </a:endParaRPr>
          </a:p>
        </p:txBody>
      </p:sp>
      <p:sp>
        <p:nvSpPr>
          <p:cNvPr id="91" name="Google Shape;91;p1"/>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480"/>
              </a:spcBef>
              <a:spcAft>
                <a:spcPts val="0"/>
              </a:spcAft>
              <a:buSzPts val="2040"/>
              <a:buNone/>
            </a:pPr>
            <a:r>
              <a:rPr lang="en-US" sz="2000"/>
              <a:t>Matthew Brown</a:t>
            </a:r>
            <a:endParaRPr/>
          </a:p>
          <a:p>
            <a:pPr indent="0" lvl="0" marL="0" rtl="0" algn="l">
              <a:lnSpc>
                <a:spcPct val="90000"/>
              </a:lnSpc>
              <a:spcBef>
                <a:spcPts val="480"/>
              </a:spcBef>
              <a:spcAft>
                <a:spcPts val="0"/>
              </a:spcAft>
              <a:buSzPts val="2040"/>
              <a:buNone/>
            </a:pPr>
            <a:r>
              <a:rPr lang="en-US" sz="2000"/>
              <a:t>Mandy Wong 014558570</a:t>
            </a:r>
            <a:endParaRPr/>
          </a:p>
          <a:p>
            <a:pPr indent="0" lvl="0" marL="0" rtl="0" algn="l">
              <a:lnSpc>
                <a:spcPct val="90000"/>
              </a:lnSpc>
              <a:spcBef>
                <a:spcPts val="480"/>
              </a:spcBef>
              <a:spcAft>
                <a:spcPts val="0"/>
              </a:spcAft>
              <a:buSzPts val="2040"/>
              <a:buNone/>
            </a:pPr>
            <a:r>
              <a:rPr lang="en-US" sz="2000"/>
              <a:t>Kuang Sheng 008422128</a:t>
            </a:r>
            <a:endParaRPr/>
          </a:p>
          <a:p>
            <a:pPr indent="0" lvl="0" marL="0" rtl="0" algn="l">
              <a:lnSpc>
                <a:spcPct val="90000"/>
              </a:lnSpc>
              <a:spcBef>
                <a:spcPts val="480"/>
              </a:spcBef>
              <a:spcAft>
                <a:spcPts val="0"/>
              </a:spcAft>
              <a:buSzPts val="2040"/>
              <a:buNone/>
            </a:pPr>
            <a:r>
              <a:rPr lang="en-US" sz="2000"/>
              <a:t>Yanlin Song </a:t>
            </a:r>
            <a:r>
              <a:rPr lang="en-US" sz="2000"/>
              <a:t>014535313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3139647" y="2595850"/>
            <a:ext cx="3803100" cy="1099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Agenda</a:t>
            </a:r>
            <a:endParaRPr/>
          </a:p>
        </p:txBody>
      </p:sp>
      <p:sp>
        <p:nvSpPr>
          <p:cNvPr id="97" name="Google Shape;97;p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380"/>
              <a:buChar char="•"/>
            </a:pPr>
            <a:r>
              <a:rPr lang="en-US" sz="2800"/>
              <a:t>Introduction &amp; Background</a:t>
            </a:r>
            <a:endParaRPr/>
          </a:p>
          <a:p>
            <a:pPr indent="-182880" lvl="0" marL="182880" rtl="0" algn="l">
              <a:lnSpc>
                <a:spcPct val="100000"/>
              </a:lnSpc>
              <a:spcBef>
                <a:spcPts val="0"/>
              </a:spcBef>
              <a:spcAft>
                <a:spcPts val="0"/>
              </a:spcAft>
              <a:buSzPts val="2380"/>
              <a:buChar char="•"/>
            </a:pPr>
            <a:r>
              <a:rPr lang="en-US" sz="2800"/>
              <a:t>Data Preprocessing</a:t>
            </a:r>
            <a:endParaRPr sz="2800"/>
          </a:p>
          <a:p>
            <a:pPr indent="-209550" lvl="0" marL="182880" rtl="0" algn="l">
              <a:lnSpc>
                <a:spcPct val="100000"/>
              </a:lnSpc>
              <a:spcBef>
                <a:spcPts val="0"/>
              </a:spcBef>
              <a:spcAft>
                <a:spcPts val="0"/>
              </a:spcAft>
              <a:buSzPts val="2800"/>
              <a:buChar char="•"/>
            </a:pPr>
            <a:r>
              <a:rPr lang="en-US" sz="2800"/>
              <a:t>Backend Implementation</a:t>
            </a:r>
            <a:endParaRPr sz="2800"/>
          </a:p>
          <a:p>
            <a:pPr indent="-209550" lvl="0" marL="182880" rtl="0" algn="l">
              <a:lnSpc>
                <a:spcPct val="100000"/>
              </a:lnSpc>
              <a:spcBef>
                <a:spcPts val="0"/>
              </a:spcBef>
              <a:spcAft>
                <a:spcPts val="0"/>
              </a:spcAft>
              <a:buSzPts val="2800"/>
              <a:buChar char="•"/>
            </a:pPr>
            <a:r>
              <a:rPr lang="en-US" sz="2800"/>
              <a:t>Web Application Design</a:t>
            </a:r>
            <a:endParaRPr sz="2800"/>
          </a:p>
          <a:p>
            <a:pPr indent="-209550" lvl="0" marL="182880" rtl="0" algn="l">
              <a:lnSpc>
                <a:spcPct val="100000"/>
              </a:lnSpc>
              <a:spcBef>
                <a:spcPts val="0"/>
              </a:spcBef>
              <a:spcAft>
                <a:spcPts val="0"/>
              </a:spcAft>
              <a:buSzPts val="2800"/>
              <a:buChar char="•"/>
            </a:pPr>
            <a:r>
              <a:rPr lang="en-US" sz="2800"/>
              <a:t>Demo</a:t>
            </a:r>
            <a:endParaRPr sz="2800"/>
          </a:p>
          <a:p>
            <a:pPr indent="-53338" lvl="0" marL="182880" rtl="0" algn="l">
              <a:lnSpc>
                <a:spcPct val="100000"/>
              </a:lnSpc>
              <a:spcBef>
                <a:spcPts val="480"/>
              </a:spcBef>
              <a:spcAft>
                <a:spcPts val="0"/>
              </a:spcAft>
              <a:buSzPts val="2040"/>
              <a:buNone/>
            </a:pPr>
            <a:r>
              <a:t/>
            </a:r>
            <a:endParaRPr/>
          </a:p>
          <a:p>
            <a:pPr indent="-53338" lvl="0" marL="182880" rtl="0" algn="l">
              <a:lnSpc>
                <a:spcPct val="100000"/>
              </a:lnSpc>
              <a:spcBef>
                <a:spcPts val="480"/>
              </a:spcBef>
              <a:spcAft>
                <a:spcPts val="0"/>
              </a:spcAft>
              <a:buSzPts val="2040"/>
              <a:buNone/>
            </a:pPr>
            <a:r>
              <a:t/>
            </a:r>
            <a:endParaRPr/>
          </a:p>
          <a:p>
            <a:pPr indent="-53338" lvl="0" marL="182880" rtl="0" algn="l">
              <a:lnSpc>
                <a:spcPct val="100000"/>
              </a:lnSpc>
              <a:spcBef>
                <a:spcPts val="480"/>
              </a:spcBef>
              <a:spcAft>
                <a:spcPts val="0"/>
              </a:spcAft>
              <a:buSzPts val="20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latin typeface="Arial"/>
                <a:ea typeface="Arial"/>
                <a:cs typeface="Arial"/>
                <a:sym typeface="Arial"/>
              </a:rPr>
              <a:t>Introduction &amp; Background</a:t>
            </a:r>
            <a:endParaRPr>
              <a:latin typeface="Arial"/>
              <a:ea typeface="Arial"/>
              <a:cs typeface="Arial"/>
              <a:sym typeface="Arial"/>
            </a:endParaRPr>
          </a:p>
        </p:txBody>
      </p:sp>
      <p:sp>
        <p:nvSpPr>
          <p:cNvPr id="103" name="Google Shape;103;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131445" rtl="0" algn="l">
              <a:lnSpc>
                <a:spcPct val="80000"/>
              </a:lnSpc>
              <a:spcBef>
                <a:spcPts val="360"/>
              </a:spcBef>
              <a:spcAft>
                <a:spcPts val="0"/>
              </a:spcAft>
              <a:buSzPts val="1530"/>
              <a:buNone/>
            </a:pPr>
            <a:r>
              <a:rPr lang="en-US" sz="2220"/>
              <a:t>When you go to Zillow or Redfin, you have to punch in the city or zip code of where you want to live and then the website shows you homes in that area.</a:t>
            </a:r>
            <a:endParaRPr sz="2220"/>
          </a:p>
          <a:p>
            <a:pPr indent="0" lvl="0" marL="131445" rtl="0" algn="l">
              <a:lnSpc>
                <a:spcPct val="80000"/>
              </a:lnSpc>
              <a:spcBef>
                <a:spcPts val="360"/>
              </a:spcBef>
              <a:spcAft>
                <a:spcPts val="0"/>
              </a:spcAft>
              <a:buSzPts val="1530"/>
              <a:buNone/>
            </a:pPr>
            <a:r>
              <a:t/>
            </a:r>
            <a:endParaRPr sz="2220"/>
          </a:p>
          <a:p>
            <a:pPr indent="0" lvl="0" marL="131445" rtl="0" algn="l">
              <a:lnSpc>
                <a:spcPct val="80000"/>
              </a:lnSpc>
              <a:spcBef>
                <a:spcPts val="360"/>
              </a:spcBef>
              <a:spcAft>
                <a:spcPts val="0"/>
              </a:spcAft>
              <a:buSzPts val="1530"/>
              <a:buNone/>
            </a:pPr>
            <a:r>
              <a:rPr lang="en-US" sz="2220"/>
              <a:t>This way of doing things puts all of the responsibility on the user to research which neighborhood they want to live in. This is a lot of work which we believe could be shifted away from the user to the application.</a:t>
            </a:r>
            <a:endParaRPr sz="2220"/>
          </a:p>
          <a:p>
            <a:pPr indent="0" lvl="0" marL="131445" rtl="0" algn="l">
              <a:lnSpc>
                <a:spcPct val="80000"/>
              </a:lnSpc>
              <a:spcBef>
                <a:spcPts val="360"/>
              </a:spcBef>
              <a:spcAft>
                <a:spcPts val="0"/>
              </a:spcAft>
              <a:buSzPts val="1530"/>
              <a:buNone/>
            </a:pPr>
            <a:r>
              <a:t/>
            </a:r>
            <a:endParaRPr sz="2220"/>
          </a:p>
          <a:p>
            <a:pPr indent="0" lvl="0" marL="131445" rtl="0" algn="l">
              <a:lnSpc>
                <a:spcPct val="80000"/>
              </a:lnSpc>
              <a:spcBef>
                <a:spcPts val="360"/>
              </a:spcBef>
              <a:spcAft>
                <a:spcPts val="0"/>
              </a:spcAft>
              <a:buSzPts val="1530"/>
              <a:buNone/>
            </a:pPr>
            <a:r>
              <a:rPr lang="en-US" sz="2220"/>
              <a:t>We have envisioned a new way of shopping for homes, where the user answers a short questionnaire about what kind of values are important to them, and we give them a list of houses which complement those values.</a:t>
            </a:r>
            <a:endParaRPr sz="2220"/>
          </a:p>
          <a:p>
            <a:pPr indent="0" lvl="0" marL="131445" rtl="0" algn="l">
              <a:lnSpc>
                <a:spcPct val="80000"/>
              </a:lnSpc>
              <a:spcBef>
                <a:spcPts val="360"/>
              </a:spcBef>
              <a:spcAft>
                <a:spcPts val="0"/>
              </a:spcAft>
              <a:buSzPts val="1530"/>
              <a:buNone/>
            </a:pPr>
            <a:r>
              <a:t/>
            </a:r>
            <a:endParaRPr sz="2220"/>
          </a:p>
          <a:p>
            <a:pPr indent="0" lvl="0" marL="131445" rtl="0" algn="l">
              <a:lnSpc>
                <a:spcPct val="80000"/>
              </a:lnSpc>
              <a:spcBef>
                <a:spcPts val="360"/>
              </a:spcBef>
              <a:spcAft>
                <a:spcPts val="0"/>
              </a:spcAft>
              <a:buSzPts val="1530"/>
              <a:buNone/>
            </a:pPr>
            <a:r>
              <a:rPr lang="en-US" sz="2220"/>
              <a:t>For this POC those values are organic diet, low carbon footprint, and outdoor activities, but this application could be expanded to include much more.</a:t>
            </a:r>
            <a:endParaRPr sz="2220"/>
          </a:p>
          <a:p>
            <a:pPr indent="0" lvl="0" marL="0" rtl="0" algn="l">
              <a:lnSpc>
                <a:spcPct val="95000"/>
              </a:lnSpc>
              <a:spcBef>
                <a:spcPts val="900"/>
              </a:spcBef>
              <a:spcAft>
                <a:spcPts val="0"/>
              </a:spcAft>
              <a:buSzPts val="1530"/>
              <a:buNone/>
            </a:pPr>
            <a:r>
              <a:t/>
            </a:r>
            <a:endParaRPr sz="16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Data Preprocessing</a:t>
            </a:r>
            <a:endParaRPr>
              <a:latin typeface="Arial"/>
              <a:ea typeface="Arial"/>
              <a:cs typeface="Arial"/>
              <a:sym typeface="Arial"/>
            </a:endParaRPr>
          </a:p>
        </p:txBody>
      </p:sp>
      <p:sp>
        <p:nvSpPr>
          <p:cNvPr id="109" name="Google Shape;109;p1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900"/>
              </a:spcBef>
              <a:spcAft>
                <a:spcPts val="0"/>
              </a:spcAft>
              <a:buSzPts val="1800"/>
              <a:buChar char="•"/>
            </a:pPr>
            <a:r>
              <a:rPr lang="en-US" sz="1800"/>
              <a:t>Find names or addresses of all public parks, whole foods, and public transportation hubs in the cities where our houses are.</a:t>
            </a:r>
            <a:endParaRPr sz="1800"/>
          </a:p>
          <a:p>
            <a:pPr indent="-342900" lvl="0" marL="457200" rtl="0" algn="l">
              <a:lnSpc>
                <a:spcPct val="115000"/>
              </a:lnSpc>
              <a:spcBef>
                <a:spcPts val="0"/>
              </a:spcBef>
              <a:spcAft>
                <a:spcPts val="0"/>
              </a:spcAft>
              <a:buSzPts val="1800"/>
              <a:buChar char="•"/>
            </a:pPr>
            <a:r>
              <a:rPr lang="en-US" sz="1800"/>
              <a:t>Use google maps API to geocode the addresses into lat/long coordinates.</a:t>
            </a:r>
            <a:endParaRPr sz="1800"/>
          </a:p>
          <a:p>
            <a:pPr indent="-342900" lvl="0" marL="457200" rtl="0" algn="l">
              <a:lnSpc>
                <a:spcPct val="115000"/>
              </a:lnSpc>
              <a:spcBef>
                <a:spcPts val="0"/>
              </a:spcBef>
              <a:spcAft>
                <a:spcPts val="0"/>
              </a:spcAft>
              <a:buSzPts val="1800"/>
              <a:buChar char="•"/>
            </a:pPr>
            <a:r>
              <a:rPr lang="en-US" sz="1800"/>
              <a:t>Calculate the distance from each home to the nearest location in each category.</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latin typeface="Arial"/>
                <a:ea typeface="Arial"/>
                <a:cs typeface="Arial"/>
                <a:sym typeface="Arial"/>
              </a:rPr>
              <a:t>Back</a:t>
            </a:r>
            <a:r>
              <a:rPr lang="en-US"/>
              <a:t>e</a:t>
            </a:r>
            <a:r>
              <a:rPr lang="en-US">
                <a:latin typeface="Arial"/>
                <a:ea typeface="Arial"/>
                <a:cs typeface="Arial"/>
                <a:sym typeface="Arial"/>
              </a:rPr>
              <a:t>nd Implementation</a:t>
            </a:r>
            <a:endParaRPr>
              <a:latin typeface="Arial"/>
              <a:ea typeface="Arial"/>
              <a:cs typeface="Arial"/>
              <a:sym typeface="Arial"/>
            </a:endParaRPr>
          </a:p>
        </p:txBody>
      </p:sp>
      <p:sp>
        <p:nvSpPr>
          <p:cNvPr id="115" name="Google Shape;115;p1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900"/>
              </a:spcBef>
              <a:spcAft>
                <a:spcPts val="0"/>
              </a:spcAft>
              <a:buSzPts val="1800"/>
              <a:buChar char="•"/>
            </a:pPr>
            <a:r>
              <a:rPr lang="en-US" sz="1800"/>
              <a:t>REST API using Python and Flask.</a:t>
            </a:r>
            <a:endParaRPr sz="1800"/>
          </a:p>
          <a:p>
            <a:pPr indent="-342900" lvl="0" marL="457200" rtl="0" algn="l">
              <a:lnSpc>
                <a:spcPct val="115000"/>
              </a:lnSpc>
              <a:spcBef>
                <a:spcPts val="0"/>
              </a:spcBef>
              <a:spcAft>
                <a:spcPts val="0"/>
              </a:spcAft>
              <a:buSzPts val="1800"/>
              <a:buChar char="•"/>
            </a:pPr>
            <a:r>
              <a:rPr lang="en-US" sz="1800"/>
              <a:t>Deployed on AWS Lambda.</a:t>
            </a:r>
            <a:endParaRPr sz="1800"/>
          </a:p>
          <a:p>
            <a:pPr indent="-342900" lvl="0" marL="457200" rtl="0" algn="l">
              <a:lnSpc>
                <a:spcPct val="115000"/>
              </a:lnSpc>
              <a:spcBef>
                <a:spcPts val="0"/>
              </a:spcBef>
              <a:spcAft>
                <a:spcPts val="0"/>
              </a:spcAft>
              <a:buSzPts val="1800"/>
              <a:buChar char="•"/>
            </a:pPr>
            <a:r>
              <a:rPr lang="en-US" sz="1800"/>
              <a:t>Fetches real estate data from a MYSQL database.</a:t>
            </a:r>
            <a:endParaRPr sz="1800"/>
          </a:p>
          <a:p>
            <a:pPr indent="-342900" lvl="0" marL="457200" rtl="0" algn="l">
              <a:lnSpc>
                <a:spcPct val="115000"/>
              </a:lnSpc>
              <a:spcBef>
                <a:spcPts val="0"/>
              </a:spcBef>
              <a:spcAft>
                <a:spcPts val="0"/>
              </a:spcAft>
              <a:buSzPts val="1800"/>
              <a:buChar char="•"/>
            </a:pPr>
            <a:r>
              <a:rPr lang="en-US" sz="1800"/>
              <a:t>Constructs an ideal home for the user based on their criteria.</a:t>
            </a:r>
            <a:endParaRPr sz="1800"/>
          </a:p>
          <a:p>
            <a:pPr indent="-342900" lvl="0" marL="457200" rtl="0" algn="l">
              <a:lnSpc>
                <a:spcPct val="115000"/>
              </a:lnSpc>
              <a:spcBef>
                <a:spcPts val="0"/>
              </a:spcBef>
              <a:spcAft>
                <a:spcPts val="0"/>
              </a:spcAft>
              <a:buSzPts val="1800"/>
              <a:buChar char="•"/>
            </a:pPr>
            <a:r>
              <a:rPr lang="en-US" sz="1800"/>
              <a:t>Sorts homes based on </a:t>
            </a:r>
            <a:r>
              <a:rPr lang="en-US" sz="1800"/>
              <a:t>Euclidean</a:t>
            </a:r>
            <a:r>
              <a:rPr lang="en-US" sz="1800"/>
              <a:t> Distance from the ideal home.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latin typeface="Arial"/>
                <a:ea typeface="Arial"/>
                <a:cs typeface="Arial"/>
                <a:sym typeface="Arial"/>
              </a:rPr>
              <a:t>Web Application Design</a:t>
            </a:r>
            <a:endParaRPr>
              <a:latin typeface="Arial"/>
              <a:ea typeface="Arial"/>
              <a:cs typeface="Arial"/>
              <a:sym typeface="Arial"/>
            </a:endParaRPr>
          </a:p>
        </p:txBody>
      </p:sp>
      <p:sp>
        <p:nvSpPr>
          <p:cNvPr id="121" name="Google Shape;121;p2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900"/>
              </a:spcBef>
              <a:spcAft>
                <a:spcPts val="0"/>
              </a:spcAft>
              <a:buSzPts val="1530"/>
              <a:buNone/>
            </a:pPr>
            <a:r>
              <a:rPr lang="en-US" sz="1800"/>
              <a:t>Login Page</a:t>
            </a:r>
            <a:endParaRPr sz="1800"/>
          </a:p>
        </p:txBody>
      </p:sp>
      <p:pic>
        <p:nvPicPr>
          <p:cNvPr descr="A screenshot of a cell phone&#10;&#10;Description automatically generated" id="122" name="Google Shape;122;p29"/>
          <p:cNvPicPr preferRelativeResize="0"/>
          <p:nvPr/>
        </p:nvPicPr>
        <p:blipFill rotWithShape="1">
          <a:blip r:embed="rId3">
            <a:alphaModFix/>
          </a:blip>
          <a:srcRect b="0" l="0" r="0" t="0"/>
          <a:stretch/>
        </p:blipFill>
        <p:spPr>
          <a:xfrm>
            <a:off x="2893883" y="1524000"/>
            <a:ext cx="5904127" cy="48425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3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Web Application Design</a:t>
            </a:r>
            <a:endParaRPr>
              <a:latin typeface="Arial"/>
              <a:ea typeface="Arial"/>
              <a:cs typeface="Arial"/>
              <a:sym typeface="Arial"/>
            </a:endParaRPr>
          </a:p>
        </p:txBody>
      </p:sp>
      <p:sp>
        <p:nvSpPr>
          <p:cNvPr id="128" name="Google Shape;128;p3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900"/>
              </a:spcBef>
              <a:spcAft>
                <a:spcPts val="0"/>
              </a:spcAft>
              <a:buSzPts val="1530"/>
              <a:buNone/>
            </a:pPr>
            <a:r>
              <a:rPr lang="en-US" sz="1800"/>
              <a:t>Questionnaire Page</a:t>
            </a:r>
            <a:endParaRPr sz="1800"/>
          </a:p>
        </p:txBody>
      </p:sp>
      <p:pic>
        <p:nvPicPr>
          <p:cNvPr descr="A screenshot of a cell phone&#10;&#10;Description automatically generated" id="129" name="Google Shape;129;p30"/>
          <p:cNvPicPr preferRelativeResize="0"/>
          <p:nvPr/>
        </p:nvPicPr>
        <p:blipFill rotWithShape="1">
          <a:blip r:embed="rId3">
            <a:alphaModFix/>
          </a:blip>
          <a:srcRect b="0" l="0" r="0" t="0"/>
          <a:stretch/>
        </p:blipFill>
        <p:spPr>
          <a:xfrm>
            <a:off x="457200" y="2520950"/>
            <a:ext cx="3917950" cy="3035300"/>
          </a:xfrm>
          <a:prstGeom prst="rect">
            <a:avLst/>
          </a:prstGeom>
          <a:noFill/>
          <a:ln>
            <a:noFill/>
          </a:ln>
        </p:spPr>
      </p:pic>
      <p:pic>
        <p:nvPicPr>
          <p:cNvPr descr="A screenshot of a cell phone&#10;&#10;Description automatically generated" id="130" name="Google Shape;130;p30"/>
          <p:cNvPicPr preferRelativeResize="0"/>
          <p:nvPr/>
        </p:nvPicPr>
        <p:blipFill rotWithShape="1">
          <a:blip r:embed="rId4">
            <a:alphaModFix/>
          </a:blip>
          <a:srcRect b="0" l="0" r="0" t="0"/>
          <a:stretch/>
        </p:blipFill>
        <p:spPr>
          <a:xfrm>
            <a:off x="4572000" y="2321011"/>
            <a:ext cx="3882319" cy="34351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Web Application Design</a:t>
            </a:r>
            <a:endParaRPr>
              <a:latin typeface="Arial"/>
              <a:ea typeface="Arial"/>
              <a:cs typeface="Arial"/>
              <a:sym typeface="Arial"/>
            </a:endParaRPr>
          </a:p>
        </p:txBody>
      </p:sp>
      <p:sp>
        <p:nvSpPr>
          <p:cNvPr id="136" name="Google Shape;136;p3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900"/>
              </a:spcBef>
              <a:spcAft>
                <a:spcPts val="0"/>
              </a:spcAft>
              <a:buSzPts val="1530"/>
              <a:buNone/>
            </a:pPr>
            <a:r>
              <a:rPr lang="en-US" sz="1800"/>
              <a:t>Dashboard</a:t>
            </a:r>
            <a:endParaRPr/>
          </a:p>
          <a:p>
            <a:pPr indent="0" lvl="0" marL="0" rtl="0" algn="l">
              <a:lnSpc>
                <a:spcPct val="115000"/>
              </a:lnSpc>
              <a:spcBef>
                <a:spcPts val="900"/>
              </a:spcBef>
              <a:spcAft>
                <a:spcPts val="0"/>
              </a:spcAft>
              <a:buSzPts val="1530"/>
              <a:buNone/>
            </a:pPr>
            <a:r>
              <a:t/>
            </a:r>
            <a:endParaRPr sz="1800"/>
          </a:p>
        </p:txBody>
      </p:sp>
      <p:pic>
        <p:nvPicPr>
          <p:cNvPr descr="A close up of a map&#10;&#10;Description automatically generated" id="137" name="Google Shape;137;p31"/>
          <p:cNvPicPr preferRelativeResize="0"/>
          <p:nvPr/>
        </p:nvPicPr>
        <p:blipFill rotWithShape="1">
          <a:blip r:embed="rId3">
            <a:alphaModFix/>
          </a:blip>
          <a:srcRect b="0" l="0" r="0" t="0"/>
          <a:stretch/>
        </p:blipFill>
        <p:spPr>
          <a:xfrm>
            <a:off x="653878" y="2328400"/>
            <a:ext cx="3918122" cy="4148600"/>
          </a:xfrm>
          <a:prstGeom prst="rect">
            <a:avLst/>
          </a:prstGeom>
          <a:noFill/>
          <a:ln>
            <a:noFill/>
          </a:ln>
        </p:spPr>
      </p:pic>
      <p:pic>
        <p:nvPicPr>
          <p:cNvPr descr="A screenshot of a cell phone&#10;&#10;Description automatically generated" id="138" name="Google Shape;138;p31"/>
          <p:cNvPicPr preferRelativeResize="0"/>
          <p:nvPr/>
        </p:nvPicPr>
        <p:blipFill rotWithShape="1">
          <a:blip r:embed="rId4">
            <a:alphaModFix/>
          </a:blip>
          <a:srcRect b="0" l="0" r="0" t="0"/>
          <a:stretch/>
        </p:blipFill>
        <p:spPr>
          <a:xfrm>
            <a:off x="4527722" y="1885950"/>
            <a:ext cx="3962400" cy="337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7a911cb1df_0_0"/>
          <p:cNvSpPr txBox="1"/>
          <p:nvPr>
            <p:ph type="title"/>
          </p:nvPr>
        </p:nvSpPr>
        <p:spPr>
          <a:xfrm>
            <a:off x="457200" y="533400"/>
            <a:ext cx="82296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Demo</a:t>
            </a:r>
            <a:endParaRPr/>
          </a:p>
        </p:txBody>
      </p:sp>
      <p:sp>
        <p:nvSpPr>
          <p:cNvPr id="144" name="Google Shape;144;g7a911cb1df_0_0"/>
          <p:cNvSpPr txBox="1"/>
          <p:nvPr>
            <p:ph idx="1" type="body"/>
          </p:nvPr>
        </p:nvSpPr>
        <p:spPr>
          <a:xfrm>
            <a:off x="457200" y="1600200"/>
            <a:ext cx="8229600" cy="4876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u="sng">
                <a:solidFill>
                  <a:schemeClr val="hlink"/>
                </a:solidFill>
                <a:hlinkClick r:id="rId3"/>
              </a:rPr>
              <a:t>http://cmpe272classdemobucket.s3-website-us-west-1.amazonaws.com/</a:t>
            </a:r>
            <a:endParaRPr/>
          </a:p>
          <a:p>
            <a:pPr indent="0" lvl="0" marL="0" rtl="0" algn="l">
              <a:spcBef>
                <a:spcPts val="36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清晰">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2019-12-03T23:01:31Z</dcterms:created>
  <dc:creator>Mandy Wong</dc:creator>
</cp:coreProperties>
</file>