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3"/>
  </p:sldMasterIdLst>
  <p:notesMasterIdLst>
    <p:notesMasterId r:id="rId33"/>
  </p:notesMasterIdLst>
  <p:sldIdLst>
    <p:sldId id="269" r:id="rId4"/>
    <p:sldId id="259" r:id="rId5"/>
    <p:sldId id="273" r:id="rId6"/>
    <p:sldId id="272" r:id="rId7"/>
    <p:sldId id="271" r:id="rId8"/>
    <p:sldId id="276" r:id="rId9"/>
    <p:sldId id="260" r:id="rId10"/>
    <p:sldId id="268" r:id="rId11"/>
    <p:sldId id="274" r:id="rId12"/>
    <p:sldId id="275" r:id="rId13"/>
    <p:sldId id="277" r:id="rId14"/>
    <p:sldId id="287" r:id="rId15"/>
    <p:sldId id="291" r:id="rId16"/>
    <p:sldId id="290" r:id="rId17"/>
    <p:sldId id="281" r:id="rId18"/>
    <p:sldId id="289" r:id="rId19"/>
    <p:sldId id="294" r:id="rId20"/>
    <p:sldId id="298" r:id="rId21"/>
    <p:sldId id="299" r:id="rId22"/>
    <p:sldId id="286" r:id="rId23"/>
    <p:sldId id="301" r:id="rId24"/>
    <p:sldId id="302" r:id="rId25"/>
    <p:sldId id="303" r:id="rId26"/>
    <p:sldId id="304" r:id="rId27"/>
    <p:sldId id="305" r:id="rId28"/>
    <p:sldId id="280" r:id="rId29"/>
    <p:sldId id="306" r:id="rId30"/>
    <p:sldId id="283" r:id="rId31"/>
    <p:sldId id="265"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91" d="100"/>
          <a:sy n="91" d="100"/>
        </p:scale>
        <p:origin x="9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BC17CE-602F-432F-B61D-95D4B9721E74}" type="doc">
      <dgm:prSet loTypeId="urn:microsoft.com/office/officeart/2005/8/layout/hProcess9" loCatId="Inbox" qsTypeId="urn:microsoft.com/office/officeart/2005/8/quickstyle/simple1" qsCatId="simple" csTypeId="urn:microsoft.com/office/officeart/2005/8/colors/accent6_3" csCatId="accent6" phldr="1"/>
      <dgm:spPr/>
      <dgm:t>
        <a:bodyPr/>
        <a:lstStyle/>
        <a:p>
          <a:endParaRPr lang="en-US"/>
        </a:p>
      </dgm:t>
    </dgm:pt>
    <dgm:pt modelId="{EBC8AAAA-2CF6-442E-B166-C7EB16D5E107}">
      <dgm:prSet/>
      <dgm:spPr/>
      <dgm:t>
        <a:bodyPr/>
        <a:lstStyle/>
        <a:p>
          <a:r>
            <a:rPr lang="en-US"/>
            <a:t>What is a Design Pattern?</a:t>
          </a:r>
        </a:p>
      </dgm:t>
    </dgm:pt>
    <dgm:pt modelId="{0C875A5B-CDC0-454E-A423-189ECFEDA419}" type="parTrans" cxnId="{8DE7852A-BE9A-4B7B-81ED-444FF31A60C0}">
      <dgm:prSet/>
      <dgm:spPr/>
      <dgm:t>
        <a:bodyPr/>
        <a:lstStyle/>
        <a:p>
          <a:endParaRPr lang="en-US"/>
        </a:p>
      </dgm:t>
    </dgm:pt>
    <dgm:pt modelId="{66E7700C-090A-410B-B7FB-E0504736504C}" type="sibTrans" cxnId="{8DE7852A-BE9A-4B7B-81ED-444FF31A60C0}">
      <dgm:prSet/>
      <dgm:spPr/>
      <dgm:t>
        <a:bodyPr/>
        <a:lstStyle/>
        <a:p>
          <a:endParaRPr lang="en-US"/>
        </a:p>
      </dgm:t>
    </dgm:pt>
    <dgm:pt modelId="{51090FF3-1082-450D-B34A-62D2D2A82510}">
      <dgm:prSet/>
      <dgm:spPr/>
      <dgm:t>
        <a:bodyPr/>
        <a:lstStyle/>
        <a:p>
          <a:r>
            <a:rPr lang="en-US"/>
            <a:t>History and Innovators</a:t>
          </a:r>
        </a:p>
      </dgm:t>
    </dgm:pt>
    <dgm:pt modelId="{33E4D43F-EDF8-4D91-A451-44B6B5C39B4F}" type="parTrans" cxnId="{698F1448-E609-44DE-9DEE-076F4E5AC595}">
      <dgm:prSet/>
      <dgm:spPr/>
      <dgm:t>
        <a:bodyPr/>
        <a:lstStyle/>
        <a:p>
          <a:endParaRPr lang="en-US"/>
        </a:p>
      </dgm:t>
    </dgm:pt>
    <dgm:pt modelId="{5BE4EA84-4600-46FE-8255-105B16AD1090}" type="sibTrans" cxnId="{698F1448-E609-44DE-9DEE-076F4E5AC595}">
      <dgm:prSet/>
      <dgm:spPr/>
      <dgm:t>
        <a:bodyPr/>
        <a:lstStyle/>
        <a:p>
          <a:endParaRPr lang="en-US"/>
        </a:p>
      </dgm:t>
    </dgm:pt>
    <dgm:pt modelId="{FE538875-F3C1-4F79-B940-91F6696C17E3}">
      <dgm:prSet/>
      <dgm:spPr/>
      <dgm:t>
        <a:bodyPr/>
        <a:lstStyle/>
        <a:p>
          <a:r>
            <a:rPr lang="en-US" dirty="0"/>
            <a:t>Using Design Patterns in Refactoring</a:t>
          </a:r>
        </a:p>
      </dgm:t>
    </dgm:pt>
    <dgm:pt modelId="{84AC4080-A089-481F-BF89-B55FCA0237AA}" type="parTrans" cxnId="{9D26832F-93F0-43F0-BB7F-6678C54A3790}">
      <dgm:prSet/>
      <dgm:spPr/>
      <dgm:t>
        <a:bodyPr/>
        <a:lstStyle/>
        <a:p>
          <a:endParaRPr lang="en-US"/>
        </a:p>
      </dgm:t>
    </dgm:pt>
    <dgm:pt modelId="{549E6157-911E-46BD-93FF-AC254FF6D979}" type="sibTrans" cxnId="{9D26832F-93F0-43F0-BB7F-6678C54A3790}">
      <dgm:prSet/>
      <dgm:spPr/>
      <dgm:t>
        <a:bodyPr/>
        <a:lstStyle/>
        <a:p>
          <a:endParaRPr lang="en-US"/>
        </a:p>
      </dgm:t>
    </dgm:pt>
    <dgm:pt modelId="{3C5A460A-2586-43E1-8CD9-2744FB9C26C3}" type="pres">
      <dgm:prSet presAssocID="{82BC17CE-602F-432F-B61D-95D4B9721E74}" presName="CompostProcess" presStyleCnt="0">
        <dgm:presLayoutVars>
          <dgm:dir/>
          <dgm:resizeHandles val="exact"/>
        </dgm:presLayoutVars>
      </dgm:prSet>
      <dgm:spPr/>
    </dgm:pt>
    <dgm:pt modelId="{89F8152C-D02D-409F-BF9F-A6F37A256BE2}" type="pres">
      <dgm:prSet presAssocID="{82BC17CE-602F-432F-B61D-95D4B9721E74}" presName="arrow" presStyleLbl="bgShp" presStyleIdx="0" presStyleCnt="1"/>
      <dgm:spPr/>
    </dgm:pt>
    <dgm:pt modelId="{EB3802EA-962B-438B-89B0-9590942321E0}" type="pres">
      <dgm:prSet presAssocID="{82BC17CE-602F-432F-B61D-95D4B9721E74}" presName="linearProcess" presStyleCnt="0"/>
      <dgm:spPr/>
    </dgm:pt>
    <dgm:pt modelId="{D5E1DD24-1773-4C88-AE54-93277A6254A2}" type="pres">
      <dgm:prSet presAssocID="{EBC8AAAA-2CF6-442E-B166-C7EB16D5E107}" presName="textNode" presStyleLbl="node1" presStyleIdx="0" presStyleCnt="3">
        <dgm:presLayoutVars>
          <dgm:bulletEnabled val="1"/>
        </dgm:presLayoutVars>
      </dgm:prSet>
      <dgm:spPr/>
    </dgm:pt>
    <dgm:pt modelId="{2FD86AD4-ECA1-4A78-96B7-D83FEFCEDACC}" type="pres">
      <dgm:prSet presAssocID="{66E7700C-090A-410B-B7FB-E0504736504C}" presName="sibTrans" presStyleCnt="0"/>
      <dgm:spPr/>
    </dgm:pt>
    <dgm:pt modelId="{3B16C6BD-3D8C-4ABB-A8F8-14647C88C5CB}" type="pres">
      <dgm:prSet presAssocID="{51090FF3-1082-450D-B34A-62D2D2A82510}" presName="textNode" presStyleLbl="node1" presStyleIdx="1" presStyleCnt="3">
        <dgm:presLayoutVars>
          <dgm:bulletEnabled val="1"/>
        </dgm:presLayoutVars>
      </dgm:prSet>
      <dgm:spPr/>
    </dgm:pt>
    <dgm:pt modelId="{4AA21904-9356-4C85-B941-AF7A6E8C1FDC}" type="pres">
      <dgm:prSet presAssocID="{5BE4EA84-4600-46FE-8255-105B16AD1090}" presName="sibTrans" presStyleCnt="0"/>
      <dgm:spPr/>
    </dgm:pt>
    <dgm:pt modelId="{C9D7C88B-C6DA-4194-AD66-1F62CEA4B40B}" type="pres">
      <dgm:prSet presAssocID="{FE538875-F3C1-4F79-B940-91F6696C17E3}" presName="textNode" presStyleLbl="node1" presStyleIdx="2" presStyleCnt="3">
        <dgm:presLayoutVars>
          <dgm:bulletEnabled val="1"/>
        </dgm:presLayoutVars>
      </dgm:prSet>
      <dgm:spPr/>
    </dgm:pt>
  </dgm:ptLst>
  <dgm:cxnLst>
    <dgm:cxn modelId="{8DE7852A-BE9A-4B7B-81ED-444FF31A60C0}" srcId="{82BC17CE-602F-432F-B61D-95D4B9721E74}" destId="{EBC8AAAA-2CF6-442E-B166-C7EB16D5E107}" srcOrd="0" destOrd="0" parTransId="{0C875A5B-CDC0-454E-A423-189ECFEDA419}" sibTransId="{66E7700C-090A-410B-B7FB-E0504736504C}"/>
    <dgm:cxn modelId="{9D26832F-93F0-43F0-BB7F-6678C54A3790}" srcId="{82BC17CE-602F-432F-B61D-95D4B9721E74}" destId="{FE538875-F3C1-4F79-B940-91F6696C17E3}" srcOrd="2" destOrd="0" parTransId="{84AC4080-A089-481F-BF89-B55FCA0237AA}" sibTransId="{549E6157-911E-46BD-93FF-AC254FF6D979}"/>
    <dgm:cxn modelId="{698F1448-E609-44DE-9DEE-076F4E5AC595}" srcId="{82BC17CE-602F-432F-B61D-95D4B9721E74}" destId="{51090FF3-1082-450D-B34A-62D2D2A82510}" srcOrd="1" destOrd="0" parTransId="{33E4D43F-EDF8-4D91-A451-44B6B5C39B4F}" sibTransId="{5BE4EA84-4600-46FE-8255-105B16AD1090}"/>
    <dgm:cxn modelId="{EF44F449-BEF2-47EB-8D78-3DD662B77052}" type="presOf" srcId="{EBC8AAAA-2CF6-442E-B166-C7EB16D5E107}" destId="{D5E1DD24-1773-4C88-AE54-93277A6254A2}" srcOrd="0" destOrd="0" presId="urn:microsoft.com/office/officeart/2005/8/layout/hProcess9"/>
    <dgm:cxn modelId="{E77CCD55-3C93-4C5C-ACAF-1F70ADC9883B}" type="presOf" srcId="{51090FF3-1082-450D-B34A-62D2D2A82510}" destId="{3B16C6BD-3D8C-4ABB-A8F8-14647C88C5CB}" srcOrd="0" destOrd="0" presId="urn:microsoft.com/office/officeart/2005/8/layout/hProcess9"/>
    <dgm:cxn modelId="{60201677-3FE1-4E7E-892B-EE0BBBAC1CF0}" type="presOf" srcId="{FE538875-F3C1-4F79-B940-91F6696C17E3}" destId="{C9D7C88B-C6DA-4194-AD66-1F62CEA4B40B}" srcOrd="0" destOrd="0" presId="urn:microsoft.com/office/officeart/2005/8/layout/hProcess9"/>
    <dgm:cxn modelId="{8E4CC1AB-C7F7-45F4-8CAC-D547F34EFBC7}" type="presOf" srcId="{82BC17CE-602F-432F-B61D-95D4B9721E74}" destId="{3C5A460A-2586-43E1-8CD9-2744FB9C26C3}" srcOrd="0" destOrd="0" presId="urn:microsoft.com/office/officeart/2005/8/layout/hProcess9"/>
    <dgm:cxn modelId="{638805A0-61C5-48DB-878C-9B5992E88DF2}" type="presParOf" srcId="{3C5A460A-2586-43E1-8CD9-2744FB9C26C3}" destId="{89F8152C-D02D-409F-BF9F-A6F37A256BE2}" srcOrd="0" destOrd="0" presId="urn:microsoft.com/office/officeart/2005/8/layout/hProcess9"/>
    <dgm:cxn modelId="{396EF532-2295-4C1C-A9D7-EE9C91015AC8}" type="presParOf" srcId="{3C5A460A-2586-43E1-8CD9-2744FB9C26C3}" destId="{EB3802EA-962B-438B-89B0-9590942321E0}" srcOrd="1" destOrd="0" presId="urn:microsoft.com/office/officeart/2005/8/layout/hProcess9"/>
    <dgm:cxn modelId="{90630A44-8FF5-4CCC-9C1C-A71AC6A2151B}" type="presParOf" srcId="{EB3802EA-962B-438B-89B0-9590942321E0}" destId="{D5E1DD24-1773-4C88-AE54-93277A6254A2}" srcOrd="0" destOrd="0" presId="urn:microsoft.com/office/officeart/2005/8/layout/hProcess9"/>
    <dgm:cxn modelId="{1053C25B-63BD-42C3-AE58-CAC2FCE95C4D}" type="presParOf" srcId="{EB3802EA-962B-438B-89B0-9590942321E0}" destId="{2FD86AD4-ECA1-4A78-96B7-D83FEFCEDACC}" srcOrd="1" destOrd="0" presId="urn:microsoft.com/office/officeart/2005/8/layout/hProcess9"/>
    <dgm:cxn modelId="{3E16BE7F-B444-4281-8574-77FF94929EA5}" type="presParOf" srcId="{EB3802EA-962B-438B-89B0-9590942321E0}" destId="{3B16C6BD-3D8C-4ABB-A8F8-14647C88C5CB}" srcOrd="2" destOrd="0" presId="urn:microsoft.com/office/officeart/2005/8/layout/hProcess9"/>
    <dgm:cxn modelId="{37573C28-09D3-436B-B1D3-437342358769}" type="presParOf" srcId="{EB3802EA-962B-438B-89B0-9590942321E0}" destId="{4AA21904-9356-4C85-B941-AF7A6E8C1FDC}" srcOrd="3" destOrd="0" presId="urn:microsoft.com/office/officeart/2005/8/layout/hProcess9"/>
    <dgm:cxn modelId="{C90FC2FD-1748-45AA-A8E8-87A2B41222BC}" type="presParOf" srcId="{EB3802EA-962B-438B-89B0-9590942321E0}" destId="{C9D7C88B-C6DA-4194-AD66-1F62CEA4B40B}"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4CF042-699C-447E-993F-085361A402FA}" type="doc">
      <dgm:prSet loTypeId="urn:microsoft.com/office/officeart/2017/3/layout/HorizontalPathTimeline" loCatId="process" qsTypeId="urn:microsoft.com/office/officeart/2005/8/quickstyle/simple4" qsCatId="simple" csTypeId="urn:microsoft.com/office/officeart/2005/8/colors/accent3_4" csCatId="accent3" phldr="1"/>
      <dgm:spPr/>
      <dgm:t>
        <a:bodyPr/>
        <a:lstStyle/>
        <a:p>
          <a:endParaRPr lang="en-US"/>
        </a:p>
      </dgm:t>
    </dgm:pt>
    <dgm:pt modelId="{6BD850F7-C00F-444E-B4DC-5F9823B3ABF5}">
      <dgm:prSet/>
      <dgm:spPr/>
      <dgm:t>
        <a:bodyPr/>
        <a:lstStyle/>
        <a:p>
          <a:pPr>
            <a:defRPr b="1"/>
          </a:pPr>
          <a:r>
            <a:rPr lang="en-US"/>
            <a:t>1977</a:t>
          </a:r>
        </a:p>
      </dgm:t>
    </dgm:pt>
    <dgm:pt modelId="{606DFC94-4665-451A-B453-504DFA2A4CB6}" type="parTrans" cxnId="{095DEF0E-93A1-4D54-B9A9-98DC8D6F4220}">
      <dgm:prSet/>
      <dgm:spPr/>
      <dgm:t>
        <a:bodyPr/>
        <a:lstStyle/>
        <a:p>
          <a:endParaRPr lang="en-US"/>
        </a:p>
      </dgm:t>
    </dgm:pt>
    <dgm:pt modelId="{3D681AA1-1A44-40B7-84E8-49AB00815542}" type="sibTrans" cxnId="{095DEF0E-93A1-4D54-B9A9-98DC8D6F4220}">
      <dgm:prSet/>
      <dgm:spPr/>
      <dgm:t>
        <a:bodyPr/>
        <a:lstStyle/>
        <a:p>
          <a:endParaRPr lang="en-US"/>
        </a:p>
      </dgm:t>
    </dgm:pt>
    <dgm:pt modelId="{EA34B59F-92E2-4ACF-A716-51BBFFDE0260}">
      <dgm:prSet/>
      <dgm:spPr/>
      <dgm:t>
        <a:bodyPr/>
        <a:lstStyle/>
        <a:p>
          <a:r>
            <a:rPr lang="en-US"/>
            <a:t>Christopher W.  Alexander (Architecture)</a:t>
          </a:r>
        </a:p>
      </dgm:t>
    </dgm:pt>
    <dgm:pt modelId="{71BDF7CF-2B35-47B0-A1B6-C0141C9F32E5}" type="parTrans" cxnId="{34424CE6-CD94-4011-8023-4C974383618E}">
      <dgm:prSet/>
      <dgm:spPr/>
      <dgm:t>
        <a:bodyPr/>
        <a:lstStyle/>
        <a:p>
          <a:endParaRPr lang="en-US"/>
        </a:p>
      </dgm:t>
    </dgm:pt>
    <dgm:pt modelId="{4C82B236-1585-435B-B797-8AAE6BBBE59F}" type="sibTrans" cxnId="{34424CE6-CD94-4011-8023-4C974383618E}">
      <dgm:prSet/>
      <dgm:spPr/>
      <dgm:t>
        <a:bodyPr/>
        <a:lstStyle/>
        <a:p>
          <a:endParaRPr lang="en-US"/>
        </a:p>
      </dgm:t>
    </dgm:pt>
    <dgm:pt modelId="{6E749ED5-CFC3-4867-8883-CC3ECB8B1E73}">
      <dgm:prSet/>
      <dgm:spPr/>
      <dgm:t>
        <a:bodyPr/>
        <a:lstStyle/>
        <a:p>
          <a:pPr>
            <a:defRPr b="1"/>
          </a:pPr>
          <a:r>
            <a:rPr lang="en-US"/>
            <a:t>1980</a:t>
          </a:r>
        </a:p>
      </dgm:t>
    </dgm:pt>
    <dgm:pt modelId="{F30B1A69-1527-4B11-8F9A-E22F6D967B29}" type="parTrans" cxnId="{002CCA5D-0825-4976-8A93-B78FCEAB338B}">
      <dgm:prSet/>
      <dgm:spPr/>
      <dgm:t>
        <a:bodyPr/>
        <a:lstStyle/>
        <a:p>
          <a:endParaRPr lang="en-US"/>
        </a:p>
      </dgm:t>
    </dgm:pt>
    <dgm:pt modelId="{786D3F29-0BE6-4272-8D63-97CC12458189}" type="sibTrans" cxnId="{002CCA5D-0825-4976-8A93-B78FCEAB338B}">
      <dgm:prSet/>
      <dgm:spPr/>
      <dgm:t>
        <a:bodyPr/>
        <a:lstStyle/>
        <a:p>
          <a:endParaRPr lang="en-US"/>
        </a:p>
      </dgm:t>
    </dgm:pt>
    <dgm:pt modelId="{FCBD400A-0F99-493D-B54C-DF71B32F1C34}">
      <dgm:prSet/>
      <dgm:spPr/>
      <dgm:t>
        <a:bodyPr/>
        <a:lstStyle/>
        <a:p>
          <a:pPr>
            <a:defRPr b="1"/>
          </a:pPr>
          <a:r>
            <a:rPr lang="en-US"/>
            <a:t>1987</a:t>
          </a:r>
        </a:p>
      </dgm:t>
    </dgm:pt>
    <dgm:pt modelId="{1E14BCF5-687D-451B-80DD-98108CD283BF}" type="parTrans" cxnId="{85714547-7DC4-4B4B-9924-12F553E42950}">
      <dgm:prSet/>
      <dgm:spPr/>
      <dgm:t>
        <a:bodyPr/>
        <a:lstStyle/>
        <a:p>
          <a:endParaRPr lang="en-US"/>
        </a:p>
      </dgm:t>
    </dgm:pt>
    <dgm:pt modelId="{BFB8D43C-CE32-4EB1-A49E-A1D6D5D2575F}" type="sibTrans" cxnId="{85714547-7DC4-4B4B-9924-12F553E42950}">
      <dgm:prSet/>
      <dgm:spPr/>
      <dgm:t>
        <a:bodyPr/>
        <a:lstStyle/>
        <a:p>
          <a:endParaRPr lang="en-US"/>
        </a:p>
      </dgm:t>
    </dgm:pt>
    <dgm:pt modelId="{AAFE2816-7FCB-4882-82DD-76EC0584BA77}">
      <dgm:prSet/>
      <dgm:spPr/>
      <dgm:t>
        <a:bodyPr/>
        <a:lstStyle/>
        <a:p>
          <a:r>
            <a:rPr lang="en-US" dirty="0"/>
            <a:t>Ward Cunningham and Kent Beck </a:t>
          </a:r>
          <a:br>
            <a:rPr lang="en-US" dirty="0"/>
          </a:br>
          <a:r>
            <a:rPr lang="en-US" dirty="0"/>
            <a:t>(Coding Patterns)</a:t>
          </a:r>
        </a:p>
      </dgm:t>
    </dgm:pt>
    <dgm:pt modelId="{3A6879C8-DC5A-4A06-8C07-E87271487B3F}" type="parTrans" cxnId="{7B244E8D-423C-4472-8963-F43AE6690349}">
      <dgm:prSet/>
      <dgm:spPr/>
      <dgm:t>
        <a:bodyPr/>
        <a:lstStyle/>
        <a:p>
          <a:endParaRPr lang="en-US"/>
        </a:p>
      </dgm:t>
    </dgm:pt>
    <dgm:pt modelId="{95394186-53BB-4B9E-955E-3F27F2D5295C}" type="sibTrans" cxnId="{7B244E8D-423C-4472-8963-F43AE6690349}">
      <dgm:prSet/>
      <dgm:spPr/>
      <dgm:t>
        <a:bodyPr/>
        <a:lstStyle/>
        <a:p>
          <a:endParaRPr lang="en-US"/>
        </a:p>
      </dgm:t>
    </dgm:pt>
    <dgm:pt modelId="{5B5064ED-957A-487B-8C80-F7A20BC569C2}">
      <dgm:prSet/>
      <dgm:spPr/>
      <dgm:t>
        <a:bodyPr/>
        <a:lstStyle/>
        <a:p>
          <a:pPr>
            <a:defRPr b="1"/>
          </a:pPr>
          <a:r>
            <a:rPr lang="en-US"/>
            <a:t>1995</a:t>
          </a:r>
        </a:p>
      </dgm:t>
    </dgm:pt>
    <dgm:pt modelId="{0832E023-3F2A-47AD-8177-7D662A13E58D}" type="parTrans" cxnId="{83964DE2-E882-4BF0-A2C5-184BFFD4F125}">
      <dgm:prSet/>
      <dgm:spPr/>
      <dgm:t>
        <a:bodyPr/>
        <a:lstStyle/>
        <a:p>
          <a:endParaRPr lang="en-US"/>
        </a:p>
      </dgm:t>
    </dgm:pt>
    <dgm:pt modelId="{118DBB37-347D-43C0-8F68-F34EDDCBC788}" type="sibTrans" cxnId="{83964DE2-E882-4BF0-A2C5-184BFFD4F125}">
      <dgm:prSet/>
      <dgm:spPr/>
      <dgm:t>
        <a:bodyPr/>
        <a:lstStyle/>
        <a:p>
          <a:endParaRPr lang="en-US"/>
        </a:p>
      </dgm:t>
    </dgm:pt>
    <dgm:pt modelId="{65D2CBC0-0F79-4754-ACC3-5895648530E2}">
      <dgm:prSet/>
      <dgm:spPr/>
      <dgm:t>
        <a:bodyPr/>
        <a:lstStyle/>
        <a:p>
          <a:r>
            <a:rPr lang="en-US" b="1" dirty="0"/>
            <a:t>Gang of Four</a:t>
          </a:r>
          <a:r>
            <a:rPr lang="en-US" dirty="0"/>
            <a:t>: Gamma, Helm, Johnson, </a:t>
          </a:r>
          <a:r>
            <a:rPr lang="en-US" dirty="0" err="1"/>
            <a:t>Vlissides</a:t>
          </a:r>
          <a:r>
            <a:rPr lang="en-US" dirty="0"/>
            <a:t> </a:t>
          </a:r>
        </a:p>
        <a:p>
          <a:r>
            <a:rPr lang="en-US" dirty="0"/>
            <a:t>(23 Patterns)</a:t>
          </a:r>
        </a:p>
      </dgm:t>
    </dgm:pt>
    <dgm:pt modelId="{A1A98D39-A242-4CA7-AE6B-7AB8663875DE}" type="parTrans" cxnId="{F1ABC279-99B6-4590-88B7-70DCEA088C83}">
      <dgm:prSet/>
      <dgm:spPr/>
      <dgm:t>
        <a:bodyPr/>
        <a:lstStyle/>
        <a:p>
          <a:endParaRPr lang="en-US"/>
        </a:p>
      </dgm:t>
    </dgm:pt>
    <dgm:pt modelId="{309DC278-F59E-4801-B2EE-44F18962D4BF}" type="sibTrans" cxnId="{F1ABC279-99B6-4590-88B7-70DCEA088C83}">
      <dgm:prSet/>
      <dgm:spPr/>
      <dgm:t>
        <a:bodyPr/>
        <a:lstStyle/>
        <a:p>
          <a:endParaRPr lang="en-US"/>
        </a:p>
      </dgm:t>
    </dgm:pt>
    <dgm:pt modelId="{66677636-A828-4D77-8CB7-004F9EB6EDB8}">
      <dgm:prSet/>
      <dgm:spPr/>
      <dgm:t>
        <a:bodyPr/>
        <a:lstStyle/>
        <a:p>
          <a:pPr>
            <a:defRPr b="1"/>
          </a:pPr>
          <a:r>
            <a:rPr lang="en-US"/>
            <a:t>1996</a:t>
          </a:r>
        </a:p>
      </dgm:t>
    </dgm:pt>
    <dgm:pt modelId="{BA952A69-5D8F-408B-A80D-CB6CFB7634D0}" type="parTrans" cxnId="{DCDAC867-8B17-43CE-AD66-E21C1B48B36F}">
      <dgm:prSet/>
      <dgm:spPr/>
      <dgm:t>
        <a:bodyPr/>
        <a:lstStyle/>
        <a:p>
          <a:endParaRPr lang="en-US"/>
        </a:p>
      </dgm:t>
    </dgm:pt>
    <dgm:pt modelId="{16C8832F-879A-432B-825D-FAB44DD71E7A}" type="sibTrans" cxnId="{DCDAC867-8B17-43CE-AD66-E21C1B48B36F}">
      <dgm:prSet/>
      <dgm:spPr/>
      <dgm:t>
        <a:bodyPr/>
        <a:lstStyle/>
        <a:p>
          <a:endParaRPr lang="en-US"/>
        </a:p>
      </dgm:t>
    </dgm:pt>
    <dgm:pt modelId="{921BAB50-4B51-4079-B6E0-E4B6423D56CE}">
      <dgm:prSet/>
      <dgm:spPr>
        <a:solidFill>
          <a:schemeClr val="accent6">
            <a:lumMod val="60000"/>
            <a:lumOff val="40000"/>
            <a:alpha val="90000"/>
          </a:schemeClr>
        </a:solidFill>
      </dgm:spPr>
      <dgm:t>
        <a:bodyPr/>
        <a:lstStyle/>
        <a:p>
          <a:r>
            <a:rPr lang="en-US" b="1" dirty="0"/>
            <a:t>Party of Five</a:t>
          </a:r>
          <a:r>
            <a:rPr lang="en-US" dirty="0"/>
            <a:t>:  </a:t>
          </a:r>
          <a:r>
            <a:rPr lang="en-US" dirty="0" err="1"/>
            <a:t>Buschman</a:t>
          </a:r>
          <a:r>
            <a:rPr lang="en-US" dirty="0"/>
            <a:t>, Meunier, Rohnert, </a:t>
          </a:r>
          <a:r>
            <a:rPr lang="en-US" dirty="0" err="1"/>
            <a:t>Sommerlad</a:t>
          </a:r>
          <a:r>
            <a:rPr lang="en-US" dirty="0"/>
            <a:t>, </a:t>
          </a:r>
          <a:r>
            <a:rPr lang="en-US" dirty="0" err="1"/>
            <a:t>Stal</a:t>
          </a:r>
          <a:endParaRPr lang="en-US" dirty="0"/>
        </a:p>
      </dgm:t>
    </dgm:pt>
    <dgm:pt modelId="{FAA3A72A-DC8C-485E-8B04-0C3E70DA2BE9}" type="parTrans" cxnId="{70AF0F1D-A4F0-42FF-97E7-CDFC3101B7A0}">
      <dgm:prSet/>
      <dgm:spPr/>
      <dgm:t>
        <a:bodyPr/>
        <a:lstStyle/>
        <a:p>
          <a:endParaRPr lang="en-US"/>
        </a:p>
      </dgm:t>
    </dgm:pt>
    <dgm:pt modelId="{5C32BEB9-B0E1-4442-B8CA-3A50B2802349}" type="sibTrans" cxnId="{70AF0F1D-A4F0-42FF-97E7-CDFC3101B7A0}">
      <dgm:prSet/>
      <dgm:spPr/>
      <dgm:t>
        <a:bodyPr/>
        <a:lstStyle/>
        <a:p>
          <a:endParaRPr lang="en-US"/>
        </a:p>
      </dgm:t>
    </dgm:pt>
    <dgm:pt modelId="{82AD8C9C-9CB1-4FD3-B783-4DC2B836A346}">
      <dgm:prSet/>
      <dgm:spPr/>
      <dgm:t>
        <a:bodyPr/>
        <a:lstStyle/>
        <a:p>
          <a:pPr>
            <a:defRPr b="1"/>
          </a:pPr>
          <a:r>
            <a:rPr lang="en-US"/>
            <a:t>1997</a:t>
          </a:r>
        </a:p>
      </dgm:t>
    </dgm:pt>
    <dgm:pt modelId="{B89CE32A-1440-46BF-B4DA-9D56AFB5722F}" type="parTrans" cxnId="{7C84063E-9613-4CD2-9418-F4D183810FF5}">
      <dgm:prSet/>
      <dgm:spPr/>
      <dgm:t>
        <a:bodyPr/>
        <a:lstStyle/>
        <a:p>
          <a:endParaRPr lang="en-US"/>
        </a:p>
      </dgm:t>
    </dgm:pt>
    <dgm:pt modelId="{9F0D4891-32E7-4739-923E-053BD6551206}" type="sibTrans" cxnId="{7C84063E-9613-4CD2-9418-F4D183810FF5}">
      <dgm:prSet/>
      <dgm:spPr/>
      <dgm:t>
        <a:bodyPr/>
        <a:lstStyle/>
        <a:p>
          <a:endParaRPr lang="en-US"/>
        </a:p>
      </dgm:t>
    </dgm:pt>
    <dgm:pt modelId="{A4B7D3AE-420C-45BC-A1CA-ABE46A1FC129}">
      <dgm:prSet/>
      <dgm:spPr>
        <a:solidFill>
          <a:schemeClr val="accent6">
            <a:lumMod val="40000"/>
            <a:lumOff val="60000"/>
            <a:alpha val="90000"/>
          </a:schemeClr>
        </a:solidFill>
      </dgm:spPr>
      <dgm:t>
        <a:bodyPr/>
        <a:lstStyle/>
        <a:p>
          <a:r>
            <a:rPr lang="en-US" b="1" dirty="0"/>
            <a:t>Three Amigos:  </a:t>
          </a:r>
          <a:r>
            <a:rPr lang="en-US" dirty="0" err="1"/>
            <a:t>Booch</a:t>
          </a:r>
          <a:r>
            <a:rPr lang="en-US" dirty="0"/>
            <a:t>, Jacobson, Rumbaugh (UML)</a:t>
          </a:r>
        </a:p>
      </dgm:t>
    </dgm:pt>
    <dgm:pt modelId="{E84D6FBE-F9F0-4B53-AB97-3E21DCD0CA3D}" type="parTrans" cxnId="{9BF8379A-3F6A-45B3-AA0A-8E6F9D66000D}">
      <dgm:prSet/>
      <dgm:spPr/>
      <dgm:t>
        <a:bodyPr/>
        <a:lstStyle/>
        <a:p>
          <a:endParaRPr lang="en-US"/>
        </a:p>
      </dgm:t>
    </dgm:pt>
    <dgm:pt modelId="{AE81BBA7-B32A-4E94-AB6D-9E96ABB98FE9}" type="sibTrans" cxnId="{9BF8379A-3F6A-45B3-AA0A-8E6F9D66000D}">
      <dgm:prSet/>
      <dgm:spPr/>
      <dgm:t>
        <a:bodyPr/>
        <a:lstStyle/>
        <a:p>
          <a:endParaRPr lang="en-US"/>
        </a:p>
      </dgm:t>
    </dgm:pt>
    <dgm:pt modelId="{1D42FEC2-AFFD-4824-A0F9-AFA4587D35B0}">
      <dgm:prSet/>
      <dgm:spPr/>
      <dgm:t>
        <a:bodyPr/>
        <a:lstStyle/>
        <a:p>
          <a:pPr>
            <a:defRPr b="1"/>
          </a:pPr>
          <a:r>
            <a:rPr lang="en-US"/>
            <a:t>1997</a:t>
          </a:r>
        </a:p>
      </dgm:t>
    </dgm:pt>
    <dgm:pt modelId="{DF9C27B5-A4A6-42D9-A18E-FEA5269E6070}" type="parTrans" cxnId="{AB4BE1C6-3EDA-45AF-8359-23E71F99C944}">
      <dgm:prSet/>
      <dgm:spPr/>
      <dgm:t>
        <a:bodyPr/>
        <a:lstStyle/>
        <a:p>
          <a:endParaRPr lang="en-US"/>
        </a:p>
      </dgm:t>
    </dgm:pt>
    <dgm:pt modelId="{995238C4-6519-4F3C-B5FF-A1462E28A046}" type="sibTrans" cxnId="{AB4BE1C6-3EDA-45AF-8359-23E71F99C944}">
      <dgm:prSet/>
      <dgm:spPr/>
      <dgm:t>
        <a:bodyPr/>
        <a:lstStyle/>
        <a:p>
          <a:endParaRPr lang="en-US"/>
        </a:p>
      </dgm:t>
    </dgm:pt>
    <dgm:pt modelId="{A3D439E2-C688-4797-B158-1424FD51EA8B}">
      <dgm:prSet/>
      <dgm:spPr>
        <a:solidFill>
          <a:schemeClr val="accent3">
            <a:lumMod val="60000"/>
            <a:lumOff val="40000"/>
            <a:alpha val="90000"/>
          </a:schemeClr>
        </a:solidFill>
      </dgm:spPr>
      <dgm:t>
        <a:bodyPr/>
        <a:lstStyle/>
        <a:p>
          <a:r>
            <a:rPr lang="en-US" dirty="0"/>
            <a:t>Craig </a:t>
          </a:r>
          <a:r>
            <a:rPr lang="en-US" dirty="0" err="1"/>
            <a:t>Larman</a:t>
          </a:r>
          <a:r>
            <a:rPr lang="en-US" dirty="0"/>
            <a:t> </a:t>
          </a:r>
          <a:br>
            <a:rPr lang="en-US" dirty="0"/>
          </a:br>
          <a:r>
            <a:rPr lang="en-US" dirty="0"/>
            <a:t>(GRASP)</a:t>
          </a:r>
        </a:p>
      </dgm:t>
    </dgm:pt>
    <dgm:pt modelId="{D6BFBD53-6ED6-4490-A6DF-CB26FF5A2900}" type="parTrans" cxnId="{EDF8DC63-B509-4A53-BE1A-D46B6BA0107F}">
      <dgm:prSet/>
      <dgm:spPr/>
      <dgm:t>
        <a:bodyPr/>
        <a:lstStyle/>
        <a:p>
          <a:endParaRPr lang="en-US"/>
        </a:p>
      </dgm:t>
    </dgm:pt>
    <dgm:pt modelId="{84005911-A111-4D8F-BF23-E5A48F69C9E3}" type="sibTrans" cxnId="{EDF8DC63-B509-4A53-BE1A-D46B6BA0107F}">
      <dgm:prSet/>
      <dgm:spPr/>
      <dgm:t>
        <a:bodyPr/>
        <a:lstStyle/>
        <a:p>
          <a:endParaRPr lang="en-US"/>
        </a:p>
      </dgm:t>
    </dgm:pt>
    <dgm:pt modelId="{39FF036E-1A53-4CE6-AE32-5FF585EC4308}">
      <dgm:prSet/>
      <dgm:spPr>
        <a:solidFill>
          <a:schemeClr val="accent6">
            <a:lumMod val="60000"/>
            <a:lumOff val="40000"/>
            <a:alpha val="90000"/>
          </a:schemeClr>
        </a:solidFill>
      </dgm:spPr>
      <dgm:t>
        <a:bodyPr/>
        <a:lstStyle/>
        <a:p>
          <a:r>
            <a:rPr lang="en-US"/>
            <a:t>Trygve M. H. Reenskaug (MVC)</a:t>
          </a:r>
        </a:p>
      </dgm:t>
    </dgm:pt>
    <dgm:pt modelId="{D5704312-2E7F-465D-9F66-1B6ECA6830AD}" type="sibTrans" cxnId="{AF8E62D6-CC22-42C6-BDCF-8AE46B9965A0}">
      <dgm:prSet/>
      <dgm:spPr/>
      <dgm:t>
        <a:bodyPr/>
        <a:lstStyle/>
        <a:p>
          <a:endParaRPr lang="en-US"/>
        </a:p>
      </dgm:t>
    </dgm:pt>
    <dgm:pt modelId="{EE738454-392D-4767-B0DB-30E0BD8C7403}" type="parTrans" cxnId="{AF8E62D6-CC22-42C6-BDCF-8AE46B9965A0}">
      <dgm:prSet/>
      <dgm:spPr/>
      <dgm:t>
        <a:bodyPr/>
        <a:lstStyle/>
        <a:p>
          <a:endParaRPr lang="en-US"/>
        </a:p>
      </dgm:t>
    </dgm:pt>
    <dgm:pt modelId="{039BEC81-318C-40BD-8C98-55F6843BE87E}">
      <dgm:prSet/>
      <dgm:spPr/>
      <dgm:t>
        <a:bodyPr/>
        <a:lstStyle/>
        <a:p>
          <a:pPr>
            <a:defRPr b="1"/>
          </a:pPr>
          <a:r>
            <a:rPr lang="en-US" dirty="0"/>
            <a:t>1994</a:t>
          </a:r>
        </a:p>
      </dgm:t>
    </dgm:pt>
    <dgm:pt modelId="{E977D191-A8DF-4A59-9E28-F75F5E153383}" type="sibTrans" cxnId="{98C5FFDE-FA65-4C8F-8347-3284C44CC099}">
      <dgm:prSet/>
      <dgm:spPr/>
      <dgm:t>
        <a:bodyPr/>
        <a:lstStyle/>
        <a:p>
          <a:endParaRPr lang="en-US"/>
        </a:p>
      </dgm:t>
    </dgm:pt>
    <dgm:pt modelId="{D06E2420-1CCD-48D0-B47F-F41CE1FE3DBC}" type="parTrans" cxnId="{98C5FFDE-FA65-4C8F-8347-3284C44CC099}">
      <dgm:prSet/>
      <dgm:spPr/>
      <dgm:t>
        <a:bodyPr/>
        <a:lstStyle/>
        <a:p>
          <a:endParaRPr lang="en-US"/>
        </a:p>
      </dgm:t>
    </dgm:pt>
    <dgm:pt modelId="{D096018A-64FD-4F79-B4F5-622961C21524}">
      <dgm:prSet/>
      <dgm:spPr>
        <a:solidFill>
          <a:schemeClr val="accent6">
            <a:lumMod val="75000"/>
            <a:alpha val="90000"/>
          </a:schemeClr>
        </a:solidFill>
      </dgm:spPr>
      <dgm:t>
        <a:bodyPr/>
        <a:lstStyle/>
        <a:p>
          <a:r>
            <a:rPr lang="en-US" dirty="0"/>
            <a:t>Portland Pattern Repository (PPR)</a:t>
          </a:r>
        </a:p>
      </dgm:t>
    </dgm:pt>
    <dgm:pt modelId="{5934C0FB-2596-4881-AAC0-F02155432CBF}" type="sibTrans" cxnId="{1CE29AA1-2A5C-48C3-8F91-6E4FB18AE946}">
      <dgm:prSet/>
      <dgm:spPr/>
      <dgm:t>
        <a:bodyPr/>
        <a:lstStyle/>
        <a:p>
          <a:endParaRPr lang="en-US"/>
        </a:p>
      </dgm:t>
    </dgm:pt>
    <dgm:pt modelId="{0CF2C601-5E72-483C-9DC7-BCC5D90D51D9}" type="parTrans" cxnId="{1CE29AA1-2A5C-48C3-8F91-6E4FB18AE946}">
      <dgm:prSet/>
      <dgm:spPr/>
      <dgm:t>
        <a:bodyPr/>
        <a:lstStyle/>
        <a:p>
          <a:endParaRPr lang="en-US"/>
        </a:p>
      </dgm:t>
    </dgm:pt>
    <dgm:pt modelId="{038DD9BB-6E6F-4CBF-8B1D-97D7D0E7AE9C}" type="pres">
      <dgm:prSet presAssocID="{EF4CF042-699C-447E-993F-085361A402FA}" presName="root" presStyleCnt="0">
        <dgm:presLayoutVars>
          <dgm:chMax/>
          <dgm:chPref/>
          <dgm:animLvl val="lvl"/>
        </dgm:presLayoutVars>
      </dgm:prSet>
      <dgm:spPr/>
    </dgm:pt>
    <dgm:pt modelId="{54F3F121-7819-4171-A6FF-9112B77686A7}" type="pres">
      <dgm:prSet presAssocID="{EF4CF042-699C-447E-993F-085361A402FA}" presName="divider" presStyleLbl="node1" presStyleIdx="0" presStyleCnt="1"/>
      <dgm:spPr/>
    </dgm:pt>
    <dgm:pt modelId="{3AA4BFE4-E083-4E36-BA4B-3A33E3033763}" type="pres">
      <dgm:prSet presAssocID="{EF4CF042-699C-447E-993F-085361A402FA}" presName="nodes" presStyleCnt="0">
        <dgm:presLayoutVars>
          <dgm:chMax/>
          <dgm:chPref/>
          <dgm:animLvl val="lvl"/>
        </dgm:presLayoutVars>
      </dgm:prSet>
      <dgm:spPr/>
    </dgm:pt>
    <dgm:pt modelId="{9482D2CF-9519-43BF-B29F-13BF40DE113A}" type="pres">
      <dgm:prSet presAssocID="{6BD850F7-C00F-444E-B4DC-5F9823B3ABF5}" presName="composite" presStyleCnt="0"/>
      <dgm:spPr/>
    </dgm:pt>
    <dgm:pt modelId="{A396CFAB-5D6E-46F1-9710-480010FC346D}" type="pres">
      <dgm:prSet presAssocID="{6BD850F7-C00F-444E-B4DC-5F9823B3ABF5}" presName="L1TextContainer" presStyleLbl="revTx" presStyleIdx="0" presStyleCnt="8">
        <dgm:presLayoutVars>
          <dgm:chMax val="1"/>
          <dgm:chPref val="1"/>
          <dgm:bulletEnabled val="1"/>
        </dgm:presLayoutVars>
      </dgm:prSet>
      <dgm:spPr/>
    </dgm:pt>
    <dgm:pt modelId="{DC41F283-92A4-44A1-B04F-4220FEDDF853}" type="pres">
      <dgm:prSet presAssocID="{6BD850F7-C00F-444E-B4DC-5F9823B3ABF5}" presName="L2TextContainerWrapper" presStyleCnt="0">
        <dgm:presLayoutVars>
          <dgm:chMax val="0"/>
          <dgm:chPref val="0"/>
          <dgm:bulletEnabled val="1"/>
        </dgm:presLayoutVars>
      </dgm:prSet>
      <dgm:spPr/>
    </dgm:pt>
    <dgm:pt modelId="{8000BC70-7700-4C7B-963F-5B65ACC584FC}" type="pres">
      <dgm:prSet presAssocID="{6BD850F7-C00F-444E-B4DC-5F9823B3ABF5}" presName="L2TextContainer" presStyleLbl="bgAccFollowNode1" presStyleIdx="0" presStyleCnt="8"/>
      <dgm:spPr/>
    </dgm:pt>
    <dgm:pt modelId="{65AA0698-F27C-44E7-8AC0-B36C1848DC71}" type="pres">
      <dgm:prSet presAssocID="{6BD850F7-C00F-444E-B4DC-5F9823B3ABF5}" presName="FlexibleEmptyPlaceHolder" presStyleCnt="0"/>
      <dgm:spPr/>
    </dgm:pt>
    <dgm:pt modelId="{1BE868A4-B0EB-4C3D-8BD5-459421969F97}" type="pres">
      <dgm:prSet presAssocID="{6BD850F7-C00F-444E-B4DC-5F9823B3ABF5}" presName="ConnectLine" presStyleLbl="alignNode1" presStyleIdx="0" presStyleCnt="8"/>
      <dgm:spPr>
        <a:gradFill rotWithShape="0">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w="6350" cap="flat" cmpd="sng" algn="ctr">
          <a:solidFill>
            <a:schemeClr val="accent3">
              <a:shade val="50000"/>
              <a:hueOff val="0"/>
              <a:satOff val="0"/>
              <a:lumOff val="0"/>
              <a:alphaOff val="0"/>
            </a:schemeClr>
          </a:solidFill>
          <a:prstDash val="dash"/>
        </a:ln>
        <a:effectLst/>
      </dgm:spPr>
    </dgm:pt>
    <dgm:pt modelId="{C93E3092-B4C2-4270-87BA-3C3BC26B68B7}" type="pres">
      <dgm:prSet presAssocID="{6BD850F7-C00F-444E-B4DC-5F9823B3ABF5}" presName="ConnectorPoint" presStyleLbl="fgAcc1" presStyleIdx="0" presStyleCnt="8"/>
      <dgm:spPr>
        <a:solidFill>
          <a:schemeClr val="lt1">
            <a:alpha val="90000"/>
            <a:hueOff val="0"/>
            <a:satOff val="0"/>
            <a:lumOff val="0"/>
            <a:alphaOff val="0"/>
          </a:schemeClr>
        </a:solidFill>
        <a:ln w="9525" cap="flat" cmpd="sng" algn="ctr">
          <a:noFill/>
          <a:prstDash val="solid"/>
        </a:ln>
        <a:effectLst/>
      </dgm:spPr>
    </dgm:pt>
    <dgm:pt modelId="{048EB910-F6B2-4B9C-B21B-121C5B084B4C}" type="pres">
      <dgm:prSet presAssocID="{6BD850F7-C00F-444E-B4DC-5F9823B3ABF5}" presName="EmptyPlaceHolder" presStyleCnt="0"/>
      <dgm:spPr/>
    </dgm:pt>
    <dgm:pt modelId="{02061A4B-3BC1-438E-8F1D-4681F6A93D33}" type="pres">
      <dgm:prSet presAssocID="{3D681AA1-1A44-40B7-84E8-49AB00815542}" presName="spaceBetweenRectangles" presStyleCnt="0"/>
      <dgm:spPr/>
    </dgm:pt>
    <dgm:pt modelId="{9C6B7CE7-DC84-4478-AB31-1212565BFEC4}" type="pres">
      <dgm:prSet presAssocID="{6E749ED5-CFC3-4867-8883-CC3ECB8B1E73}" presName="composite" presStyleCnt="0"/>
      <dgm:spPr/>
    </dgm:pt>
    <dgm:pt modelId="{2AF6EB9F-B309-49D5-9345-4B896FC27BBB}" type="pres">
      <dgm:prSet presAssocID="{6E749ED5-CFC3-4867-8883-CC3ECB8B1E73}" presName="L1TextContainer" presStyleLbl="revTx" presStyleIdx="1" presStyleCnt="8">
        <dgm:presLayoutVars>
          <dgm:chMax val="1"/>
          <dgm:chPref val="1"/>
          <dgm:bulletEnabled val="1"/>
        </dgm:presLayoutVars>
      </dgm:prSet>
      <dgm:spPr/>
    </dgm:pt>
    <dgm:pt modelId="{59E4CDEA-EEC6-47F6-8397-F7EA992442E3}" type="pres">
      <dgm:prSet presAssocID="{6E749ED5-CFC3-4867-8883-CC3ECB8B1E73}" presName="L2TextContainerWrapper" presStyleCnt="0">
        <dgm:presLayoutVars>
          <dgm:chMax val="0"/>
          <dgm:chPref val="0"/>
          <dgm:bulletEnabled val="1"/>
        </dgm:presLayoutVars>
      </dgm:prSet>
      <dgm:spPr/>
    </dgm:pt>
    <dgm:pt modelId="{A1B5B061-6007-4AAF-9266-32EDD454C5EE}" type="pres">
      <dgm:prSet presAssocID="{6E749ED5-CFC3-4867-8883-CC3ECB8B1E73}" presName="L2TextContainer" presStyleLbl="bgAccFollowNode1" presStyleIdx="1" presStyleCnt="8"/>
      <dgm:spPr/>
    </dgm:pt>
    <dgm:pt modelId="{8BB1CF63-B4A1-4A95-A53F-F3A99E207D44}" type="pres">
      <dgm:prSet presAssocID="{6E749ED5-CFC3-4867-8883-CC3ECB8B1E73}" presName="FlexibleEmptyPlaceHolder" presStyleCnt="0"/>
      <dgm:spPr/>
    </dgm:pt>
    <dgm:pt modelId="{668F5606-D96F-440B-B96D-A8AC53964F3A}" type="pres">
      <dgm:prSet presAssocID="{6E749ED5-CFC3-4867-8883-CC3ECB8B1E73}" presName="ConnectLine" presStyleLbl="alignNode1" presStyleIdx="1" presStyleCnt="8"/>
      <dgm:spPr>
        <a:gradFill rotWithShape="0">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w="6350" cap="flat" cmpd="sng" algn="ctr">
          <a:solidFill>
            <a:schemeClr val="accent3">
              <a:shade val="50000"/>
              <a:hueOff val="-57880"/>
              <a:satOff val="8645"/>
              <a:lumOff val="7984"/>
              <a:alphaOff val="0"/>
            </a:schemeClr>
          </a:solidFill>
          <a:prstDash val="dash"/>
        </a:ln>
        <a:effectLst/>
      </dgm:spPr>
    </dgm:pt>
    <dgm:pt modelId="{96735F83-9D8B-4BAF-8D48-7F7BF3F5AA42}" type="pres">
      <dgm:prSet presAssocID="{6E749ED5-CFC3-4867-8883-CC3ECB8B1E73}" presName="ConnectorPoint" presStyleLbl="fgAcc1" presStyleIdx="1" presStyleCnt="8"/>
      <dgm:spPr>
        <a:solidFill>
          <a:schemeClr val="lt1">
            <a:alpha val="90000"/>
            <a:hueOff val="0"/>
            <a:satOff val="0"/>
            <a:lumOff val="0"/>
            <a:alphaOff val="0"/>
          </a:schemeClr>
        </a:solidFill>
        <a:ln w="9525" cap="flat" cmpd="sng" algn="ctr">
          <a:noFill/>
          <a:prstDash val="solid"/>
        </a:ln>
        <a:effectLst/>
      </dgm:spPr>
    </dgm:pt>
    <dgm:pt modelId="{128BC101-883F-4AFD-AAD4-F995B90CCF06}" type="pres">
      <dgm:prSet presAssocID="{6E749ED5-CFC3-4867-8883-CC3ECB8B1E73}" presName="EmptyPlaceHolder" presStyleCnt="0"/>
      <dgm:spPr/>
    </dgm:pt>
    <dgm:pt modelId="{7A2904A2-2653-400E-867C-574FFB221A93}" type="pres">
      <dgm:prSet presAssocID="{786D3F29-0BE6-4272-8D63-97CC12458189}" presName="spaceBetweenRectangles" presStyleCnt="0"/>
      <dgm:spPr/>
    </dgm:pt>
    <dgm:pt modelId="{92012A04-AA03-47B8-9D45-4F3E610CBD1E}" type="pres">
      <dgm:prSet presAssocID="{FCBD400A-0F99-493D-B54C-DF71B32F1C34}" presName="composite" presStyleCnt="0"/>
      <dgm:spPr/>
    </dgm:pt>
    <dgm:pt modelId="{0DD3C40B-F7B3-4B37-9DCB-831ED3B3A1A7}" type="pres">
      <dgm:prSet presAssocID="{FCBD400A-0F99-493D-B54C-DF71B32F1C34}" presName="L1TextContainer" presStyleLbl="revTx" presStyleIdx="2" presStyleCnt="8">
        <dgm:presLayoutVars>
          <dgm:chMax val="1"/>
          <dgm:chPref val="1"/>
          <dgm:bulletEnabled val="1"/>
        </dgm:presLayoutVars>
      </dgm:prSet>
      <dgm:spPr/>
    </dgm:pt>
    <dgm:pt modelId="{2586D938-518F-4260-A8A8-F964F86D77DC}" type="pres">
      <dgm:prSet presAssocID="{FCBD400A-0F99-493D-B54C-DF71B32F1C34}" presName="L2TextContainerWrapper" presStyleCnt="0">
        <dgm:presLayoutVars>
          <dgm:chMax val="0"/>
          <dgm:chPref val="0"/>
          <dgm:bulletEnabled val="1"/>
        </dgm:presLayoutVars>
      </dgm:prSet>
      <dgm:spPr/>
    </dgm:pt>
    <dgm:pt modelId="{74D5DD90-C606-42CB-9572-F90D06A07942}" type="pres">
      <dgm:prSet presAssocID="{FCBD400A-0F99-493D-B54C-DF71B32F1C34}" presName="L2TextContainer" presStyleLbl="bgAccFollowNode1" presStyleIdx="2" presStyleCnt="8"/>
      <dgm:spPr/>
    </dgm:pt>
    <dgm:pt modelId="{5BC35547-DB73-4391-95F8-5FEB500FBBDC}" type="pres">
      <dgm:prSet presAssocID="{FCBD400A-0F99-493D-B54C-DF71B32F1C34}" presName="FlexibleEmptyPlaceHolder" presStyleCnt="0"/>
      <dgm:spPr/>
    </dgm:pt>
    <dgm:pt modelId="{F087C2B8-9739-4CDB-9FAE-E255BA399E49}" type="pres">
      <dgm:prSet presAssocID="{FCBD400A-0F99-493D-B54C-DF71B32F1C34}" presName="ConnectLine" presStyleLbl="alignNode1" presStyleIdx="2" presStyleCnt="8"/>
      <dgm:spPr>
        <a:gradFill rotWithShape="0">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w="6350" cap="flat" cmpd="sng" algn="ctr">
          <a:solidFill>
            <a:schemeClr val="accent3">
              <a:shade val="50000"/>
              <a:hueOff val="-115759"/>
              <a:satOff val="17291"/>
              <a:lumOff val="15967"/>
              <a:alphaOff val="0"/>
            </a:schemeClr>
          </a:solidFill>
          <a:prstDash val="dash"/>
        </a:ln>
        <a:effectLst/>
      </dgm:spPr>
    </dgm:pt>
    <dgm:pt modelId="{5C27D2CC-4965-40EF-B283-2F01413E4B02}" type="pres">
      <dgm:prSet presAssocID="{FCBD400A-0F99-493D-B54C-DF71B32F1C34}" presName="ConnectorPoint" presStyleLbl="fgAcc1" presStyleIdx="2" presStyleCnt="8"/>
      <dgm:spPr>
        <a:solidFill>
          <a:schemeClr val="lt1">
            <a:alpha val="90000"/>
            <a:hueOff val="0"/>
            <a:satOff val="0"/>
            <a:lumOff val="0"/>
            <a:alphaOff val="0"/>
          </a:schemeClr>
        </a:solidFill>
        <a:ln w="9525" cap="flat" cmpd="sng" algn="ctr">
          <a:noFill/>
          <a:prstDash val="solid"/>
        </a:ln>
        <a:effectLst/>
      </dgm:spPr>
    </dgm:pt>
    <dgm:pt modelId="{031A8FFC-B07B-4B00-A9C4-91FF2539AFA4}" type="pres">
      <dgm:prSet presAssocID="{FCBD400A-0F99-493D-B54C-DF71B32F1C34}" presName="EmptyPlaceHolder" presStyleCnt="0"/>
      <dgm:spPr/>
    </dgm:pt>
    <dgm:pt modelId="{63B113C3-BE96-4EE1-8E3B-1498C5D877A8}" type="pres">
      <dgm:prSet presAssocID="{BFB8D43C-CE32-4EB1-A49E-A1D6D5D2575F}" presName="spaceBetweenRectangles" presStyleCnt="0"/>
      <dgm:spPr/>
    </dgm:pt>
    <dgm:pt modelId="{D18325C7-5DAE-4ADA-9B99-5151FBBF9CB5}" type="pres">
      <dgm:prSet presAssocID="{039BEC81-318C-40BD-8C98-55F6843BE87E}" presName="composite" presStyleCnt="0"/>
      <dgm:spPr/>
    </dgm:pt>
    <dgm:pt modelId="{B8E8FCC5-118E-4FB1-AC28-AFC5BE8B1032}" type="pres">
      <dgm:prSet presAssocID="{039BEC81-318C-40BD-8C98-55F6843BE87E}" presName="L1TextContainer" presStyleLbl="revTx" presStyleIdx="3" presStyleCnt="8">
        <dgm:presLayoutVars>
          <dgm:chMax val="1"/>
          <dgm:chPref val="1"/>
          <dgm:bulletEnabled val="1"/>
        </dgm:presLayoutVars>
      </dgm:prSet>
      <dgm:spPr/>
    </dgm:pt>
    <dgm:pt modelId="{E3FF50B6-4E7D-443E-9C27-A2BEACBAB90A}" type="pres">
      <dgm:prSet presAssocID="{039BEC81-318C-40BD-8C98-55F6843BE87E}" presName="L2TextContainerWrapper" presStyleCnt="0">
        <dgm:presLayoutVars>
          <dgm:chMax val="0"/>
          <dgm:chPref val="0"/>
          <dgm:bulletEnabled val="1"/>
        </dgm:presLayoutVars>
      </dgm:prSet>
      <dgm:spPr/>
    </dgm:pt>
    <dgm:pt modelId="{A91C0DE1-7B3A-4A4F-A926-4F6316BA424D}" type="pres">
      <dgm:prSet presAssocID="{039BEC81-318C-40BD-8C98-55F6843BE87E}" presName="L2TextContainer" presStyleLbl="bgAccFollowNode1" presStyleIdx="3" presStyleCnt="8"/>
      <dgm:spPr/>
    </dgm:pt>
    <dgm:pt modelId="{992C31E7-8D82-4F1C-AD4B-A03B80A0B95E}" type="pres">
      <dgm:prSet presAssocID="{039BEC81-318C-40BD-8C98-55F6843BE87E}" presName="FlexibleEmptyPlaceHolder" presStyleCnt="0"/>
      <dgm:spPr/>
    </dgm:pt>
    <dgm:pt modelId="{02AFA6D5-9DF1-435E-B915-81518D9A40FB}" type="pres">
      <dgm:prSet presAssocID="{039BEC81-318C-40BD-8C98-55F6843BE87E}" presName="ConnectLine" presStyleLbl="alignNode1" presStyleIdx="3" presStyleCnt="8"/>
      <dgm:spPr>
        <a:gradFill rotWithShape="0">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w="6350" cap="flat" cmpd="sng" algn="ctr">
          <a:solidFill>
            <a:schemeClr val="accent3">
              <a:shade val="50000"/>
              <a:hueOff val="-173639"/>
              <a:satOff val="25936"/>
              <a:lumOff val="23951"/>
              <a:alphaOff val="0"/>
            </a:schemeClr>
          </a:solidFill>
          <a:prstDash val="dash"/>
        </a:ln>
        <a:effectLst/>
      </dgm:spPr>
    </dgm:pt>
    <dgm:pt modelId="{CD21A410-2B19-4A1F-81AD-DA145D2F9E6A}" type="pres">
      <dgm:prSet presAssocID="{039BEC81-318C-40BD-8C98-55F6843BE87E}" presName="ConnectorPoint" presStyleLbl="fgAcc1" presStyleIdx="3" presStyleCnt="8"/>
      <dgm:spPr>
        <a:solidFill>
          <a:schemeClr val="lt1">
            <a:alpha val="90000"/>
            <a:hueOff val="0"/>
            <a:satOff val="0"/>
            <a:lumOff val="0"/>
            <a:alphaOff val="0"/>
          </a:schemeClr>
        </a:solidFill>
        <a:ln w="9525" cap="flat" cmpd="sng" algn="ctr">
          <a:noFill/>
          <a:prstDash val="solid"/>
        </a:ln>
        <a:effectLst/>
      </dgm:spPr>
    </dgm:pt>
    <dgm:pt modelId="{37430E67-4692-45AF-B7BF-8DB4EE483B07}" type="pres">
      <dgm:prSet presAssocID="{039BEC81-318C-40BD-8C98-55F6843BE87E}" presName="EmptyPlaceHolder" presStyleCnt="0"/>
      <dgm:spPr/>
    </dgm:pt>
    <dgm:pt modelId="{8767A989-201F-48DB-8F2C-B7CBF4AD673C}" type="pres">
      <dgm:prSet presAssocID="{E977D191-A8DF-4A59-9E28-F75F5E153383}" presName="spaceBetweenRectangles" presStyleCnt="0"/>
      <dgm:spPr/>
    </dgm:pt>
    <dgm:pt modelId="{2D77B02C-B38A-44B0-9F83-0E097E0965A2}" type="pres">
      <dgm:prSet presAssocID="{5B5064ED-957A-487B-8C80-F7A20BC569C2}" presName="composite" presStyleCnt="0"/>
      <dgm:spPr/>
    </dgm:pt>
    <dgm:pt modelId="{29F2BC4F-91AE-4FC8-99C8-28E9F1DDF185}" type="pres">
      <dgm:prSet presAssocID="{5B5064ED-957A-487B-8C80-F7A20BC569C2}" presName="L1TextContainer" presStyleLbl="revTx" presStyleIdx="4" presStyleCnt="8">
        <dgm:presLayoutVars>
          <dgm:chMax val="1"/>
          <dgm:chPref val="1"/>
          <dgm:bulletEnabled val="1"/>
        </dgm:presLayoutVars>
      </dgm:prSet>
      <dgm:spPr/>
    </dgm:pt>
    <dgm:pt modelId="{F24CC134-993D-46C4-97D7-9B554DEA06A5}" type="pres">
      <dgm:prSet presAssocID="{5B5064ED-957A-487B-8C80-F7A20BC569C2}" presName="L2TextContainerWrapper" presStyleCnt="0">
        <dgm:presLayoutVars>
          <dgm:chMax val="0"/>
          <dgm:chPref val="0"/>
          <dgm:bulletEnabled val="1"/>
        </dgm:presLayoutVars>
      </dgm:prSet>
      <dgm:spPr/>
    </dgm:pt>
    <dgm:pt modelId="{732824FE-132C-4543-B04F-89AAD1601552}" type="pres">
      <dgm:prSet presAssocID="{5B5064ED-957A-487B-8C80-F7A20BC569C2}" presName="L2TextContainer" presStyleLbl="bgAccFollowNode1" presStyleIdx="4" presStyleCnt="8"/>
      <dgm:spPr/>
    </dgm:pt>
    <dgm:pt modelId="{F235D89D-5DB2-46B6-9725-F7278FE224A9}" type="pres">
      <dgm:prSet presAssocID="{5B5064ED-957A-487B-8C80-F7A20BC569C2}" presName="FlexibleEmptyPlaceHolder" presStyleCnt="0"/>
      <dgm:spPr/>
    </dgm:pt>
    <dgm:pt modelId="{C4C0F879-EAEA-47D9-9937-9DF76350E92F}" type="pres">
      <dgm:prSet presAssocID="{5B5064ED-957A-487B-8C80-F7A20BC569C2}" presName="ConnectLine" presStyleLbl="alignNode1" presStyleIdx="4" presStyleCnt="8"/>
      <dgm:spPr>
        <a:gradFill rotWithShape="0">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w="6350" cap="flat" cmpd="sng" algn="ctr">
          <a:solidFill>
            <a:schemeClr val="accent3">
              <a:shade val="50000"/>
              <a:hueOff val="-231519"/>
              <a:satOff val="34581"/>
              <a:lumOff val="31934"/>
              <a:alphaOff val="0"/>
            </a:schemeClr>
          </a:solidFill>
          <a:prstDash val="dash"/>
        </a:ln>
        <a:effectLst/>
      </dgm:spPr>
    </dgm:pt>
    <dgm:pt modelId="{BD0DD75A-03BD-4A06-AFDC-3A3A0ADD1B94}" type="pres">
      <dgm:prSet presAssocID="{5B5064ED-957A-487B-8C80-F7A20BC569C2}" presName="ConnectorPoint" presStyleLbl="fgAcc1" presStyleIdx="4" presStyleCnt="8"/>
      <dgm:spPr>
        <a:solidFill>
          <a:schemeClr val="lt1">
            <a:alpha val="90000"/>
            <a:hueOff val="0"/>
            <a:satOff val="0"/>
            <a:lumOff val="0"/>
            <a:alphaOff val="0"/>
          </a:schemeClr>
        </a:solidFill>
        <a:ln w="9525" cap="flat" cmpd="sng" algn="ctr">
          <a:noFill/>
          <a:prstDash val="solid"/>
        </a:ln>
        <a:effectLst/>
      </dgm:spPr>
    </dgm:pt>
    <dgm:pt modelId="{8B236996-9C29-488F-9E0D-840CB0DF73AD}" type="pres">
      <dgm:prSet presAssocID="{5B5064ED-957A-487B-8C80-F7A20BC569C2}" presName="EmptyPlaceHolder" presStyleCnt="0"/>
      <dgm:spPr/>
    </dgm:pt>
    <dgm:pt modelId="{121FFAA9-5B2D-4A8C-9708-2E63035F39BD}" type="pres">
      <dgm:prSet presAssocID="{118DBB37-347D-43C0-8F68-F34EDDCBC788}" presName="spaceBetweenRectangles" presStyleCnt="0"/>
      <dgm:spPr/>
    </dgm:pt>
    <dgm:pt modelId="{5B130C4A-8D89-4C3F-822B-E34B3D4FB1FF}" type="pres">
      <dgm:prSet presAssocID="{66677636-A828-4D77-8CB7-004F9EB6EDB8}" presName="composite" presStyleCnt="0"/>
      <dgm:spPr/>
    </dgm:pt>
    <dgm:pt modelId="{8BA7822F-5F50-4C11-B599-5732D6F474DC}" type="pres">
      <dgm:prSet presAssocID="{66677636-A828-4D77-8CB7-004F9EB6EDB8}" presName="L1TextContainer" presStyleLbl="revTx" presStyleIdx="5" presStyleCnt="8">
        <dgm:presLayoutVars>
          <dgm:chMax val="1"/>
          <dgm:chPref val="1"/>
          <dgm:bulletEnabled val="1"/>
        </dgm:presLayoutVars>
      </dgm:prSet>
      <dgm:spPr/>
    </dgm:pt>
    <dgm:pt modelId="{90A7A61E-44D8-4C23-9EA2-AC29C8758A99}" type="pres">
      <dgm:prSet presAssocID="{66677636-A828-4D77-8CB7-004F9EB6EDB8}" presName="L2TextContainerWrapper" presStyleCnt="0">
        <dgm:presLayoutVars>
          <dgm:chMax val="0"/>
          <dgm:chPref val="0"/>
          <dgm:bulletEnabled val="1"/>
        </dgm:presLayoutVars>
      </dgm:prSet>
      <dgm:spPr/>
    </dgm:pt>
    <dgm:pt modelId="{3D11EF83-84CC-4CB2-8C27-AC5C94114766}" type="pres">
      <dgm:prSet presAssocID="{66677636-A828-4D77-8CB7-004F9EB6EDB8}" presName="L2TextContainer" presStyleLbl="bgAccFollowNode1" presStyleIdx="5" presStyleCnt="8"/>
      <dgm:spPr/>
    </dgm:pt>
    <dgm:pt modelId="{F8CCF671-6447-42C6-BDE8-392AD5B6A66F}" type="pres">
      <dgm:prSet presAssocID="{66677636-A828-4D77-8CB7-004F9EB6EDB8}" presName="FlexibleEmptyPlaceHolder" presStyleCnt="0"/>
      <dgm:spPr/>
    </dgm:pt>
    <dgm:pt modelId="{495AC9AF-637C-451A-AFEA-6B5E6B114881}" type="pres">
      <dgm:prSet presAssocID="{66677636-A828-4D77-8CB7-004F9EB6EDB8}" presName="ConnectLine" presStyleLbl="alignNode1" presStyleIdx="5" presStyleCnt="8"/>
      <dgm:spPr>
        <a:gradFill rotWithShape="0">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w="6350" cap="flat" cmpd="sng" algn="ctr">
          <a:solidFill>
            <a:schemeClr val="accent3">
              <a:shade val="50000"/>
              <a:hueOff val="-173639"/>
              <a:satOff val="25936"/>
              <a:lumOff val="23951"/>
              <a:alphaOff val="0"/>
            </a:schemeClr>
          </a:solidFill>
          <a:prstDash val="dash"/>
        </a:ln>
        <a:effectLst/>
      </dgm:spPr>
    </dgm:pt>
    <dgm:pt modelId="{462889BA-FB64-4412-B805-49E270C070A7}" type="pres">
      <dgm:prSet presAssocID="{66677636-A828-4D77-8CB7-004F9EB6EDB8}" presName="ConnectorPoint" presStyleLbl="fgAcc1" presStyleIdx="5" presStyleCnt="8"/>
      <dgm:spPr>
        <a:solidFill>
          <a:schemeClr val="lt1">
            <a:alpha val="90000"/>
            <a:hueOff val="0"/>
            <a:satOff val="0"/>
            <a:lumOff val="0"/>
            <a:alphaOff val="0"/>
          </a:schemeClr>
        </a:solidFill>
        <a:ln w="9525" cap="flat" cmpd="sng" algn="ctr">
          <a:noFill/>
          <a:prstDash val="solid"/>
        </a:ln>
        <a:effectLst/>
      </dgm:spPr>
    </dgm:pt>
    <dgm:pt modelId="{9CAC6478-621B-4DC2-A989-3B166E6479B3}" type="pres">
      <dgm:prSet presAssocID="{66677636-A828-4D77-8CB7-004F9EB6EDB8}" presName="EmptyPlaceHolder" presStyleCnt="0"/>
      <dgm:spPr/>
    </dgm:pt>
    <dgm:pt modelId="{600B3336-18D2-4A4C-A3BB-EA5FF07BB327}" type="pres">
      <dgm:prSet presAssocID="{16C8832F-879A-432B-825D-FAB44DD71E7A}" presName="spaceBetweenRectangles" presStyleCnt="0"/>
      <dgm:spPr/>
    </dgm:pt>
    <dgm:pt modelId="{971259C8-9DF6-4D2A-89C9-6CD9C05E0464}" type="pres">
      <dgm:prSet presAssocID="{82AD8C9C-9CB1-4FD3-B783-4DC2B836A346}" presName="composite" presStyleCnt="0"/>
      <dgm:spPr/>
    </dgm:pt>
    <dgm:pt modelId="{3569D670-AF52-4C25-8527-51D81A2CF70F}" type="pres">
      <dgm:prSet presAssocID="{82AD8C9C-9CB1-4FD3-B783-4DC2B836A346}" presName="L1TextContainer" presStyleLbl="revTx" presStyleIdx="6" presStyleCnt="8">
        <dgm:presLayoutVars>
          <dgm:chMax val="1"/>
          <dgm:chPref val="1"/>
          <dgm:bulletEnabled val="1"/>
        </dgm:presLayoutVars>
      </dgm:prSet>
      <dgm:spPr/>
    </dgm:pt>
    <dgm:pt modelId="{3D191692-A56B-4177-8CCF-056B340112A0}" type="pres">
      <dgm:prSet presAssocID="{82AD8C9C-9CB1-4FD3-B783-4DC2B836A346}" presName="L2TextContainerWrapper" presStyleCnt="0">
        <dgm:presLayoutVars>
          <dgm:chMax val="0"/>
          <dgm:chPref val="0"/>
          <dgm:bulletEnabled val="1"/>
        </dgm:presLayoutVars>
      </dgm:prSet>
      <dgm:spPr/>
    </dgm:pt>
    <dgm:pt modelId="{0D8861BF-BFC9-49A9-899A-AA03946C0B5D}" type="pres">
      <dgm:prSet presAssocID="{82AD8C9C-9CB1-4FD3-B783-4DC2B836A346}" presName="L2TextContainer" presStyleLbl="bgAccFollowNode1" presStyleIdx="6" presStyleCnt="8"/>
      <dgm:spPr/>
    </dgm:pt>
    <dgm:pt modelId="{F2F2BEAC-984E-46A6-99B4-C59A8F21940D}" type="pres">
      <dgm:prSet presAssocID="{82AD8C9C-9CB1-4FD3-B783-4DC2B836A346}" presName="FlexibleEmptyPlaceHolder" presStyleCnt="0"/>
      <dgm:spPr/>
    </dgm:pt>
    <dgm:pt modelId="{32A10633-BD37-4382-9682-7D7BED303C76}" type="pres">
      <dgm:prSet presAssocID="{82AD8C9C-9CB1-4FD3-B783-4DC2B836A346}" presName="ConnectLine" presStyleLbl="alignNode1" presStyleIdx="6" presStyleCnt="8"/>
      <dgm:spPr>
        <a:gradFill rotWithShape="0">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w="6350" cap="flat" cmpd="sng" algn="ctr">
          <a:solidFill>
            <a:schemeClr val="accent3">
              <a:shade val="50000"/>
              <a:hueOff val="-115759"/>
              <a:satOff val="17291"/>
              <a:lumOff val="15967"/>
              <a:alphaOff val="0"/>
            </a:schemeClr>
          </a:solidFill>
          <a:prstDash val="dash"/>
        </a:ln>
        <a:effectLst/>
      </dgm:spPr>
    </dgm:pt>
    <dgm:pt modelId="{5E0C3F1F-9E7D-4E97-81A7-0238D759F8F1}" type="pres">
      <dgm:prSet presAssocID="{82AD8C9C-9CB1-4FD3-B783-4DC2B836A346}" presName="ConnectorPoint" presStyleLbl="fgAcc1" presStyleIdx="6" presStyleCnt="8"/>
      <dgm:spPr>
        <a:solidFill>
          <a:schemeClr val="lt1">
            <a:alpha val="90000"/>
            <a:hueOff val="0"/>
            <a:satOff val="0"/>
            <a:lumOff val="0"/>
            <a:alphaOff val="0"/>
          </a:schemeClr>
        </a:solidFill>
        <a:ln w="9525" cap="flat" cmpd="sng" algn="ctr">
          <a:noFill/>
          <a:prstDash val="solid"/>
        </a:ln>
        <a:effectLst/>
      </dgm:spPr>
    </dgm:pt>
    <dgm:pt modelId="{0AFC8801-6763-49D6-BFE2-89C014D149B8}" type="pres">
      <dgm:prSet presAssocID="{82AD8C9C-9CB1-4FD3-B783-4DC2B836A346}" presName="EmptyPlaceHolder" presStyleCnt="0"/>
      <dgm:spPr/>
    </dgm:pt>
    <dgm:pt modelId="{4319822D-ED7C-4B62-8C0C-2CDC58134E70}" type="pres">
      <dgm:prSet presAssocID="{9F0D4891-32E7-4739-923E-053BD6551206}" presName="spaceBetweenRectangles" presStyleCnt="0"/>
      <dgm:spPr/>
    </dgm:pt>
    <dgm:pt modelId="{51A8A9B5-DD8E-4DBD-AE3E-1D4C4C6A429C}" type="pres">
      <dgm:prSet presAssocID="{1D42FEC2-AFFD-4824-A0F9-AFA4587D35B0}" presName="composite" presStyleCnt="0"/>
      <dgm:spPr/>
    </dgm:pt>
    <dgm:pt modelId="{23FBFB95-D96C-4807-B333-D90F322D390B}" type="pres">
      <dgm:prSet presAssocID="{1D42FEC2-AFFD-4824-A0F9-AFA4587D35B0}" presName="L1TextContainer" presStyleLbl="revTx" presStyleIdx="7" presStyleCnt="8">
        <dgm:presLayoutVars>
          <dgm:chMax val="1"/>
          <dgm:chPref val="1"/>
          <dgm:bulletEnabled val="1"/>
        </dgm:presLayoutVars>
      </dgm:prSet>
      <dgm:spPr/>
    </dgm:pt>
    <dgm:pt modelId="{62AEF83B-5374-4B89-A9B8-647A1F709366}" type="pres">
      <dgm:prSet presAssocID="{1D42FEC2-AFFD-4824-A0F9-AFA4587D35B0}" presName="L2TextContainerWrapper" presStyleCnt="0">
        <dgm:presLayoutVars>
          <dgm:chMax val="0"/>
          <dgm:chPref val="0"/>
          <dgm:bulletEnabled val="1"/>
        </dgm:presLayoutVars>
      </dgm:prSet>
      <dgm:spPr/>
    </dgm:pt>
    <dgm:pt modelId="{F86697DE-BB59-421A-97CF-8E8AA2FC7C40}" type="pres">
      <dgm:prSet presAssocID="{1D42FEC2-AFFD-4824-A0F9-AFA4587D35B0}" presName="L2TextContainer" presStyleLbl="bgAccFollowNode1" presStyleIdx="7" presStyleCnt="8"/>
      <dgm:spPr/>
    </dgm:pt>
    <dgm:pt modelId="{1DC45198-05BE-43B1-8605-91C3F4030EE9}" type="pres">
      <dgm:prSet presAssocID="{1D42FEC2-AFFD-4824-A0F9-AFA4587D35B0}" presName="FlexibleEmptyPlaceHolder" presStyleCnt="0"/>
      <dgm:spPr/>
    </dgm:pt>
    <dgm:pt modelId="{DE893270-531A-4C64-B46B-4EB130D64EE2}" type="pres">
      <dgm:prSet presAssocID="{1D42FEC2-AFFD-4824-A0F9-AFA4587D35B0}" presName="ConnectLine" presStyleLbl="alignNode1" presStyleIdx="7" presStyleCnt="8"/>
      <dgm:spPr>
        <a:gradFill rotWithShape="0">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w="6350" cap="flat" cmpd="sng" algn="ctr">
          <a:solidFill>
            <a:schemeClr val="accent3">
              <a:shade val="50000"/>
              <a:hueOff val="-57880"/>
              <a:satOff val="8645"/>
              <a:lumOff val="7984"/>
              <a:alphaOff val="0"/>
            </a:schemeClr>
          </a:solidFill>
          <a:prstDash val="dash"/>
        </a:ln>
        <a:effectLst/>
      </dgm:spPr>
    </dgm:pt>
    <dgm:pt modelId="{E273F7DC-A1B5-4DD1-805B-A135EFCDEF79}" type="pres">
      <dgm:prSet presAssocID="{1D42FEC2-AFFD-4824-A0F9-AFA4587D35B0}" presName="ConnectorPoint" presStyleLbl="fgAcc1" presStyleIdx="7" presStyleCnt="8"/>
      <dgm:spPr>
        <a:solidFill>
          <a:schemeClr val="lt1">
            <a:alpha val="90000"/>
            <a:hueOff val="0"/>
            <a:satOff val="0"/>
            <a:lumOff val="0"/>
            <a:alphaOff val="0"/>
          </a:schemeClr>
        </a:solidFill>
        <a:ln w="9525" cap="flat" cmpd="sng" algn="ctr">
          <a:noFill/>
          <a:prstDash val="solid"/>
        </a:ln>
        <a:effectLst/>
      </dgm:spPr>
    </dgm:pt>
    <dgm:pt modelId="{09971330-613D-4CA7-8CA1-4CC68385B0A7}" type="pres">
      <dgm:prSet presAssocID="{1D42FEC2-AFFD-4824-A0F9-AFA4587D35B0}" presName="EmptyPlaceHolder" presStyleCnt="0"/>
      <dgm:spPr/>
    </dgm:pt>
  </dgm:ptLst>
  <dgm:cxnLst>
    <dgm:cxn modelId="{095DEF0E-93A1-4D54-B9A9-98DC8D6F4220}" srcId="{EF4CF042-699C-447E-993F-085361A402FA}" destId="{6BD850F7-C00F-444E-B4DC-5F9823B3ABF5}" srcOrd="0" destOrd="0" parTransId="{606DFC94-4665-451A-B453-504DFA2A4CB6}" sibTransId="{3D681AA1-1A44-40B7-84E8-49AB00815542}"/>
    <dgm:cxn modelId="{DAF20C1D-9B9B-431D-9969-C88DF4D7A572}" type="presOf" srcId="{FCBD400A-0F99-493D-B54C-DF71B32F1C34}" destId="{0DD3C40B-F7B3-4B37-9DCB-831ED3B3A1A7}" srcOrd="0" destOrd="0" presId="urn:microsoft.com/office/officeart/2017/3/layout/HorizontalPathTimeline"/>
    <dgm:cxn modelId="{70AF0F1D-A4F0-42FF-97E7-CDFC3101B7A0}" srcId="{66677636-A828-4D77-8CB7-004F9EB6EDB8}" destId="{921BAB50-4B51-4079-B6E0-E4B6423D56CE}" srcOrd="0" destOrd="0" parTransId="{FAA3A72A-DC8C-485E-8B04-0C3E70DA2BE9}" sibTransId="{5C32BEB9-B0E1-4442-B8CA-3A50B2802349}"/>
    <dgm:cxn modelId="{C1EA7626-A016-437B-B2A7-6CBE211BF15B}" type="presOf" srcId="{EF4CF042-699C-447E-993F-085361A402FA}" destId="{038DD9BB-6E6F-4CBF-8B1D-97D7D0E7AE9C}" srcOrd="0" destOrd="0" presId="urn:microsoft.com/office/officeart/2017/3/layout/HorizontalPathTimeline"/>
    <dgm:cxn modelId="{BEC87933-6C43-4A52-9D34-9BC513AD679C}" type="presOf" srcId="{1D42FEC2-AFFD-4824-A0F9-AFA4587D35B0}" destId="{23FBFB95-D96C-4807-B333-D90F322D390B}" srcOrd="0" destOrd="0" presId="urn:microsoft.com/office/officeart/2017/3/layout/HorizontalPathTimeline"/>
    <dgm:cxn modelId="{7C84063E-9613-4CD2-9418-F4D183810FF5}" srcId="{EF4CF042-699C-447E-993F-085361A402FA}" destId="{82AD8C9C-9CB1-4FD3-B783-4DC2B836A346}" srcOrd="6" destOrd="0" parTransId="{B89CE32A-1440-46BF-B4DA-9D56AFB5722F}" sibTransId="{9F0D4891-32E7-4739-923E-053BD6551206}"/>
    <dgm:cxn modelId="{002CCA5D-0825-4976-8A93-B78FCEAB338B}" srcId="{EF4CF042-699C-447E-993F-085361A402FA}" destId="{6E749ED5-CFC3-4867-8883-CC3ECB8B1E73}" srcOrd="1" destOrd="0" parTransId="{F30B1A69-1527-4B11-8F9A-E22F6D967B29}" sibTransId="{786D3F29-0BE6-4272-8D63-97CC12458189}"/>
    <dgm:cxn modelId="{EDF8DC63-B509-4A53-BE1A-D46B6BA0107F}" srcId="{1D42FEC2-AFFD-4824-A0F9-AFA4587D35B0}" destId="{A3D439E2-C688-4797-B158-1424FD51EA8B}" srcOrd="0" destOrd="0" parTransId="{D6BFBD53-6ED6-4490-A6DF-CB26FF5A2900}" sibTransId="{84005911-A111-4D8F-BF23-E5A48F69C9E3}"/>
    <dgm:cxn modelId="{86941F45-FDF2-4CC5-8D45-35744363EA98}" type="presOf" srcId="{82AD8C9C-9CB1-4FD3-B783-4DC2B836A346}" destId="{3569D670-AF52-4C25-8527-51D81A2CF70F}" srcOrd="0" destOrd="0" presId="urn:microsoft.com/office/officeart/2017/3/layout/HorizontalPathTimeline"/>
    <dgm:cxn modelId="{85714547-7DC4-4B4B-9924-12F553E42950}" srcId="{EF4CF042-699C-447E-993F-085361A402FA}" destId="{FCBD400A-0F99-493D-B54C-DF71B32F1C34}" srcOrd="2" destOrd="0" parTransId="{1E14BCF5-687D-451B-80DD-98108CD283BF}" sibTransId="{BFB8D43C-CE32-4EB1-A49E-A1D6D5D2575F}"/>
    <dgm:cxn modelId="{DCDAC867-8B17-43CE-AD66-E21C1B48B36F}" srcId="{EF4CF042-699C-447E-993F-085361A402FA}" destId="{66677636-A828-4D77-8CB7-004F9EB6EDB8}" srcOrd="5" destOrd="0" parTransId="{BA952A69-5D8F-408B-A80D-CB6CFB7634D0}" sibTransId="{16C8832F-879A-432B-825D-FAB44DD71E7A}"/>
    <dgm:cxn modelId="{C5AEFE4F-A43E-4233-84E3-D640A4B551A9}" type="presOf" srcId="{EA34B59F-92E2-4ACF-A716-51BBFFDE0260}" destId="{8000BC70-7700-4C7B-963F-5B65ACC584FC}" srcOrd="0" destOrd="0" presId="urn:microsoft.com/office/officeart/2017/3/layout/HorizontalPathTimeline"/>
    <dgm:cxn modelId="{F1ABC279-99B6-4590-88B7-70DCEA088C83}" srcId="{5B5064ED-957A-487B-8C80-F7A20BC569C2}" destId="{65D2CBC0-0F79-4754-ACC3-5895648530E2}" srcOrd="0" destOrd="0" parTransId="{A1A98D39-A242-4CA7-AE6B-7AB8663875DE}" sibTransId="{309DC278-F59E-4801-B2EE-44F18962D4BF}"/>
    <dgm:cxn modelId="{EFFD6780-CA6C-4AE2-946C-6D737C65D31A}" type="presOf" srcId="{66677636-A828-4D77-8CB7-004F9EB6EDB8}" destId="{8BA7822F-5F50-4C11-B599-5732D6F474DC}" srcOrd="0" destOrd="0" presId="urn:microsoft.com/office/officeart/2017/3/layout/HorizontalPathTimeline"/>
    <dgm:cxn modelId="{C6DD4981-BD4F-4A68-A2FC-F2D5DCF46BC7}" type="presOf" srcId="{039BEC81-318C-40BD-8C98-55F6843BE87E}" destId="{B8E8FCC5-118E-4FB1-AC28-AFC5BE8B1032}" srcOrd="0" destOrd="0" presId="urn:microsoft.com/office/officeart/2017/3/layout/HorizontalPathTimeline"/>
    <dgm:cxn modelId="{59AE5C8C-B704-46BA-BF48-4238FC764EC9}" type="presOf" srcId="{65D2CBC0-0F79-4754-ACC3-5895648530E2}" destId="{732824FE-132C-4543-B04F-89AAD1601552}" srcOrd="0" destOrd="0" presId="urn:microsoft.com/office/officeart/2017/3/layout/HorizontalPathTimeline"/>
    <dgm:cxn modelId="{7B244E8D-423C-4472-8963-F43AE6690349}" srcId="{FCBD400A-0F99-493D-B54C-DF71B32F1C34}" destId="{AAFE2816-7FCB-4882-82DD-76EC0584BA77}" srcOrd="0" destOrd="0" parTransId="{3A6879C8-DC5A-4A06-8C07-E87271487B3F}" sibTransId="{95394186-53BB-4B9E-955E-3F27F2D5295C}"/>
    <dgm:cxn modelId="{9BF8379A-3F6A-45B3-AA0A-8E6F9D66000D}" srcId="{82AD8C9C-9CB1-4FD3-B783-4DC2B836A346}" destId="{A4B7D3AE-420C-45BC-A1CA-ABE46A1FC129}" srcOrd="0" destOrd="0" parTransId="{E84D6FBE-F9F0-4B53-AB97-3E21DCD0CA3D}" sibTransId="{AE81BBA7-B32A-4E94-AB6D-9E96ABB98FE9}"/>
    <dgm:cxn modelId="{1CE29AA1-2A5C-48C3-8F91-6E4FB18AE946}" srcId="{039BEC81-318C-40BD-8C98-55F6843BE87E}" destId="{D096018A-64FD-4F79-B4F5-622961C21524}" srcOrd="0" destOrd="0" parTransId="{0CF2C601-5E72-483C-9DC7-BCC5D90D51D9}" sibTransId="{5934C0FB-2596-4881-AAC0-F02155432CBF}"/>
    <dgm:cxn modelId="{A9FA74AC-9B91-4C9C-94D1-D82B99D925EF}" type="presOf" srcId="{A3D439E2-C688-4797-B158-1424FD51EA8B}" destId="{F86697DE-BB59-421A-97CF-8E8AA2FC7C40}" srcOrd="0" destOrd="0" presId="urn:microsoft.com/office/officeart/2017/3/layout/HorizontalPathTimeline"/>
    <dgm:cxn modelId="{027B1EB1-A24B-4F31-995B-FFE9073529EE}" type="presOf" srcId="{39FF036E-1A53-4CE6-AE32-5FF585EC4308}" destId="{A1B5B061-6007-4AAF-9266-32EDD454C5EE}" srcOrd="0" destOrd="0" presId="urn:microsoft.com/office/officeart/2017/3/layout/HorizontalPathTimeline"/>
    <dgm:cxn modelId="{5FF40DBF-0349-42AF-A8A6-92C1CFB8FEE2}" type="presOf" srcId="{D096018A-64FD-4F79-B4F5-622961C21524}" destId="{A91C0DE1-7B3A-4A4F-A926-4F6316BA424D}" srcOrd="0" destOrd="0" presId="urn:microsoft.com/office/officeart/2017/3/layout/HorizontalPathTimeline"/>
    <dgm:cxn modelId="{AB4BE1C6-3EDA-45AF-8359-23E71F99C944}" srcId="{EF4CF042-699C-447E-993F-085361A402FA}" destId="{1D42FEC2-AFFD-4824-A0F9-AFA4587D35B0}" srcOrd="7" destOrd="0" parTransId="{DF9C27B5-A4A6-42D9-A18E-FEA5269E6070}" sibTransId="{995238C4-6519-4F3C-B5FF-A1462E28A046}"/>
    <dgm:cxn modelId="{13220ED5-E1FD-4520-86C8-FFEC7D6169F0}" type="presOf" srcId="{6BD850F7-C00F-444E-B4DC-5F9823B3ABF5}" destId="{A396CFAB-5D6E-46F1-9710-480010FC346D}" srcOrd="0" destOrd="0" presId="urn:microsoft.com/office/officeart/2017/3/layout/HorizontalPathTimeline"/>
    <dgm:cxn modelId="{AF8E62D6-CC22-42C6-BDCF-8AE46B9965A0}" srcId="{6E749ED5-CFC3-4867-8883-CC3ECB8B1E73}" destId="{39FF036E-1A53-4CE6-AE32-5FF585EC4308}" srcOrd="0" destOrd="0" parTransId="{EE738454-392D-4767-B0DB-30E0BD8C7403}" sibTransId="{D5704312-2E7F-465D-9F66-1B6ECA6830AD}"/>
    <dgm:cxn modelId="{98C5FFDE-FA65-4C8F-8347-3284C44CC099}" srcId="{EF4CF042-699C-447E-993F-085361A402FA}" destId="{039BEC81-318C-40BD-8C98-55F6843BE87E}" srcOrd="3" destOrd="0" parTransId="{D06E2420-1CCD-48D0-B47F-F41CE1FE3DBC}" sibTransId="{E977D191-A8DF-4A59-9E28-F75F5E153383}"/>
    <dgm:cxn modelId="{83964DE2-E882-4BF0-A2C5-184BFFD4F125}" srcId="{EF4CF042-699C-447E-993F-085361A402FA}" destId="{5B5064ED-957A-487B-8C80-F7A20BC569C2}" srcOrd="4" destOrd="0" parTransId="{0832E023-3F2A-47AD-8177-7D662A13E58D}" sibTransId="{118DBB37-347D-43C0-8F68-F34EDDCBC788}"/>
    <dgm:cxn modelId="{34424CE6-CD94-4011-8023-4C974383618E}" srcId="{6BD850F7-C00F-444E-B4DC-5F9823B3ABF5}" destId="{EA34B59F-92E2-4ACF-A716-51BBFFDE0260}" srcOrd="0" destOrd="0" parTransId="{71BDF7CF-2B35-47B0-A1B6-C0141C9F32E5}" sibTransId="{4C82B236-1585-435B-B797-8AAE6BBBE59F}"/>
    <dgm:cxn modelId="{46BC11ED-4018-4668-BF5A-02E103356A9F}" type="presOf" srcId="{A4B7D3AE-420C-45BC-A1CA-ABE46A1FC129}" destId="{0D8861BF-BFC9-49A9-899A-AA03946C0B5D}" srcOrd="0" destOrd="0" presId="urn:microsoft.com/office/officeart/2017/3/layout/HorizontalPathTimeline"/>
    <dgm:cxn modelId="{FB8485F0-2097-44A3-A72C-9EED83ACF934}" type="presOf" srcId="{AAFE2816-7FCB-4882-82DD-76EC0584BA77}" destId="{74D5DD90-C606-42CB-9572-F90D06A07942}" srcOrd="0" destOrd="0" presId="urn:microsoft.com/office/officeart/2017/3/layout/HorizontalPathTimeline"/>
    <dgm:cxn modelId="{C07CC9F5-9C60-49DA-9F88-AAD79A7B6821}" type="presOf" srcId="{921BAB50-4B51-4079-B6E0-E4B6423D56CE}" destId="{3D11EF83-84CC-4CB2-8C27-AC5C94114766}" srcOrd="0" destOrd="0" presId="urn:microsoft.com/office/officeart/2017/3/layout/HorizontalPathTimeline"/>
    <dgm:cxn modelId="{3AFF00F9-5753-4C08-9E18-D31C45836427}" type="presOf" srcId="{6E749ED5-CFC3-4867-8883-CC3ECB8B1E73}" destId="{2AF6EB9F-B309-49D5-9345-4B896FC27BBB}" srcOrd="0" destOrd="0" presId="urn:microsoft.com/office/officeart/2017/3/layout/HorizontalPathTimeline"/>
    <dgm:cxn modelId="{A90B51FC-3964-43DF-B821-8A2B4FD9E97C}" type="presOf" srcId="{5B5064ED-957A-487B-8C80-F7A20BC569C2}" destId="{29F2BC4F-91AE-4FC8-99C8-28E9F1DDF185}" srcOrd="0" destOrd="0" presId="urn:microsoft.com/office/officeart/2017/3/layout/HorizontalPathTimeline"/>
    <dgm:cxn modelId="{56EBAD28-73ED-4ACD-A543-B43828560C18}" type="presParOf" srcId="{038DD9BB-6E6F-4CBF-8B1D-97D7D0E7AE9C}" destId="{54F3F121-7819-4171-A6FF-9112B77686A7}" srcOrd="0" destOrd="0" presId="urn:microsoft.com/office/officeart/2017/3/layout/HorizontalPathTimeline"/>
    <dgm:cxn modelId="{F975F714-E40B-4CE2-97B4-50A25DA005BF}" type="presParOf" srcId="{038DD9BB-6E6F-4CBF-8B1D-97D7D0E7AE9C}" destId="{3AA4BFE4-E083-4E36-BA4B-3A33E3033763}" srcOrd="1" destOrd="0" presId="urn:microsoft.com/office/officeart/2017/3/layout/HorizontalPathTimeline"/>
    <dgm:cxn modelId="{5542F003-F915-4381-91D5-5ADC8483CA65}" type="presParOf" srcId="{3AA4BFE4-E083-4E36-BA4B-3A33E3033763}" destId="{9482D2CF-9519-43BF-B29F-13BF40DE113A}" srcOrd="0" destOrd="0" presId="urn:microsoft.com/office/officeart/2017/3/layout/HorizontalPathTimeline"/>
    <dgm:cxn modelId="{56D3CA1B-B2A5-4178-8001-A06B6CF37C05}" type="presParOf" srcId="{9482D2CF-9519-43BF-B29F-13BF40DE113A}" destId="{A396CFAB-5D6E-46F1-9710-480010FC346D}" srcOrd="0" destOrd="0" presId="urn:microsoft.com/office/officeart/2017/3/layout/HorizontalPathTimeline"/>
    <dgm:cxn modelId="{18743E57-37B4-4C90-98D6-60D3BF74F452}" type="presParOf" srcId="{9482D2CF-9519-43BF-B29F-13BF40DE113A}" destId="{DC41F283-92A4-44A1-B04F-4220FEDDF853}" srcOrd="1" destOrd="0" presId="urn:microsoft.com/office/officeart/2017/3/layout/HorizontalPathTimeline"/>
    <dgm:cxn modelId="{29037DBF-10B8-42BE-ACEE-E778CF0C2ADD}" type="presParOf" srcId="{DC41F283-92A4-44A1-B04F-4220FEDDF853}" destId="{8000BC70-7700-4C7B-963F-5B65ACC584FC}" srcOrd="0" destOrd="0" presId="urn:microsoft.com/office/officeart/2017/3/layout/HorizontalPathTimeline"/>
    <dgm:cxn modelId="{86166BB2-FD27-4C31-87FA-3F9054AB7DFB}" type="presParOf" srcId="{DC41F283-92A4-44A1-B04F-4220FEDDF853}" destId="{65AA0698-F27C-44E7-8AC0-B36C1848DC71}" srcOrd="1" destOrd="0" presId="urn:microsoft.com/office/officeart/2017/3/layout/HorizontalPathTimeline"/>
    <dgm:cxn modelId="{DBE6D13A-3CCB-4BFC-823E-C1B4DF323E68}" type="presParOf" srcId="{9482D2CF-9519-43BF-B29F-13BF40DE113A}" destId="{1BE868A4-B0EB-4C3D-8BD5-459421969F97}" srcOrd="2" destOrd="0" presId="urn:microsoft.com/office/officeart/2017/3/layout/HorizontalPathTimeline"/>
    <dgm:cxn modelId="{95422757-97FF-43C7-BD9E-5496BB6E44EF}" type="presParOf" srcId="{9482D2CF-9519-43BF-B29F-13BF40DE113A}" destId="{C93E3092-B4C2-4270-87BA-3C3BC26B68B7}" srcOrd="3" destOrd="0" presId="urn:microsoft.com/office/officeart/2017/3/layout/HorizontalPathTimeline"/>
    <dgm:cxn modelId="{3075160A-2961-4FB3-A19B-04B2D97D550A}" type="presParOf" srcId="{9482D2CF-9519-43BF-B29F-13BF40DE113A}" destId="{048EB910-F6B2-4B9C-B21B-121C5B084B4C}" srcOrd="4" destOrd="0" presId="urn:microsoft.com/office/officeart/2017/3/layout/HorizontalPathTimeline"/>
    <dgm:cxn modelId="{5B5782A8-36BC-4253-86EF-D66477F21C12}" type="presParOf" srcId="{3AA4BFE4-E083-4E36-BA4B-3A33E3033763}" destId="{02061A4B-3BC1-438E-8F1D-4681F6A93D33}" srcOrd="1" destOrd="0" presId="urn:microsoft.com/office/officeart/2017/3/layout/HorizontalPathTimeline"/>
    <dgm:cxn modelId="{423FBAFD-5A92-4D87-823C-C55F26898B0D}" type="presParOf" srcId="{3AA4BFE4-E083-4E36-BA4B-3A33E3033763}" destId="{9C6B7CE7-DC84-4478-AB31-1212565BFEC4}" srcOrd="2" destOrd="0" presId="urn:microsoft.com/office/officeart/2017/3/layout/HorizontalPathTimeline"/>
    <dgm:cxn modelId="{17184EB5-7201-4A4D-A250-02958E566853}" type="presParOf" srcId="{9C6B7CE7-DC84-4478-AB31-1212565BFEC4}" destId="{2AF6EB9F-B309-49D5-9345-4B896FC27BBB}" srcOrd="0" destOrd="0" presId="urn:microsoft.com/office/officeart/2017/3/layout/HorizontalPathTimeline"/>
    <dgm:cxn modelId="{7484AB6B-F18E-4B2D-B4FD-E89D50BC5BA8}" type="presParOf" srcId="{9C6B7CE7-DC84-4478-AB31-1212565BFEC4}" destId="{59E4CDEA-EEC6-47F6-8397-F7EA992442E3}" srcOrd="1" destOrd="0" presId="urn:microsoft.com/office/officeart/2017/3/layout/HorizontalPathTimeline"/>
    <dgm:cxn modelId="{69542BD6-B3B3-49D7-B5CF-74BA688499C3}" type="presParOf" srcId="{59E4CDEA-EEC6-47F6-8397-F7EA992442E3}" destId="{A1B5B061-6007-4AAF-9266-32EDD454C5EE}" srcOrd="0" destOrd="0" presId="urn:microsoft.com/office/officeart/2017/3/layout/HorizontalPathTimeline"/>
    <dgm:cxn modelId="{28F3340B-BC5C-4718-A788-1538E2EA9804}" type="presParOf" srcId="{59E4CDEA-EEC6-47F6-8397-F7EA992442E3}" destId="{8BB1CF63-B4A1-4A95-A53F-F3A99E207D44}" srcOrd="1" destOrd="0" presId="urn:microsoft.com/office/officeart/2017/3/layout/HorizontalPathTimeline"/>
    <dgm:cxn modelId="{87D72549-D392-4C92-9B5B-4F44E7282E2B}" type="presParOf" srcId="{9C6B7CE7-DC84-4478-AB31-1212565BFEC4}" destId="{668F5606-D96F-440B-B96D-A8AC53964F3A}" srcOrd="2" destOrd="0" presId="urn:microsoft.com/office/officeart/2017/3/layout/HorizontalPathTimeline"/>
    <dgm:cxn modelId="{7848460D-C7ED-47DF-A51E-1436B6605DE0}" type="presParOf" srcId="{9C6B7CE7-DC84-4478-AB31-1212565BFEC4}" destId="{96735F83-9D8B-4BAF-8D48-7F7BF3F5AA42}" srcOrd="3" destOrd="0" presId="urn:microsoft.com/office/officeart/2017/3/layout/HorizontalPathTimeline"/>
    <dgm:cxn modelId="{233F3D76-5F80-4CD4-8D6B-71C6C7ADB4FF}" type="presParOf" srcId="{9C6B7CE7-DC84-4478-AB31-1212565BFEC4}" destId="{128BC101-883F-4AFD-AAD4-F995B90CCF06}" srcOrd="4" destOrd="0" presId="urn:microsoft.com/office/officeart/2017/3/layout/HorizontalPathTimeline"/>
    <dgm:cxn modelId="{8B67735B-69F3-4CB7-9A5B-8B8E786D44DD}" type="presParOf" srcId="{3AA4BFE4-E083-4E36-BA4B-3A33E3033763}" destId="{7A2904A2-2653-400E-867C-574FFB221A93}" srcOrd="3" destOrd="0" presId="urn:microsoft.com/office/officeart/2017/3/layout/HorizontalPathTimeline"/>
    <dgm:cxn modelId="{0599C56E-A0DD-445B-B30D-59E5DA7DE9E0}" type="presParOf" srcId="{3AA4BFE4-E083-4E36-BA4B-3A33E3033763}" destId="{92012A04-AA03-47B8-9D45-4F3E610CBD1E}" srcOrd="4" destOrd="0" presId="urn:microsoft.com/office/officeart/2017/3/layout/HorizontalPathTimeline"/>
    <dgm:cxn modelId="{3FE763DF-FF6E-40BD-921B-99A7A17E7F9A}" type="presParOf" srcId="{92012A04-AA03-47B8-9D45-4F3E610CBD1E}" destId="{0DD3C40B-F7B3-4B37-9DCB-831ED3B3A1A7}" srcOrd="0" destOrd="0" presId="urn:microsoft.com/office/officeart/2017/3/layout/HorizontalPathTimeline"/>
    <dgm:cxn modelId="{5D69B6B5-EF09-482C-9539-4CEE972D5900}" type="presParOf" srcId="{92012A04-AA03-47B8-9D45-4F3E610CBD1E}" destId="{2586D938-518F-4260-A8A8-F964F86D77DC}" srcOrd="1" destOrd="0" presId="urn:microsoft.com/office/officeart/2017/3/layout/HorizontalPathTimeline"/>
    <dgm:cxn modelId="{5FBC53DB-6972-4CB5-B4F6-64B7DCF741C2}" type="presParOf" srcId="{2586D938-518F-4260-A8A8-F964F86D77DC}" destId="{74D5DD90-C606-42CB-9572-F90D06A07942}" srcOrd="0" destOrd="0" presId="urn:microsoft.com/office/officeart/2017/3/layout/HorizontalPathTimeline"/>
    <dgm:cxn modelId="{C89084CD-C311-4FF4-B439-26276317BB2B}" type="presParOf" srcId="{2586D938-518F-4260-A8A8-F964F86D77DC}" destId="{5BC35547-DB73-4391-95F8-5FEB500FBBDC}" srcOrd="1" destOrd="0" presId="urn:microsoft.com/office/officeart/2017/3/layout/HorizontalPathTimeline"/>
    <dgm:cxn modelId="{06CE1925-F071-46CC-879F-396E02F2D06E}" type="presParOf" srcId="{92012A04-AA03-47B8-9D45-4F3E610CBD1E}" destId="{F087C2B8-9739-4CDB-9FAE-E255BA399E49}" srcOrd="2" destOrd="0" presId="urn:microsoft.com/office/officeart/2017/3/layout/HorizontalPathTimeline"/>
    <dgm:cxn modelId="{F03AC4EF-3FE9-4B93-AD1D-47FAD2AE1C35}" type="presParOf" srcId="{92012A04-AA03-47B8-9D45-4F3E610CBD1E}" destId="{5C27D2CC-4965-40EF-B283-2F01413E4B02}" srcOrd="3" destOrd="0" presId="urn:microsoft.com/office/officeart/2017/3/layout/HorizontalPathTimeline"/>
    <dgm:cxn modelId="{B610E95D-25D6-4B68-93EA-38B1CD42E0D6}" type="presParOf" srcId="{92012A04-AA03-47B8-9D45-4F3E610CBD1E}" destId="{031A8FFC-B07B-4B00-A9C4-91FF2539AFA4}" srcOrd="4" destOrd="0" presId="urn:microsoft.com/office/officeart/2017/3/layout/HorizontalPathTimeline"/>
    <dgm:cxn modelId="{D97CCE1F-2B2E-4BAB-8327-9063FCF56109}" type="presParOf" srcId="{3AA4BFE4-E083-4E36-BA4B-3A33E3033763}" destId="{63B113C3-BE96-4EE1-8E3B-1498C5D877A8}" srcOrd="5" destOrd="0" presId="urn:microsoft.com/office/officeart/2017/3/layout/HorizontalPathTimeline"/>
    <dgm:cxn modelId="{9EE7B154-EF87-4511-8D3F-A4D885CF98C7}" type="presParOf" srcId="{3AA4BFE4-E083-4E36-BA4B-3A33E3033763}" destId="{D18325C7-5DAE-4ADA-9B99-5151FBBF9CB5}" srcOrd="6" destOrd="0" presId="urn:microsoft.com/office/officeart/2017/3/layout/HorizontalPathTimeline"/>
    <dgm:cxn modelId="{A57A137B-28B2-40C6-A698-50FFCD6F338C}" type="presParOf" srcId="{D18325C7-5DAE-4ADA-9B99-5151FBBF9CB5}" destId="{B8E8FCC5-118E-4FB1-AC28-AFC5BE8B1032}" srcOrd="0" destOrd="0" presId="urn:microsoft.com/office/officeart/2017/3/layout/HorizontalPathTimeline"/>
    <dgm:cxn modelId="{46E7E9B9-53FE-4D1B-9032-9EEEB4D07C0B}" type="presParOf" srcId="{D18325C7-5DAE-4ADA-9B99-5151FBBF9CB5}" destId="{E3FF50B6-4E7D-443E-9C27-A2BEACBAB90A}" srcOrd="1" destOrd="0" presId="urn:microsoft.com/office/officeart/2017/3/layout/HorizontalPathTimeline"/>
    <dgm:cxn modelId="{0ED445F2-E41D-4686-961B-877C1B9998A4}" type="presParOf" srcId="{E3FF50B6-4E7D-443E-9C27-A2BEACBAB90A}" destId="{A91C0DE1-7B3A-4A4F-A926-4F6316BA424D}" srcOrd="0" destOrd="0" presId="urn:microsoft.com/office/officeart/2017/3/layout/HorizontalPathTimeline"/>
    <dgm:cxn modelId="{577926AB-7757-4D48-AEC0-A3A21F80823C}" type="presParOf" srcId="{E3FF50B6-4E7D-443E-9C27-A2BEACBAB90A}" destId="{992C31E7-8D82-4F1C-AD4B-A03B80A0B95E}" srcOrd="1" destOrd="0" presId="urn:microsoft.com/office/officeart/2017/3/layout/HorizontalPathTimeline"/>
    <dgm:cxn modelId="{B5EFF2AA-0F5B-4AE9-A7B4-DA52F88B5A40}" type="presParOf" srcId="{D18325C7-5DAE-4ADA-9B99-5151FBBF9CB5}" destId="{02AFA6D5-9DF1-435E-B915-81518D9A40FB}" srcOrd="2" destOrd="0" presId="urn:microsoft.com/office/officeart/2017/3/layout/HorizontalPathTimeline"/>
    <dgm:cxn modelId="{499AA2EE-CD1C-4CEC-B3C1-B0016D4A1A7E}" type="presParOf" srcId="{D18325C7-5DAE-4ADA-9B99-5151FBBF9CB5}" destId="{CD21A410-2B19-4A1F-81AD-DA145D2F9E6A}" srcOrd="3" destOrd="0" presId="urn:microsoft.com/office/officeart/2017/3/layout/HorizontalPathTimeline"/>
    <dgm:cxn modelId="{F07F9231-2C34-4A80-BB93-13895D66E516}" type="presParOf" srcId="{D18325C7-5DAE-4ADA-9B99-5151FBBF9CB5}" destId="{37430E67-4692-45AF-B7BF-8DB4EE483B07}" srcOrd="4" destOrd="0" presId="urn:microsoft.com/office/officeart/2017/3/layout/HorizontalPathTimeline"/>
    <dgm:cxn modelId="{DEFF6FBC-90D3-4265-8C90-DB6A21D75D05}" type="presParOf" srcId="{3AA4BFE4-E083-4E36-BA4B-3A33E3033763}" destId="{8767A989-201F-48DB-8F2C-B7CBF4AD673C}" srcOrd="7" destOrd="0" presId="urn:microsoft.com/office/officeart/2017/3/layout/HorizontalPathTimeline"/>
    <dgm:cxn modelId="{8724ACAF-83F9-4FEA-8E1C-E1DAA487AF8E}" type="presParOf" srcId="{3AA4BFE4-E083-4E36-BA4B-3A33E3033763}" destId="{2D77B02C-B38A-44B0-9F83-0E097E0965A2}" srcOrd="8" destOrd="0" presId="urn:microsoft.com/office/officeart/2017/3/layout/HorizontalPathTimeline"/>
    <dgm:cxn modelId="{5D65FBED-9A14-4891-BC72-A493F99D7F18}" type="presParOf" srcId="{2D77B02C-B38A-44B0-9F83-0E097E0965A2}" destId="{29F2BC4F-91AE-4FC8-99C8-28E9F1DDF185}" srcOrd="0" destOrd="0" presId="urn:microsoft.com/office/officeart/2017/3/layout/HorizontalPathTimeline"/>
    <dgm:cxn modelId="{128B85F8-5EBE-486A-A28D-685E153BF5D2}" type="presParOf" srcId="{2D77B02C-B38A-44B0-9F83-0E097E0965A2}" destId="{F24CC134-993D-46C4-97D7-9B554DEA06A5}" srcOrd="1" destOrd="0" presId="urn:microsoft.com/office/officeart/2017/3/layout/HorizontalPathTimeline"/>
    <dgm:cxn modelId="{2B80C1ED-D29D-4729-A3A2-8A354FDAC3C9}" type="presParOf" srcId="{F24CC134-993D-46C4-97D7-9B554DEA06A5}" destId="{732824FE-132C-4543-B04F-89AAD1601552}" srcOrd="0" destOrd="0" presId="urn:microsoft.com/office/officeart/2017/3/layout/HorizontalPathTimeline"/>
    <dgm:cxn modelId="{57F01066-4AF7-4EA6-ACD9-9D39D8C29989}" type="presParOf" srcId="{F24CC134-993D-46C4-97D7-9B554DEA06A5}" destId="{F235D89D-5DB2-46B6-9725-F7278FE224A9}" srcOrd="1" destOrd="0" presId="urn:microsoft.com/office/officeart/2017/3/layout/HorizontalPathTimeline"/>
    <dgm:cxn modelId="{5279F4DD-60A4-498D-9CE4-7AEA1B46C243}" type="presParOf" srcId="{2D77B02C-B38A-44B0-9F83-0E097E0965A2}" destId="{C4C0F879-EAEA-47D9-9937-9DF76350E92F}" srcOrd="2" destOrd="0" presId="urn:microsoft.com/office/officeart/2017/3/layout/HorizontalPathTimeline"/>
    <dgm:cxn modelId="{326878F9-9291-4EF5-9C0E-EBD4201FF093}" type="presParOf" srcId="{2D77B02C-B38A-44B0-9F83-0E097E0965A2}" destId="{BD0DD75A-03BD-4A06-AFDC-3A3A0ADD1B94}" srcOrd="3" destOrd="0" presId="urn:microsoft.com/office/officeart/2017/3/layout/HorizontalPathTimeline"/>
    <dgm:cxn modelId="{97651006-4CBC-43A0-9A4A-97A5ECD1BC03}" type="presParOf" srcId="{2D77B02C-B38A-44B0-9F83-0E097E0965A2}" destId="{8B236996-9C29-488F-9E0D-840CB0DF73AD}" srcOrd="4" destOrd="0" presId="urn:microsoft.com/office/officeart/2017/3/layout/HorizontalPathTimeline"/>
    <dgm:cxn modelId="{E67DD8E4-CE8D-4BFA-B766-6D3668B38B16}" type="presParOf" srcId="{3AA4BFE4-E083-4E36-BA4B-3A33E3033763}" destId="{121FFAA9-5B2D-4A8C-9708-2E63035F39BD}" srcOrd="9" destOrd="0" presId="urn:microsoft.com/office/officeart/2017/3/layout/HorizontalPathTimeline"/>
    <dgm:cxn modelId="{4B4E5733-E136-4AB7-8BF4-658B15249198}" type="presParOf" srcId="{3AA4BFE4-E083-4E36-BA4B-3A33E3033763}" destId="{5B130C4A-8D89-4C3F-822B-E34B3D4FB1FF}" srcOrd="10" destOrd="0" presId="urn:microsoft.com/office/officeart/2017/3/layout/HorizontalPathTimeline"/>
    <dgm:cxn modelId="{92B81466-96D7-4A7A-9397-D1F9D0431971}" type="presParOf" srcId="{5B130C4A-8D89-4C3F-822B-E34B3D4FB1FF}" destId="{8BA7822F-5F50-4C11-B599-5732D6F474DC}" srcOrd="0" destOrd="0" presId="urn:microsoft.com/office/officeart/2017/3/layout/HorizontalPathTimeline"/>
    <dgm:cxn modelId="{0E1487B2-C331-4E57-BF2A-BDA28D08B1A2}" type="presParOf" srcId="{5B130C4A-8D89-4C3F-822B-E34B3D4FB1FF}" destId="{90A7A61E-44D8-4C23-9EA2-AC29C8758A99}" srcOrd="1" destOrd="0" presId="urn:microsoft.com/office/officeart/2017/3/layout/HorizontalPathTimeline"/>
    <dgm:cxn modelId="{42096AE3-E3CE-4DFC-9666-93F86A05E2AB}" type="presParOf" srcId="{90A7A61E-44D8-4C23-9EA2-AC29C8758A99}" destId="{3D11EF83-84CC-4CB2-8C27-AC5C94114766}" srcOrd="0" destOrd="0" presId="urn:microsoft.com/office/officeart/2017/3/layout/HorizontalPathTimeline"/>
    <dgm:cxn modelId="{415B7D00-DB0F-4242-8A69-686150B0BE20}" type="presParOf" srcId="{90A7A61E-44D8-4C23-9EA2-AC29C8758A99}" destId="{F8CCF671-6447-42C6-BDE8-392AD5B6A66F}" srcOrd="1" destOrd="0" presId="urn:microsoft.com/office/officeart/2017/3/layout/HorizontalPathTimeline"/>
    <dgm:cxn modelId="{1D1E7A1F-BD6C-4D89-ABCE-E805A8317DB6}" type="presParOf" srcId="{5B130C4A-8D89-4C3F-822B-E34B3D4FB1FF}" destId="{495AC9AF-637C-451A-AFEA-6B5E6B114881}" srcOrd="2" destOrd="0" presId="urn:microsoft.com/office/officeart/2017/3/layout/HorizontalPathTimeline"/>
    <dgm:cxn modelId="{6B3431F1-4868-49D4-A2BA-BF57F48879EF}" type="presParOf" srcId="{5B130C4A-8D89-4C3F-822B-E34B3D4FB1FF}" destId="{462889BA-FB64-4412-B805-49E270C070A7}" srcOrd="3" destOrd="0" presId="urn:microsoft.com/office/officeart/2017/3/layout/HorizontalPathTimeline"/>
    <dgm:cxn modelId="{C17AC254-F68E-4A73-9C84-A3DF89075BCB}" type="presParOf" srcId="{5B130C4A-8D89-4C3F-822B-E34B3D4FB1FF}" destId="{9CAC6478-621B-4DC2-A989-3B166E6479B3}" srcOrd="4" destOrd="0" presId="urn:microsoft.com/office/officeart/2017/3/layout/HorizontalPathTimeline"/>
    <dgm:cxn modelId="{7FE76A8B-DB4A-493E-9F7B-6514CE932A0D}" type="presParOf" srcId="{3AA4BFE4-E083-4E36-BA4B-3A33E3033763}" destId="{600B3336-18D2-4A4C-A3BB-EA5FF07BB327}" srcOrd="11" destOrd="0" presId="urn:microsoft.com/office/officeart/2017/3/layout/HorizontalPathTimeline"/>
    <dgm:cxn modelId="{5139DE0A-5634-4AC6-9EBE-5FF67C0E080A}" type="presParOf" srcId="{3AA4BFE4-E083-4E36-BA4B-3A33E3033763}" destId="{971259C8-9DF6-4D2A-89C9-6CD9C05E0464}" srcOrd="12" destOrd="0" presId="urn:microsoft.com/office/officeart/2017/3/layout/HorizontalPathTimeline"/>
    <dgm:cxn modelId="{B4711CE0-082D-4C66-9C72-B4FBE82A883F}" type="presParOf" srcId="{971259C8-9DF6-4D2A-89C9-6CD9C05E0464}" destId="{3569D670-AF52-4C25-8527-51D81A2CF70F}" srcOrd="0" destOrd="0" presId="urn:microsoft.com/office/officeart/2017/3/layout/HorizontalPathTimeline"/>
    <dgm:cxn modelId="{90B8D82A-BF53-48CE-A76F-757BCCC62DAB}" type="presParOf" srcId="{971259C8-9DF6-4D2A-89C9-6CD9C05E0464}" destId="{3D191692-A56B-4177-8CCF-056B340112A0}" srcOrd="1" destOrd="0" presId="urn:microsoft.com/office/officeart/2017/3/layout/HorizontalPathTimeline"/>
    <dgm:cxn modelId="{E1FC42B7-8E66-4693-BDB0-F3CC661E863D}" type="presParOf" srcId="{3D191692-A56B-4177-8CCF-056B340112A0}" destId="{0D8861BF-BFC9-49A9-899A-AA03946C0B5D}" srcOrd="0" destOrd="0" presId="urn:microsoft.com/office/officeart/2017/3/layout/HorizontalPathTimeline"/>
    <dgm:cxn modelId="{B95089F5-624A-4569-A202-ABCFD21ED2C9}" type="presParOf" srcId="{3D191692-A56B-4177-8CCF-056B340112A0}" destId="{F2F2BEAC-984E-46A6-99B4-C59A8F21940D}" srcOrd="1" destOrd="0" presId="urn:microsoft.com/office/officeart/2017/3/layout/HorizontalPathTimeline"/>
    <dgm:cxn modelId="{696C9B50-51A7-424B-8BFE-F243813903FD}" type="presParOf" srcId="{971259C8-9DF6-4D2A-89C9-6CD9C05E0464}" destId="{32A10633-BD37-4382-9682-7D7BED303C76}" srcOrd="2" destOrd="0" presId="urn:microsoft.com/office/officeart/2017/3/layout/HorizontalPathTimeline"/>
    <dgm:cxn modelId="{58D6E91F-A8EB-4744-AB3D-3EBCB212472D}" type="presParOf" srcId="{971259C8-9DF6-4D2A-89C9-6CD9C05E0464}" destId="{5E0C3F1F-9E7D-4E97-81A7-0238D759F8F1}" srcOrd="3" destOrd="0" presId="urn:microsoft.com/office/officeart/2017/3/layout/HorizontalPathTimeline"/>
    <dgm:cxn modelId="{B605FC07-2A00-4E91-B57D-DD3C87C24E1B}" type="presParOf" srcId="{971259C8-9DF6-4D2A-89C9-6CD9C05E0464}" destId="{0AFC8801-6763-49D6-BFE2-89C014D149B8}" srcOrd="4" destOrd="0" presId="urn:microsoft.com/office/officeart/2017/3/layout/HorizontalPathTimeline"/>
    <dgm:cxn modelId="{9BADE3F2-19D3-4190-BE54-13C538F9FA4E}" type="presParOf" srcId="{3AA4BFE4-E083-4E36-BA4B-3A33E3033763}" destId="{4319822D-ED7C-4B62-8C0C-2CDC58134E70}" srcOrd="13" destOrd="0" presId="urn:microsoft.com/office/officeart/2017/3/layout/HorizontalPathTimeline"/>
    <dgm:cxn modelId="{A223C68D-ED26-4B35-B513-4E47D88BACE1}" type="presParOf" srcId="{3AA4BFE4-E083-4E36-BA4B-3A33E3033763}" destId="{51A8A9B5-DD8E-4DBD-AE3E-1D4C4C6A429C}" srcOrd="14" destOrd="0" presId="urn:microsoft.com/office/officeart/2017/3/layout/HorizontalPathTimeline"/>
    <dgm:cxn modelId="{557851C3-9E60-40EB-9511-58BCB8B1F47A}" type="presParOf" srcId="{51A8A9B5-DD8E-4DBD-AE3E-1D4C4C6A429C}" destId="{23FBFB95-D96C-4807-B333-D90F322D390B}" srcOrd="0" destOrd="0" presId="urn:microsoft.com/office/officeart/2017/3/layout/HorizontalPathTimeline"/>
    <dgm:cxn modelId="{52452A14-38AB-4AF0-A149-84A8D5FFCA0C}" type="presParOf" srcId="{51A8A9B5-DD8E-4DBD-AE3E-1D4C4C6A429C}" destId="{62AEF83B-5374-4B89-A9B8-647A1F709366}" srcOrd="1" destOrd="0" presId="urn:microsoft.com/office/officeart/2017/3/layout/HorizontalPathTimeline"/>
    <dgm:cxn modelId="{DDC6DEE5-A709-413F-8399-E443596ED963}" type="presParOf" srcId="{62AEF83B-5374-4B89-A9B8-647A1F709366}" destId="{F86697DE-BB59-421A-97CF-8E8AA2FC7C40}" srcOrd="0" destOrd="0" presId="urn:microsoft.com/office/officeart/2017/3/layout/HorizontalPathTimeline"/>
    <dgm:cxn modelId="{470102F2-A36F-4D7D-9E85-71C2CF798011}" type="presParOf" srcId="{62AEF83B-5374-4B89-A9B8-647A1F709366}" destId="{1DC45198-05BE-43B1-8605-91C3F4030EE9}" srcOrd="1" destOrd="0" presId="urn:microsoft.com/office/officeart/2017/3/layout/HorizontalPathTimeline"/>
    <dgm:cxn modelId="{AD425617-E275-4FDE-9658-9DC4D161F18E}" type="presParOf" srcId="{51A8A9B5-DD8E-4DBD-AE3E-1D4C4C6A429C}" destId="{DE893270-531A-4C64-B46B-4EB130D64EE2}" srcOrd="2" destOrd="0" presId="urn:microsoft.com/office/officeart/2017/3/layout/HorizontalPathTimeline"/>
    <dgm:cxn modelId="{96182784-47E9-4AF2-B309-9191059E526A}" type="presParOf" srcId="{51A8A9B5-DD8E-4DBD-AE3E-1D4C4C6A429C}" destId="{E273F7DC-A1B5-4DD1-805B-A135EFCDEF79}" srcOrd="3" destOrd="0" presId="urn:microsoft.com/office/officeart/2017/3/layout/HorizontalPathTimeline"/>
    <dgm:cxn modelId="{5687D330-062A-474B-90FE-6F29BE67D135}" type="presParOf" srcId="{51A8A9B5-DD8E-4DBD-AE3E-1D4C4C6A429C}" destId="{09971330-613D-4CA7-8CA1-4CC68385B0A7}" srcOrd="4" destOrd="0" presId="urn:microsoft.com/office/officeart/2017/3/layout/HorizontalPath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FCE4EE-EBA4-401B-8B28-E50F8F1A046C}" type="doc">
      <dgm:prSet loTypeId="urn:microsoft.com/office/officeart/2005/8/layout/hierarchy1" loCatId="Inbox" qsTypeId="urn:microsoft.com/office/officeart/2005/8/quickstyle/simple4" qsCatId="simple" csTypeId="urn:microsoft.com/office/officeart/2005/8/colors/colorful1" csCatId="colorful" phldr="1"/>
      <dgm:spPr/>
      <dgm:t>
        <a:bodyPr/>
        <a:lstStyle/>
        <a:p>
          <a:endParaRPr lang="en-US"/>
        </a:p>
      </dgm:t>
    </dgm:pt>
    <dgm:pt modelId="{20CD1F50-43A6-486C-9241-A538C1B4418A}">
      <dgm:prSet/>
      <dgm:spPr/>
      <dgm:t>
        <a:bodyPr/>
        <a:lstStyle/>
        <a:p>
          <a:r>
            <a:rPr lang="en-US" dirty="0"/>
            <a:t>Using Patterns in Refactoring</a:t>
          </a:r>
        </a:p>
      </dgm:t>
    </dgm:pt>
    <dgm:pt modelId="{407E1D69-88CB-46A5-B2B0-A7F004DBAE37}" type="parTrans" cxnId="{FFE88CD6-2FEB-4162-AAB7-114015D6842F}">
      <dgm:prSet/>
      <dgm:spPr/>
      <dgm:t>
        <a:bodyPr/>
        <a:lstStyle/>
        <a:p>
          <a:endParaRPr lang="en-US"/>
        </a:p>
      </dgm:t>
    </dgm:pt>
    <dgm:pt modelId="{43DCAF08-1928-4A5D-8A29-4A07A76C5B35}" type="sibTrans" cxnId="{FFE88CD6-2FEB-4162-AAB7-114015D6842F}">
      <dgm:prSet/>
      <dgm:spPr/>
      <dgm:t>
        <a:bodyPr/>
        <a:lstStyle/>
        <a:p>
          <a:endParaRPr lang="en-US"/>
        </a:p>
      </dgm:t>
    </dgm:pt>
    <dgm:pt modelId="{6AC30EC7-D7A5-43FF-AF8C-9C6AD1D9DD7E}">
      <dgm:prSet/>
      <dgm:spPr/>
      <dgm:t>
        <a:bodyPr/>
        <a:lstStyle/>
        <a:p>
          <a:r>
            <a:rPr lang="en-US" dirty="0">
              <a:solidFill>
                <a:schemeClr val="tx1"/>
              </a:solidFill>
            </a:rPr>
            <a:t>Case Study</a:t>
          </a:r>
        </a:p>
      </dgm:t>
    </dgm:pt>
    <dgm:pt modelId="{AEAF0BD7-1F6C-4C6E-A793-40C538FF4246}" type="sibTrans" cxnId="{A2B65B86-BC98-4826-9710-77CBEA9A5B24}">
      <dgm:prSet/>
      <dgm:spPr/>
      <dgm:t>
        <a:bodyPr/>
        <a:lstStyle/>
        <a:p>
          <a:endParaRPr lang="en-US"/>
        </a:p>
      </dgm:t>
    </dgm:pt>
    <dgm:pt modelId="{B60AD314-18D2-4AEB-BA61-670C07537591}" type="parTrans" cxnId="{A2B65B86-BC98-4826-9710-77CBEA9A5B24}">
      <dgm:prSet/>
      <dgm:spPr/>
      <dgm:t>
        <a:bodyPr/>
        <a:lstStyle/>
        <a:p>
          <a:endParaRPr lang="en-US"/>
        </a:p>
      </dgm:t>
    </dgm:pt>
    <dgm:pt modelId="{9803106F-DEFB-414D-BE57-8A1AD039D6D8}" type="pres">
      <dgm:prSet presAssocID="{19FCE4EE-EBA4-401B-8B28-E50F8F1A046C}" presName="hierChild1" presStyleCnt="0">
        <dgm:presLayoutVars>
          <dgm:chPref val="1"/>
          <dgm:dir/>
          <dgm:animOne val="branch"/>
          <dgm:animLvl val="lvl"/>
          <dgm:resizeHandles/>
        </dgm:presLayoutVars>
      </dgm:prSet>
      <dgm:spPr/>
    </dgm:pt>
    <dgm:pt modelId="{1482EAD4-1705-4A0B-B0F1-4CA1DC1E14F4}" type="pres">
      <dgm:prSet presAssocID="{20CD1F50-43A6-486C-9241-A538C1B4418A}" presName="hierRoot1" presStyleCnt="0"/>
      <dgm:spPr/>
    </dgm:pt>
    <dgm:pt modelId="{565C09AB-7901-4C74-B54E-C6EBDE2DAD64}" type="pres">
      <dgm:prSet presAssocID="{20CD1F50-43A6-486C-9241-A538C1B4418A}" presName="composite" presStyleCnt="0"/>
      <dgm:spPr/>
    </dgm:pt>
    <dgm:pt modelId="{29B2DF4D-5F81-4E31-81D8-F3B6C7920202}" type="pres">
      <dgm:prSet presAssocID="{20CD1F50-43A6-486C-9241-A538C1B4418A}" presName="background" presStyleLbl="node0" presStyleIdx="0" presStyleCnt="2"/>
      <dgm:spPr/>
    </dgm:pt>
    <dgm:pt modelId="{12904AE3-A512-42FD-9916-2CA893085B3C}" type="pres">
      <dgm:prSet presAssocID="{20CD1F50-43A6-486C-9241-A538C1B4418A}" presName="text" presStyleLbl="fgAcc0" presStyleIdx="0" presStyleCnt="2">
        <dgm:presLayoutVars>
          <dgm:chPref val="3"/>
        </dgm:presLayoutVars>
      </dgm:prSet>
      <dgm:spPr/>
    </dgm:pt>
    <dgm:pt modelId="{E0FC393E-1CC9-4AFD-AD89-3172D2F7958A}" type="pres">
      <dgm:prSet presAssocID="{20CD1F50-43A6-486C-9241-A538C1B4418A}" presName="hierChild2" presStyleCnt="0"/>
      <dgm:spPr/>
    </dgm:pt>
    <dgm:pt modelId="{96EA614D-ED64-4DBD-958B-816A1CA594DC}" type="pres">
      <dgm:prSet presAssocID="{6AC30EC7-D7A5-43FF-AF8C-9C6AD1D9DD7E}" presName="hierRoot1" presStyleCnt="0"/>
      <dgm:spPr/>
    </dgm:pt>
    <dgm:pt modelId="{88A38D28-8CAB-40F6-BEB6-868FCBB0E2E5}" type="pres">
      <dgm:prSet presAssocID="{6AC30EC7-D7A5-43FF-AF8C-9C6AD1D9DD7E}" presName="composite" presStyleCnt="0"/>
      <dgm:spPr/>
    </dgm:pt>
    <dgm:pt modelId="{A9B4E194-50D3-418D-BF38-E515660C504A}" type="pres">
      <dgm:prSet presAssocID="{6AC30EC7-D7A5-43FF-AF8C-9C6AD1D9DD7E}" presName="background" presStyleLbl="node0" presStyleIdx="1" presStyleCnt="2"/>
      <dgm:spPr/>
    </dgm:pt>
    <dgm:pt modelId="{866A735E-2D27-4732-84F4-1D4E7F2B05A5}" type="pres">
      <dgm:prSet presAssocID="{6AC30EC7-D7A5-43FF-AF8C-9C6AD1D9DD7E}" presName="text" presStyleLbl="fgAcc0" presStyleIdx="1" presStyleCnt="2">
        <dgm:presLayoutVars>
          <dgm:chPref val="3"/>
        </dgm:presLayoutVars>
      </dgm:prSet>
      <dgm:spPr/>
    </dgm:pt>
    <dgm:pt modelId="{576ABA10-9DF8-44E0-B3DE-52E5FBD0B812}" type="pres">
      <dgm:prSet presAssocID="{6AC30EC7-D7A5-43FF-AF8C-9C6AD1D9DD7E}" presName="hierChild2" presStyleCnt="0"/>
      <dgm:spPr/>
    </dgm:pt>
  </dgm:ptLst>
  <dgm:cxnLst>
    <dgm:cxn modelId="{75565B68-4D22-4220-9B9C-675DA7A7AD16}" type="presOf" srcId="{20CD1F50-43A6-486C-9241-A538C1B4418A}" destId="{12904AE3-A512-42FD-9916-2CA893085B3C}" srcOrd="0" destOrd="0" presId="urn:microsoft.com/office/officeart/2005/8/layout/hierarchy1"/>
    <dgm:cxn modelId="{A2B65B86-BC98-4826-9710-77CBEA9A5B24}" srcId="{19FCE4EE-EBA4-401B-8B28-E50F8F1A046C}" destId="{6AC30EC7-D7A5-43FF-AF8C-9C6AD1D9DD7E}" srcOrd="1" destOrd="0" parTransId="{B60AD314-18D2-4AEB-BA61-670C07537591}" sibTransId="{AEAF0BD7-1F6C-4C6E-A793-40C538FF4246}"/>
    <dgm:cxn modelId="{BC76CB9B-4307-4B47-99E0-785EF24CD415}" type="presOf" srcId="{19FCE4EE-EBA4-401B-8B28-E50F8F1A046C}" destId="{9803106F-DEFB-414D-BE57-8A1AD039D6D8}" srcOrd="0" destOrd="0" presId="urn:microsoft.com/office/officeart/2005/8/layout/hierarchy1"/>
    <dgm:cxn modelId="{FFE88CD6-2FEB-4162-AAB7-114015D6842F}" srcId="{19FCE4EE-EBA4-401B-8B28-E50F8F1A046C}" destId="{20CD1F50-43A6-486C-9241-A538C1B4418A}" srcOrd="0" destOrd="0" parTransId="{407E1D69-88CB-46A5-B2B0-A7F004DBAE37}" sibTransId="{43DCAF08-1928-4A5D-8A29-4A07A76C5B35}"/>
    <dgm:cxn modelId="{62E8FBE5-CE1D-4EA8-B64B-0CC04054DB0F}" type="presOf" srcId="{6AC30EC7-D7A5-43FF-AF8C-9C6AD1D9DD7E}" destId="{866A735E-2D27-4732-84F4-1D4E7F2B05A5}" srcOrd="0" destOrd="0" presId="urn:microsoft.com/office/officeart/2005/8/layout/hierarchy1"/>
    <dgm:cxn modelId="{8FF8CA2E-3A67-4AEE-A197-631411AE132B}" type="presParOf" srcId="{9803106F-DEFB-414D-BE57-8A1AD039D6D8}" destId="{1482EAD4-1705-4A0B-B0F1-4CA1DC1E14F4}" srcOrd="0" destOrd="0" presId="urn:microsoft.com/office/officeart/2005/8/layout/hierarchy1"/>
    <dgm:cxn modelId="{8129D590-D4BC-40A1-88C1-4ADF8B58D16B}" type="presParOf" srcId="{1482EAD4-1705-4A0B-B0F1-4CA1DC1E14F4}" destId="{565C09AB-7901-4C74-B54E-C6EBDE2DAD64}" srcOrd="0" destOrd="0" presId="urn:microsoft.com/office/officeart/2005/8/layout/hierarchy1"/>
    <dgm:cxn modelId="{F85D03CF-17C2-4B93-8D06-5F5DFE673766}" type="presParOf" srcId="{565C09AB-7901-4C74-B54E-C6EBDE2DAD64}" destId="{29B2DF4D-5F81-4E31-81D8-F3B6C7920202}" srcOrd="0" destOrd="0" presId="urn:microsoft.com/office/officeart/2005/8/layout/hierarchy1"/>
    <dgm:cxn modelId="{73AA2FDB-E007-40EF-A940-084717295F1F}" type="presParOf" srcId="{565C09AB-7901-4C74-B54E-C6EBDE2DAD64}" destId="{12904AE3-A512-42FD-9916-2CA893085B3C}" srcOrd="1" destOrd="0" presId="urn:microsoft.com/office/officeart/2005/8/layout/hierarchy1"/>
    <dgm:cxn modelId="{CFFEB29B-91B3-457C-98CE-B2D280ECB46D}" type="presParOf" srcId="{1482EAD4-1705-4A0B-B0F1-4CA1DC1E14F4}" destId="{E0FC393E-1CC9-4AFD-AD89-3172D2F7958A}" srcOrd="1" destOrd="0" presId="urn:microsoft.com/office/officeart/2005/8/layout/hierarchy1"/>
    <dgm:cxn modelId="{1458C6F6-62CB-4B59-B67B-747ABBFE26AB}" type="presParOf" srcId="{9803106F-DEFB-414D-BE57-8A1AD039D6D8}" destId="{96EA614D-ED64-4DBD-958B-816A1CA594DC}" srcOrd="1" destOrd="0" presId="urn:microsoft.com/office/officeart/2005/8/layout/hierarchy1"/>
    <dgm:cxn modelId="{86806D04-7BDB-4B28-9A7B-C30D765893FE}" type="presParOf" srcId="{96EA614D-ED64-4DBD-958B-816A1CA594DC}" destId="{88A38D28-8CAB-40F6-BEB6-868FCBB0E2E5}" srcOrd="0" destOrd="0" presId="urn:microsoft.com/office/officeart/2005/8/layout/hierarchy1"/>
    <dgm:cxn modelId="{71AA76F7-5635-4478-B438-D3A4BE928A4D}" type="presParOf" srcId="{88A38D28-8CAB-40F6-BEB6-868FCBB0E2E5}" destId="{A9B4E194-50D3-418D-BF38-E515660C504A}" srcOrd="0" destOrd="0" presId="urn:microsoft.com/office/officeart/2005/8/layout/hierarchy1"/>
    <dgm:cxn modelId="{1FBE1179-B12F-4990-B52D-4DF0E0F2E4CD}" type="presParOf" srcId="{88A38D28-8CAB-40F6-BEB6-868FCBB0E2E5}" destId="{866A735E-2D27-4732-84F4-1D4E7F2B05A5}" srcOrd="1" destOrd="0" presId="urn:microsoft.com/office/officeart/2005/8/layout/hierarchy1"/>
    <dgm:cxn modelId="{200191AE-BE06-428C-9D9E-373E56BDE767}" type="presParOf" srcId="{96EA614D-ED64-4DBD-958B-816A1CA594DC}" destId="{576ABA10-9DF8-44E0-B3DE-52E5FBD0B812}"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F8152C-D02D-409F-BF9F-A6F37A256BE2}">
      <dsp:nvSpPr>
        <dsp:cNvPr id="0" name=""/>
        <dsp:cNvSpPr/>
      </dsp:nvSpPr>
      <dsp:spPr>
        <a:xfrm>
          <a:off x="443507" y="0"/>
          <a:ext cx="5026421" cy="4637088"/>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E1DD24-1773-4C88-AE54-93277A6254A2}">
      <dsp:nvSpPr>
        <dsp:cNvPr id="0" name=""/>
        <dsp:cNvSpPr/>
      </dsp:nvSpPr>
      <dsp:spPr>
        <a:xfrm>
          <a:off x="6352" y="1391126"/>
          <a:ext cx="1903387" cy="1854835"/>
        </a:xfrm>
        <a:prstGeom prst="roundRect">
          <a:avLst/>
        </a:prstGeom>
        <a:solidFill>
          <a:schemeClr val="accent6">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What is a Design Pattern?</a:t>
          </a:r>
        </a:p>
      </dsp:txBody>
      <dsp:txXfrm>
        <a:off x="96898" y="1481672"/>
        <a:ext cx="1722295" cy="1673743"/>
      </dsp:txXfrm>
    </dsp:sp>
    <dsp:sp modelId="{3B16C6BD-3D8C-4ABB-A8F8-14647C88C5CB}">
      <dsp:nvSpPr>
        <dsp:cNvPr id="0" name=""/>
        <dsp:cNvSpPr/>
      </dsp:nvSpPr>
      <dsp:spPr>
        <a:xfrm>
          <a:off x="2005024" y="1391126"/>
          <a:ext cx="1903387" cy="1854835"/>
        </a:xfrm>
        <a:prstGeom prst="roundRect">
          <a:avLst/>
        </a:prstGeom>
        <a:solidFill>
          <a:schemeClr val="accent6">
            <a:shade val="80000"/>
            <a:hueOff val="57377"/>
            <a:satOff val="-1799"/>
            <a:lumOff val="1235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History and Innovators</a:t>
          </a:r>
        </a:p>
      </dsp:txBody>
      <dsp:txXfrm>
        <a:off x="2095570" y="1481672"/>
        <a:ext cx="1722295" cy="1673743"/>
      </dsp:txXfrm>
    </dsp:sp>
    <dsp:sp modelId="{C9D7C88B-C6DA-4194-AD66-1F62CEA4B40B}">
      <dsp:nvSpPr>
        <dsp:cNvPr id="0" name=""/>
        <dsp:cNvSpPr/>
      </dsp:nvSpPr>
      <dsp:spPr>
        <a:xfrm>
          <a:off x="4003697" y="1391126"/>
          <a:ext cx="1903387" cy="1854835"/>
        </a:xfrm>
        <a:prstGeom prst="roundRect">
          <a:avLst/>
        </a:prstGeom>
        <a:solidFill>
          <a:schemeClr val="accent6">
            <a:shade val="80000"/>
            <a:hueOff val="114755"/>
            <a:satOff val="-3598"/>
            <a:lumOff val="2470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Using Design Patterns in Refactoring</a:t>
          </a:r>
        </a:p>
      </dsp:txBody>
      <dsp:txXfrm>
        <a:off x="4094243" y="1481672"/>
        <a:ext cx="1722295" cy="1673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96CFAB-5D6E-46F1-9710-480010FC346D}">
      <dsp:nvSpPr>
        <dsp:cNvPr id="0" name=""/>
        <dsp:cNvSpPr/>
      </dsp:nvSpPr>
      <dsp:spPr>
        <a:xfrm>
          <a:off x="214550" y="1785253"/>
          <a:ext cx="1707027" cy="375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55650">
            <a:lnSpc>
              <a:spcPct val="90000"/>
            </a:lnSpc>
            <a:spcBef>
              <a:spcPct val="0"/>
            </a:spcBef>
            <a:spcAft>
              <a:spcPct val="35000"/>
            </a:spcAft>
            <a:buNone/>
            <a:defRPr b="1"/>
          </a:pPr>
          <a:r>
            <a:rPr lang="en-US" sz="1700" kern="1200"/>
            <a:t>1977</a:t>
          </a:r>
        </a:p>
      </dsp:txBody>
      <dsp:txXfrm>
        <a:off x="214550" y="1785253"/>
        <a:ext cx="1707027" cy="375667"/>
      </dsp:txXfrm>
    </dsp:sp>
    <dsp:sp modelId="{54F3F121-7819-4171-A6FF-9112B77686A7}">
      <dsp:nvSpPr>
        <dsp:cNvPr id="0" name=""/>
        <dsp:cNvSpPr/>
      </dsp:nvSpPr>
      <dsp:spPr>
        <a:xfrm>
          <a:off x="0" y="1595757"/>
          <a:ext cx="9604375" cy="132979"/>
        </a:xfrm>
        <a:prstGeom prst="rect">
          <a:avLst/>
        </a:prstGeom>
        <a:gradFill rotWithShape="0">
          <a:gsLst>
            <a:gs pos="0">
              <a:schemeClr val="accent3">
                <a:shade val="50000"/>
                <a:hueOff val="0"/>
                <a:satOff val="0"/>
                <a:lumOff val="0"/>
                <a:alphaOff val="0"/>
                <a:tint val="98000"/>
                <a:satMod val="110000"/>
                <a:lumMod val="104000"/>
              </a:schemeClr>
            </a:gs>
            <a:gs pos="69000">
              <a:schemeClr val="accent3">
                <a:shade val="50000"/>
                <a:hueOff val="0"/>
                <a:satOff val="0"/>
                <a:lumOff val="0"/>
                <a:alphaOff val="0"/>
                <a:shade val="88000"/>
                <a:satMod val="130000"/>
                <a:lumMod val="92000"/>
              </a:schemeClr>
            </a:gs>
            <a:gs pos="100000">
              <a:schemeClr val="accent3">
                <a:shade val="50000"/>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000BC70-7700-4C7B-963F-5B65ACC584FC}">
      <dsp:nvSpPr>
        <dsp:cNvPr id="0" name=""/>
        <dsp:cNvSpPr/>
      </dsp:nvSpPr>
      <dsp:spPr>
        <a:xfrm>
          <a:off x="129199" y="262479"/>
          <a:ext cx="1877730" cy="768113"/>
        </a:xfrm>
        <a:prstGeom prst="rect">
          <a:avLst/>
        </a:prstGeom>
        <a:solidFill>
          <a:schemeClr val="accent3">
            <a:alpha val="90000"/>
            <a:tint val="55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Christopher W.  Alexander (Architecture)</a:t>
          </a:r>
        </a:p>
      </dsp:txBody>
      <dsp:txXfrm>
        <a:off x="129199" y="262479"/>
        <a:ext cx="1877730" cy="768113"/>
      </dsp:txXfrm>
    </dsp:sp>
    <dsp:sp modelId="{1BE868A4-B0EB-4C3D-8BD5-459421969F97}">
      <dsp:nvSpPr>
        <dsp:cNvPr id="0" name=""/>
        <dsp:cNvSpPr/>
      </dsp:nvSpPr>
      <dsp:spPr>
        <a:xfrm>
          <a:off x="1068064" y="1030593"/>
          <a:ext cx="0" cy="565163"/>
        </a:xfrm>
        <a:prstGeom prst="line">
          <a:avLst/>
        </a:prstGeom>
        <a:gradFill rotWithShape="0">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w="6350" cap="flat" cmpd="sng" algn="ctr">
          <a:solidFill>
            <a:schemeClr val="accent3">
              <a:shade val="50000"/>
              <a:hueOff val="0"/>
              <a:satOff val="0"/>
              <a:lumOff val="0"/>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2AF6EB9F-B309-49D5-9345-4B896FC27BBB}">
      <dsp:nvSpPr>
        <dsp:cNvPr id="0" name=""/>
        <dsp:cNvSpPr/>
      </dsp:nvSpPr>
      <dsp:spPr>
        <a:xfrm>
          <a:off x="1281443" y="1163572"/>
          <a:ext cx="1707027" cy="375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55650">
            <a:lnSpc>
              <a:spcPct val="90000"/>
            </a:lnSpc>
            <a:spcBef>
              <a:spcPct val="0"/>
            </a:spcBef>
            <a:spcAft>
              <a:spcPct val="35000"/>
            </a:spcAft>
            <a:buNone/>
            <a:defRPr b="1"/>
          </a:pPr>
          <a:r>
            <a:rPr lang="en-US" sz="1700" kern="1200"/>
            <a:t>1980</a:t>
          </a:r>
        </a:p>
      </dsp:txBody>
      <dsp:txXfrm>
        <a:off x="1281443" y="1163572"/>
        <a:ext cx="1707027" cy="375667"/>
      </dsp:txXfrm>
    </dsp:sp>
    <dsp:sp modelId="{A1B5B061-6007-4AAF-9266-32EDD454C5EE}">
      <dsp:nvSpPr>
        <dsp:cNvPr id="0" name=""/>
        <dsp:cNvSpPr/>
      </dsp:nvSpPr>
      <dsp:spPr>
        <a:xfrm>
          <a:off x="1196091" y="2293900"/>
          <a:ext cx="1877730" cy="594201"/>
        </a:xfrm>
        <a:prstGeom prst="rect">
          <a:avLst/>
        </a:prstGeom>
        <a:solidFill>
          <a:schemeClr val="accent6">
            <a:lumMod val="60000"/>
            <a:lumOff val="40000"/>
            <a:alpha val="9000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a:t>Trygve M. H. Reenskaug (MVC)</a:t>
          </a:r>
        </a:p>
      </dsp:txBody>
      <dsp:txXfrm>
        <a:off x="1196091" y="2293900"/>
        <a:ext cx="1877730" cy="594201"/>
      </dsp:txXfrm>
    </dsp:sp>
    <dsp:sp modelId="{668F5606-D96F-440B-B96D-A8AC53964F3A}">
      <dsp:nvSpPr>
        <dsp:cNvPr id="0" name=""/>
        <dsp:cNvSpPr/>
      </dsp:nvSpPr>
      <dsp:spPr>
        <a:xfrm>
          <a:off x="2134956" y="1728736"/>
          <a:ext cx="0" cy="565163"/>
        </a:xfrm>
        <a:prstGeom prst="line">
          <a:avLst/>
        </a:prstGeom>
        <a:gradFill rotWithShape="0">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w="6350" cap="flat" cmpd="sng" algn="ctr">
          <a:solidFill>
            <a:schemeClr val="accent3">
              <a:shade val="50000"/>
              <a:hueOff val="-57880"/>
              <a:satOff val="8645"/>
              <a:lumOff val="7984"/>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C93E3092-B4C2-4270-87BA-3C3BC26B68B7}">
      <dsp:nvSpPr>
        <dsp:cNvPr id="0" name=""/>
        <dsp:cNvSpPr/>
      </dsp:nvSpPr>
      <dsp:spPr>
        <a:xfrm>
          <a:off x="1026508" y="1620690"/>
          <a:ext cx="83112" cy="83112"/>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96735F83-9D8B-4BAF-8D48-7F7BF3F5AA42}">
      <dsp:nvSpPr>
        <dsp:cNvPr id="0" name=""/>
        <dsp:cNvSpPr/>
      </dsp:nvSpPr>
      <dsp:spPr>
        <a:xfrm>
          <a:off x="2093400" y="1620690"/>
          <a:ext cx="83112" cy="83112"/>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0DD3C40B-F7B3-4B37-9DCB-831ED3B3A1A7}">
      <dsp:nvSpPr>
        <dsp:cNvPr id="0" name=""/>
        <dsp:cNvSpPr/>
      </dsp:nvSpPr>
      <dsp:spPr>
        <a:xfrm>
          <a:off x="2348335" y="1785253"/>
          <a:ext cx="1707027" cy="375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55650">
            <a:lnSpc>
              <a:spcPct val="90000"/>
            </a:lnSpc>
            <a:spcBef>
              <a:spcPct val="0"/>
            </a:spcBef>
            <a:spcAft>
              <a:spcPct val="35000"/>
            </a:spcAft>
            <a:buNone/>
            <a:defRPr b="1"/>
          </a:pPr>
          <a:r>
            <a:rPr lang="en-US" sz="1700" kern="1200"/>
            <a:t>1987</a:t>
          </a:r>
        </a:p>
      </dsp:txBody>
      <dsp:txXfrm>
        <a:off x="2348335" y="1785253"/>
        <a:ext cx="1707027" cy="375667"/>
      </dsp:txXfrm>
    </dsp:sp>
    <dsp:sp modelId="{74D5DD90-C606-42CB-9572-F90D06A07942}">
      <dsp:nvSpPr>
        <dsp:cNvPr id="0" name=""/>
        <dsp:cNvSpPr/>
      </dsp:nvSpPr>
      <dsp:spPr>
        <a:xfrm>
          <a:off x="2262983" y="262479"/>
          <a:ext cx="1877730" cy="768113"/>
        </a:xfrm>
        <a:prstGeom prst="rect">
          <a:avLst/>
        </a:prstGeom>
        <a:solidFill>
          <a:schemeClr val="accent3">
            <a:alpha val="90000"/>
            <a:tint val="55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dirty="0"/>
            <a:t>Ward Cunningham and Kent Beck </a:t>
          </a:r>
          <a:br>
            <a:rPr lang="en-US" sz="1300" kern="1200" dirty="0"/>
          </a:br>
          <a:r>
            <a:rPr lang="en-US" sz="1300" kern="1200" dirty="0"/>
            <a:t>(Coding Patterns)</a:t>
          </a:r>
        </a:p>
      </dsp:txBody>
      <dsp:txXfrm>
        <a:off x="2262983" y="262479"/>
        <a:ext cx="1877730" cy="768113"/>
      </dsp:txXfrm>
    </dsp:sp>
    <dsp:sp modelId="{F087C2B8-9739-4CDB-9FAE-E255BA399E49}">
      <dsp:nvSpPr>
        <dsp:cNvPr id="0" name=""/>
        <dsp:cNvSpPr/>
      </dsp:nvSpPr>
      <dsp:spPr>
        <a:xfrm>
          <a:off x="3201849" y="1030593"/>
          <a:ext cx="0" cy="565163"/>
        </a:xfrm>
        <a:prstGeom prst="line">
          <a:avLst/>
        </a:prstGeom>
        <a:gradFill rotWithShape="0">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w="6350" cap="flat" cmpd="sng" algn="ctr">
          <a:solidFill>
            <a:schemeClr val="accent3">
              <a:shade val="50000"/>
              <a:hueOff val="-115759"/>
              <a:satOff val="17291"/>
              <a:lumOff val="15967"/>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B8E8FCC5-118E-4FB1-AC28-AFC5BE8B1032}">
      <dsp:nvSpPr>
        <dsp:cNvPr id="0" name=""/>
        <dsp:cNvSpPr/>
      </dsp:nvSpPr>
      <dsp:spPr>
        <a:xfrm>
          <a:off x="3415227" y="1163572"/>
          <a:ext cx="1707027" cy="375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55650">
            <a:lnSpc>
              <a:spcPct val="90000"/>
            </a:lnSpc>
            <a:spcBef>
              <a:spcPct val="0"/>
            </a:spcBef>
            <a:spcAft>
              <a:spcPct val="35000"/>
            </a:spcAft>
            <a:buNone/>
            <a:defRPr b="1"/>
          </a:pPr>
          <a:r>
            <a:rPr lang="en-US" sz="1700" kern="1200" dirty="0"/>
            <a:t>1994</a:t>
          </a:r>
        </a:p>
      </dsp:txBody>
      <dsp:txXfrm>
        <a:off x="3415227" y="1163572"/>
        <a:ext cx="1707027" cy="375667"/>
      </dsp:txXfrm>
    </dsp:sp>
    <dsp:sp modelId="{A91C0DE1-7B3A-4A4F-A926-4F6316BA424D}">
      <dsp:nvSpPr>
        <dsp:cNvPr id="0" name=""/>
        <dsp:cNvSpPr/>
      </dsp:nvSpPr>
      <dsp:spPr>
        <a:xfrm>
          <a:off x="3329876" y="2293900"/>
          <a:ext cx="1877730" cy="594201"/>
        </a:xfrm>
        <a:prstGeom prst="rect">
          <a:avLst/>
        </a:prstGeom>
        <a:solidFill>
          <a:schemeClr val="accent6">
            <a:lumMod val="75000"/>
            <a:alpha val="9000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dirty="0"/>
            <a:t>Portland Pattern Repository (PPR)</a:t>
          </a:r>
        </a:p>
      </dsp:txBody>
      <dsp:txXfrm>
        <a:off x="3329876" y="2293900"/>
        <a:ext cx="1877730" cy="594201"/>
      </dsp:txXfrm>
    </dsp:sp>
    <dsp:sp modelId="{02AFA6D5-9DF1-435E-B915-81518D9A40FB}">
      <dsp:nvSpPr>
        <dsp:cNvPr id="0" name=""/>
        <dsp:cNvSpPr/>
      </dsp:nvSpPr>
      <dsp:spPr>
        <a:xfrm>
          <a:off x="4268741" y="1728736"/>
          <a:ext cx="0" cy="565163"/>
        </a:xfrm>
        <a:prstGeom prst="line">
          <a:avLst/>
        </a:prstGeom>
        <a:gradFill rotWithShape="0">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w="6350" cap="flat" cmpd="sng" algn="ctr">
          <a:solidFill>
            <a:schemeClr val="accent3">
              <a:shade val="50000"/>
              <a:hueOff val="-173639"/>
              <a:satOff val="25936"/>
              <a:lumOff val="23951"/>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5C27D2CC-4965-40EF-B283-2F01413E4B02}">
      <dsp:nvSpPr>
        <dsp:cNvPr id="0" name=""/>
        <dsp:cNvSpPr/>
      </dsp:nvSpPr>
      <dsp:spPr>
        <a:xfrm>
          <a:off x="3160292" y="1620690"/>
          <a:ext cx="83112" cy="83112"/>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CD21A410-2B19-4A1F-81AD-DA145D2F9E6A}">
      <dsp:nvSpPr>
        <dsp:cNvPr id="0" name=""/>
        <dsp:cNvSpPr/>
      </dsp:nvSpPr>
      <dsp:spPr>
        <a:xfrm>
          <a:off x="4227185" y="1620690"/>
          <a:ext cx="83112" cy="83112"/>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29F2BC4F-91AE-4FC8-99C8-28E9F1DDF185}">
      <dsp:nvSpPr>
        <dsp:cNvPr id="0" name=""/>
        <dsp:cNvSpPr/>
      </dsp:nvSpPr>
      <dsp:spPr>
        <a:xfrm>
          <a:off x="4482119" y="1785253"/>
          <a:ext cx="1707027" cy="375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55650">
            <a:lnSpc>
              <a:spcPct val="90000"/>
            </a:lnSpc>
            <a:spcBef>
              <a:spcPct val="0"/>
            </a:spcBef>
            <a:spcAft>
              <a:spcPct val="35000"/>
            </a:spcAft>
            <a:buNone/>
            <a:defRPr b="1"/>
          </a:pPr>
          <a:r>
            <a:rPr lang="en-US" sz="1700" kern="1200"/>
            <a:t>1995</a:t>
          </a:r>
        </a:p>
      </dsp:txBody>
      <dsp:txXfrm>
        <a:off x="4482119" y="1785253"/>
        <a:ext cx="1707027" cy="375667"/>
      </dsp:txXfrm>
    </dsp:sp>
    <dsp:sp modelId="{732824FE-132C-4543-B04F-89AAD1601552}">
      <dsp:nvSpPr>
        <dsp:cNvPr id="0" name=""/>
        <dsp:cNvSpPr/>
      </dsp:nvSpPr>
      <dsp:spPr>
        <a:xfrm>
          <a:off x="4396768" y="190015"/>
          <a:ext cx="1877730" cy="840577"/>
        </a:xfrm>
        <a:prstGeom prst="rect">
          <a:avLst/>
        </a:prstGeom>
        <a:solidFill>
          <a:schemeClr val="accent3">
            <a:alpha val="90000"/>
            <a:tint val="55000"/>
            <a:hueOff val="0"/>
            <a:satOff val="0"/>
            <a:lumOff val="0"/>
            <a:alphaOff val="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b="1" kern="1200" dirty="0"/>
            <a:t>Gang of Four</a:t>
          </a:r>
          <a:r>
            <a:rPr lang="en-US" sz="1300" kern="1200" dirty="0"/>
            <a:t>: Gamma, Helm, Johnson, </a:t>
          </a:r>
          <a:r>
            <a:rPr lang="en-US" sz="1300" kern="1200" dirty="0" err="1"/>
            <a:t>Vlissides</a:t>
          </a:r>
          <a:r>
            <a:rPr lang="en-US" sz="1300" kern="1200" dirty="0"/>
            <a:t> </a:t>
          </a:r>
        </a:p>
        <a:p>
          <a:pPr marL="0" lvl="0" indent="0" algn="l" defTabSz="577850">
            <a:lnSpc>
              <a:spcPct val="90000"/>
            </a:lnSpc>
            <a:spcBef>
              <a:spcPct val="0"/>
            </a:spcBef>
            <a:spcAft>
              <a:spcPct val="35000"/>
            </a:spcAft>
            <a:buNone/>
          </a:pPr>
          <a:r>
            <a:rPr lang="en-US" sz="1300" kern="1200" dirty="0"/>
            <a:t>(23 Patterns)</a:t>
          </a:r>
        </a:p>
      </dsp:txBody>
      <dsp:txXfrm>
        <a:off x="4396768" y="190015"/>
        <a:ext cx="1877730" cy="840577"/>
      </dsp:txXfrm>
    </dsp:sp>
    <dsp:sp modelId="{C4C0F879-EAEA-47D9-9937-9DF76350E92F}">
      <dsp:nvSpPr>
        <dsp:cNvPr id="0" name=""/>
        <dsp:cNvSpPr/>
      </dsp:nvSpPr>
      <dsp:spPr>
        <a:xfrm>
          <a:off x="5335633" y="1030593"/>
          <a:ext cx="0" cy="565163"/>
        </a:xfrm>
        <a:prstGeom prst="line">
          <a:avLst/>
        </a:prstGeom>
        <a:gradFill rotWithShape="0">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w="6350" cap="flat" cmpd="sng" algn="ctr">
          <a:solidFill>
            <a:schemeClr val="accent3">
              <a:shade val="50000"/>
              <a:hueOff val="-231519"/>
              <a:satOff val="34581"/>
              <a:lumOff val="31934"/>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8BA7822F-5F50-4C11-B599-5732D6F474DC}">
      <dsp:nvSpPr>
        <dsp:cNvPr id="0" name=""/>
        <dsp:cNvSpPr/>
      </dsp:nvSpPr>
      <dsp:spPr>
        <a:xfrm>
          <a:off x="5549012" y="1163572"/>
          <a:ext cx="1707027" cy="375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55650">
            <a:lnSpc>
              <a:spcPct val="90000"/>
            </a:lnSpc>
            <a:spcBef>
              <a:spcPct val="0"/>
            </a:spcBef>
            <a:spcAft>
              <a:spcPct val="35000"/>
            </a:spcAft>
            <a:buNone/>
            <a:defRPr b="1"/>
          </a:pPr>
          <a:r>
            <a:rPr lang="en-US" sz="1700" kern="1200"/>
            <a:t>1996</a:t>
          </a:r>
        </a:p>
      </dsp:txBody>
      <dsp:txXfrm>
        <a:off x="5549012" y="1163572"/>
        <a:ext cx="1707027" cy="375667"/>
      </dsp:txXfrm>
    </dsp:sp>
    <dsp:sp modelId="{3D11EF83-84CC-4CB2-8C27-AC5C94114766}">
      <dsp:nvSpPr>
        <dsp:cNvPr id="0" name=""/>
        <dsp:cNvSpPr/>
      </dsp:nvSpPr>
      <dsp:spPr>
        <a:xfrm>
          <a:off x="5463660" y="2293900"/>
          <a:ext cx="1877730" cy="956519"/>
        </a:xfrm>
        <a:prstGeom prst="rect">
          <a:avLst/>
        </a:prstGeom>
        <a:solidFill>
          <a:schemeClr val="accent6">
            <a:lumMod val="60000"/>
            <a:lumOff val="40000"/>
            <a:alpha val="9000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b="1" kern="1200" dirty="0"/>
            <a:t>Party of Five</a:t>
          </a:r>
          <a:r>
            <a:rPr lang="en-US" sz="1300" kern="1200" dirty="0"/>
            <a:t>:  </a:t>
          </a:r>
          <a:r>
            <a:rPr lang="en-US" sz="1300" kern="1200" dirty="0" err="1"/>
            <a:t>Buschman</a:t>
          </a:r>
          <a:r>
            <a:rPr lang="en-US" sz="1300" kern="1200" dirty="0"/>
            <a:t>, Meunier, Rohnert, </a:t>
          </a:r>
          <a:r>
            <a:rPr lang="en-US" sz="1300" kern="1200" dirty="0" err="1"/>
            <a:t>Sommerlad</a:t>
          </a:r>
          <a:r>
            <a:rPr lang="en-US" sz="1300" kern="1200" dirty="0"/>
            <a:t>, </a:t>
          </a:r>
          <a:r>
            <a:rPr lang="en-US" sz="1300" kern="1200" dirty="0" err="1"/>
            <a:t>Stal</a:t>
          </a:r>
          <a:endParaRPr lang="en-US" sz="1300" kern="1200" dirty="0"/>
        </a:p>
      </dsp:txBody>
      <dsp:txXfrm>
        <a:off x="5463660" y="2293900"/>
        <a:ext cx="1877730" cy="956519"/>
      </dsp:txXfrm>
    </dsp:sp>
    <dsp:sp modelId="{495AC9AF-637C-451A-AFEA-6B5E6B114881}">
      <dsp:nvSpPr>
        <dsp:cNvPr id="0" name=""/>
        <dsp:cNvSpPr/>
      </dsp:nvSpPr>
      <dsp:spPr>
        <a:xfrm>
          <a:off x="6402525" y="1728736"/>
          <a:ext cx="0" cy="565163"/>
        </a:xfrm>
        <a:prstGeom prst="line">
          <a:avLst/>
        </a:prstGeom>
        <a:gradFill rotWithShape="0">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w="6350" cap="flat" cmpd="sng" algn="ctr">
          <a:solidFill>
            <a:schemeClr val="accent3">
              <a:shade val="50000"/>
              <a:hueOff val="-173639"/>
              <a:satOff val="25936"/>
              <a:lumOff val="23951"/>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BD0DD75A-03BD-4A06-AFDC-3A3A0ADD1B94}">
      <dsp:nvSpPr>
        <dsp:cNvPr id="0" name=""/>
        <dsp:cNvSpPr/>
      </dsp:nvSpPr>
      <dsp:spPr>
        <a:xfrm>
          <a:off x="5294077" y="1620690"/>
          <a:ext cx="83112" cy="83112"/>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462889BA-FB64-4412-B805-49E270C070A7}">
      <dsp:nvSpPr>
        <dsp:cNvPr id="0" name=""/>
        <dsp:cNvSpPr/>
      </dsp:nvSpPr>
      <dsp:spPr>
        <a:xfrm>
          <a:off x="6360969" y="1620690"/>
          <a:ext cx="83112" cy="83112"/>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3569D670-AF52-4C25-8527-51D81A2CF70F}">
      <dsp:nvSpPr>
        <dsp:cNvPr id="0" name=""/>
        <dsp:cNvSpPr/>
      </dsp:nvSpPr>
      <dsp:spPr>
        <a:xfrm>
          <a:off x="6615904" y="1785253"/>
          <a:ext cx="1707027" cy="375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755650">
            <a:lnSpc>
              <a:spcPct val="90000"/>
            </a:lnSpc>
            <a:spcBef>
              <a:spcPct val="0"/>
            </a:spcBef>
            <a:spcAft>
              <a:spcPct val="35000"/>
            </a:spcAft>
            <a:buNone/>
            <a:defRPr b="1"/>
          </a:pPr>
          <a:r>
            <a:rPr lang="en-US" sz="1700" kern="1200"/>
            <a:t>1997</a:t>
          </a:r>
        </a:p>
      </dsp:txBody>
      <dsp:txXfrm>
        <a:off x="6615904" y="1785253"/>
        <a:ext cx="1707027" cy="375667"/>
      </dsp:txXfrm>
    </dsp:sp>
    <dsp:sp modelId="{0D8861BF-BFC9-49A9-899A-AA03946C0B5D}">
      <dsp:nvSpPr>
        <dsp:cNvPr id="0" name=""/>
        <dsp:cNvSpPr/>
      </dsp:nvSpPr>
      <dsp:spPr>
        <a:xfrm>
          <a:off x="6530552" y="262479"/>
          <a:ext cx="1877730" cy="768113"/>
        </a:xfrm>
        <a:prstGeom prst="rect">
          <a:avLst/>
        </a:prstGeom>
        <a:solidFill>
          <a:schemeClr val="accent6">
            <a:lumMod val="40000"/>
            <a:lumOff val="60000"/>
            <a:alpha val="9000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b="1" kern="1200" dirty="0"/>
            <a:t>Three Amigos:  </a:t>
          </a:r>
          <a:r>
            <a:rPr lang="en-US" sz="1300" kern="1200" dirty="0" err="1"/>
            <a:t>Booch</a:t>
          </a:r>
          <a:r>
            <a:rPr lang="en-US" sz="1300" kern="1200" dirty="0"/>
            <a:t>, Jacobson, Rumbaugh (UML)</a:t>
          </a:r>
        </a:p>
      </dsp:txBody>
      <dsp:txXfrm>
        <a:off x="6530552" y="262479"/>
        <a:ext cx="1877730" cy="768113"/>
      </dsp:txXfrm>
    </dsp:sp>
    <dsp:sp modelId="{32A10633-BD37-4382-9682-7D7BED303C76}">
      <dsp:nvSpPr>
        <dsp:cNvPr id="0" name=""/>
        <dsp:cNvSpPr/>
      </dsp:nvSpPr>
      <dsp:spPr>
        <a:xfrm>
          <a:off x="7469418" y="1030593"/>
          <a:ext cx="0" cy="565163"/>
        </a:xfrm>
        <a:prstGeom prst="line">
          <a:avLst/>
        </a:prstGeom>
        <a:gradFill rotWithShape="0">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w="6350" cap="flat" cmpd="sng" algn="ctr">
          <a:solidFill>
            <a:schemeClr val="accent3">
              <a:shade val="50000"/>
              <a:hueOff val="-115759"/>
              <a:satOff val="17291"/>
              <a:lumOff val="15967"/>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23FBFB95-D96C-4807-B333-D90F322D390B}">
      <dsp:nvSpPr>
        <dsp:cNvPr id="0" name=""/>
        <dsp:cNvSpPr/>
      </dsp:nvSpPr>
      <dsp:spPr>
        <a:xfrm>
          <a:off x="7682796" y="1163572"/>
          <a:ext cx="1707027" cy="375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755650">
            <a:lnSpc>
              <a:spcPct val="90000"/>
            </a:lnSpc>
            <a:spcBef>
              <a:spcPct val="0"/>
            </a:spcBef>
            <a:spcAft>
              <a:spcPct val="35000"/>
            </a:spcAft>
            <a:buNone/>
            <a:defRPr b="1"/>
          </a:pPr>
          <a:r>
            <a:rPr lang="en-US" sz="1700" kern="1200"/>
            <a:t>1997</a:t>
          </a:r>
        </a:p>
      </dsp:txBody>
      <dsp:txXfrm>
        <a:off x="7682796" y="1163572"/>
        <a:ext cx="1707027" cy="375667"/>
      </dsp:txXfrm>
    </dsp:sp>
    <dsp:sp modelId="{F86697DE-BB59-421A-97CF-8E8AA2FC7C40}">
      <dsp:nvSpPr>
        <dsp:cNvPr id="0" name=""/>
        <dsp:cNvSpPr/>
      </dsp:nvSpPr>
      <dsp:spPr>
        <a:xfrm>
          <a:off x="7597445" y="2293900"/>
          <a:ext cx="1877730" cy="594201"/>
        </a:xfrm>
        <a:prstGeom prst="rect">
          <a:avLst/>
        </a:prstGeom>
        <a:solidFill>
          <a:schemeClr val="accent3">
            <a:lumMod val="60000"/>
            <a:lumOff val="40000"/>
            <a:alpha val="90000"/>
          </a:schemeClr>
        </a:solidFill>
        <a:ln w="9525" cap="flat" cmpd="sng" algn="ctr">
          <a:solidFill>
            <a:schemeClr val="l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0" lvl="0" indent="0" algn="l" defTabSz="577850">
            <a:lnSpc>
              <a:spcPct val="90000"/>
            </a:lnSpc>
            <a:spcBef>
              <a:spcPct val="0"/>
            </a:spcBef>
            <a:spcAft>
              <a:spcPct val="35000"/>
            </a:spcAft>
            <a:buNone/>
          </a:pPr>
          <a:r>
            <a:rPr lang="en-US" sz="1300" kern="1200" dirty="0"/>
            <a:t>Craig </a:t>
          </a:r>
          <a:r>
            <a:rPr lang="en-US" sz="1300" kern="1200" dirty="0" err="1"/>
            <a:t>Larman</a:t>
          </a:r>
          <a:r>
            <a:rPr lang="en-US" sz="1300" kern="1200" dirty="0"/>
            <a:t> </a:t>
          </a:r>
          <a:br>
            <a:rPr lang="en-US" sz="1300" kern="1200" dirty="0"/>
          </a:br>
          <a:r>
            <a:rPr lang="en-US" sz="1300" kern="1200" dirty="0"/>
            <a:t>(GRASP)</a:t>
          </a:r>
        </a:p>
      </dsp:txBody>
      <dsp:txXfrm>
        <a:off x="7597445" y="2293900"/>
        <a:ext cx="1877730" cy="594201"/>
      </dsp:txXfrm>
    </dsp:sp>
    <dsp:sp modelId="{DE893270-531A-4C64-B46B-4EB130D64EE2}">
      <dsp:nvSpPr>
        <dsp:cNvPr id="0" name=""/>
        <dsp:cNvSpPr/>
      </dsp:nvSpPr>
      <dsp:spPr>
        <a:xfrm>
          <a:off x="8536310" y="1728736"/>
          <a:ext cx="0" cy="565163"/>
        </a:xfrm>
        <a:prstGeom prst="line">
          <a:avLst/>
        </a:prstGeom>
        <a:gradFill rotWithShape="0">
          <a:gsLst>
            <a:gs pos="0">
              <a:schemeClr val="accent3">
                <a:tint val="98000"/>
                <a:satMod val="110000"/>
                <a:lumMod val="104000"/>
              </a:schemeClr>
            </a:gs>
            <a:gs pos="69000">
              <a:schemeClr val="accent3">
                <a:shade val="88000"/>
                <a:satMod val="130000"/>
                <a:lumMod val="92000"/>
              </a:schemeClr>
            </a:gs>
            <a:gs pos="100000">
              <a:schemeClr val="accent3">
                <a:shade val="78000"/>
                <a:satMod val="130000"/>
                <a:lumMod val="92000"/>
              </a:schemeClr>
            </a:gs>
          </a:gsLst>
          <a:lin ang="5400000" scaled="0"/>
        </a:gradFill>
        <a:ln w="6350" cap="flat" cmpd="sng" algn="ctr">
          <a:solidFill>
            <a:schemeClr val="accent3">
              <a:shade val="50000"/>
              <a:hueOff val="-57880"/>
              <a:satOff val="8645"/>
              <a:lumOff val="7984"/>
              <a:alphaOff val="0"/>
            </a:schemeClr>
          </a:solidFill>
          <a:prstDash val="dash"/>
        </a:ln>
        <a:effectLst/>
      </dsp:spPr>
      <dsp:style>
        <a:lnRef idx="1">
          <a:scrgbClr r="0" g="0" b="0"/>
        </a:lnRef>
        <a:fillRef idx="3">
          <a:scrgbClr r="0" g="0" b="0"/>
        </a:fillRef>
        <a:effectRef idx="2">
          <a:scrgbClr r="0" g="0" b="0"/>
        </a:effectRef>
        <a:fontRef idx="minor">
          <a:schemeClr val="lt1"/>
        </a:fontRef>
      </dsp:style>
    </dsp:sp>
    <dsp:sp modelId="{5E0C3F1F-9E7D-4E97-81A7-0238D759F8F1}">
      <dsp:nvSpPr>
        <dsp:cNvPr id="0" name=""/>
        <dsp:cNvSpPr/>
      </dsp:nvSpPr>
      <dsp:spPr>
        <a:xfrm>
          <a:off x="7427861" y="1620690"/>
          <a:ext cx="83112" cy="83112"/>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 modelId="{E273F7DC-A1B5-4DD1-805B-A135EFCDEF79}">
      <dsp:nvSpPr>
        <dsp:cNvPr id="0" name=""/>
        <dsp:cNvSpPr/>
      </dsp:nvSpPr>
      <dsp:spPr>
        <a:xfrm>
          <a:off x="8494754" y="1620690"/>
          <a:ext cx="83112" cy="83112"/>
        </a:xfrm>
        <a:prstGeom prst="ellipse">
          <a:avLst/>
        </a:prstGeom>
        <a:solidFill>
          <a:schemeClr val="lt1">
            <a:alpha val="90000"/>
            <a:hueOff val="0"/>
            <a:satOff val="0"/>
            <a:lumOff val="0"/>
            <a:alphaOff val="0"/>
          </a:schemeClr>
        </a:solidFill>
        <a:ln w="9525" cap="flat" cmpd="sng" algn="ctr">
          <a:noFill/>
          <a:prstDash val="solid"/>
        </a:ln>
        <a:effectLst/>
      </dsp:spPr>
      <dsp:style>
        <a:lnRef idx="1">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2DF4D-5F81-4E31-81D8-F3B6C7920202}">
      <dsp:nvSpPr>
        <dsp:cNvPr id="0" name=""/>
        <dsp:cNvSpPr/>
      </dsp:nvSpPr>
      <dsp:spPr>
        <a:xfrm>
          <a:off x="721" y="1380366"/>
          <a:ext cx="2533711" cy="1608906"/>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2904AE3-A512-42FD-9916-2CA893085B3C}">
      <dsp:nvSpPr>
        <dsp:cNvPr id="0" name=""/>
        <dsp:cNvSpPr/>
      </dsp:nvSpPr>
      <dsp:spPr>
        <a:xfrm>
          <a:off x="282245" y="1647814"/>
          <a:ext cx="2533711" cy="160890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Using Patterns in Refactoring</a:t>
          </a:r>
        </a:p>
      </dsp:txBody>
      <dsp:txXfrm>
        <a:off x="329368" y="1694937"/>
        <a:ext cx="2439465" cy="1514660"/>
      </dsp:txXfrm>
    </dsp:sp>
    <dsp:sp modelId="{A9B4E194-50D3-418D-BF38-E515660C504A}">
      <dsp:nvSpPr>
        <dsp:cNvPr id="0" name=""/>
        <dsp:cNvSpPr/>
      </dsp:nvSpPr>
      <dsp:spPr>
        <a:xfrm>
          <a:off x="3097480" y="1380366"/>
          <a:ext cx="2533711" cy="1608906"/>
        </a:xfrm>
        <a:prstGeom prst="roundRect">
          <a:avLst>
            <a:gd name="adj" fmla="val 10000"/>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66A735E-2D27-4732-84F4-1D4E7F2B05A5}">
      <dsp:nvSpPr>
        <dsp:cNvPr id="0" name=""/>
        <dsp:cNvSpPr/>
      </dsp:nvSpPr>
      <dsp:spPr>
        <a:xfrm>
          <a:off x="3379003" y="1647814"/>
          <a:ext cx="2533711" cy="1608906"/>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chemeClr val="tx1"/>
              </a:solidFill>
            </a:rPr>
            <a:t>Case Study</a:t>
          </a:r>
        </a:p>
      </dsp:txBody>
      <dsp:txXfrm>
        <a:off x="3426126" y="1694937"/>
        <a:ext cx="2439465" cy="151466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11/16/2017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09578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UML_colors"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Object-oriented_design" TargetMode="External"/><Relationship Id="rId5" Type="http://schemas.openxmlformats.org/officeDocument/2006/relationships/hyperlink" Target="https://en.wikipedia.org/wiki/Writing_systems" TargetMode="External"/><Relationship Id="rId4" Type="http://schemas.openxmlformats.org/officeDocument/2006/relationships/hyperlink" Target="https://en.wikipedia.org/wiki/Peter_Coad#cite_note-3"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webopedia.com/TERM/O/object_oriented_programming_OOP.htm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www.webopedia.com/TERM/C/class.html" TargetMode="External"/><Relationship Id="rId5" Type="http://schemas.openxmlformats.org/officeDocument/2006/relationships/hyperlink" Target="http://www.webopedia.com/TERM/D/data_type.html" TargetMode="External"/><Relationship Id="rId4" Type="http://schemas.openxmlformats.org/officeDocument/2006/relationships/hyperlink" Target="http://www.webopedia.com/TERM/P/programming_language.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webopedia.com/TERM/O/object_oriented_programming_OOP.html"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www.webopedia.com/TERM/C/class.html" TargetMode="External"/><Relationship Id="rId5" Type="http://schemas.openxmlformats.org/officeDocument/2006/relationships/hyperlink" Target="http://www.webopedia.com/TERM/D/data_type.html" TargetMode="External"/><Relationship Id="rId4" Type="http://schemas.openxmlformats.org/officeDocument/2006/relationships/hyperlink" Target="http://www.webopedia.com/TERM/P/programming_language.html"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UML_colors"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Object-oriented_design" TargetMode="External"/><Relationship Id="rId5" Type="http://schemas.openxmlformats.org/officeDocument/2006/relationships/hyperlink" Target="https://en.wikipedia.org/wiki/Writing_systems" TargetMode="External"/><Relationship Id="rId4" Type="http://schemas.openxmlformats.org/officeDocument/2006/relationships/hyperlink" Target="https://en.wikipedia.org/wiki/Peter_Coad#cite_note-3"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hristopher_Alexander" TargetMode="External"/><Relationship Id="rId7" Type="http://schemas.openxmlformats.org/officeDocument/2006/relationships/hyperlink" Target="https://en.wikipedia.org/wiki/Berkeley,_California"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ndex.php?title=Center_for_Environmental_Structure&amp;action=edit&amp;redlink=1" TargetMode="External"/><Relationship Id="rId5" Type="http://schemas.openxmlformats.org/officeDocument/2006/relationships/hyperlink" Target="https://en.wikipedia.org/wiki/Murray_Silverstein" TargetMode="External"/><Relationship Id="rId4" Type="http://schemas.openxmlformats.org/officeDocument/2006/relationships/hyperlink" Target="https://en.wikipedia.org/w/index.php?title=Sara_Ishikawa&amp;action=edit&amp;redlink=1"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hristopher_Alexander" TargetMode="External"/><Relationship Id="rId7" Type="http://schemas.openxmlformats.org/officeDocument/2006/relationships/hyperlink" Target="https://en.wikipedia.org/wiki/Berkeley,_California"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ndex.php?title=Center_for_Environmental_Structure&amp;action=edit&amp;redlink=1" TargetMode="External"/><Relationship Id="rId5" Type="http://schemas.openxmlformats.org/officeDocument/2006/relationships/hyperlink" Target="https://en.wikipedia.org/wiki/Murray_Silverstein" TargetMode="External"/><Relationship Id="rId4" Type="http://schemas.openxmlformats.org/officeDocument/2006/relationships/hyperlink" Target="https://en.wikipedia.org/w/index.php?title=Sara_Ishikawa&amp;action=edit&amp;redlink=1"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Object-Oriented_Programmin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Education" TargetMode="External"/><Relationship Id="rId13" Type="http://schemas.openxmlformats.org/officeDocument/2006/relationships/hyperlink" Target="https://en.wikipedia.org/wiki/Adele_Goldberg_(computer_scientist)" TargetMode="External"/><Relationship Id="rId3" Type="http://schemas.openxmlformats.org/officeDocument/2006/relationships/hyperlink" Target="https://en.wikipedia.org/wiki/Object-oriented_programming" TargetMode="External"/><Relationship Id="rId7" Type="http://schemas.openxmlformats.org/officeDocument/2006/relationships/hyperlink" Target="https://en.wikipedia.org/wiki/Smalltalk#cite_note-History-2" TargetMode="External"/><Relationship Id="rId12" Type="http://schemas.openxmlformats.org/officeDocument/2006/relationships/hyperlink" Target="https://en.wikipedia.org/wiki/Dan_Ingalls"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Programming_language" TargetMode="External"/><Relationship Id="rId11" Type="http://schemas.openxmlformats.org/officeDocument/2006/relationships/hyperlink" Target="https://en.wikipedia.org/wiki/Alan_Kay" TargetMode="External"/><Relationship Id="rId5" Type="http://schemas.openxmlformats.org/officeDocument/2006/relationships/hyperlink" Target="https://en.wikipedia.org/wiki/Reflection_(computer_science)" TargetMode="External"/><Relationship Id="rId10" Type="http://schemas.openxmlformats.org/officeDocument/2006/relationships/hyperlink" Target="https://en.wikipedia.org/wiki/PARC_(company)" TargetMode="External"/><Relationship Id="rId4" Type="http://schemas.openxmlformats.org/officeDocument/2006/relationships/hyperlink" Target="https://en.wikipedia.org/wiki/Dynamically_typed" TargetMode="External"/><Relationship Id="rId9" Type="http://schemas.openxmlformats.org/officeDocument/2006/relationships/hyperlink" Target="https://en.wikipedia.org/wiki/Constructionist_learning" TargetMode="External"/><Relationship Id="rId14" Type="http://schemas.openxmlformats.org/officeDocument/2006/relationships/hyperlink" Target="http://techbeacon.com/why-perl-6-game-thrones-programming-languag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Classes, interfaces, hierarches, relationships that define a problem,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621920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(passed away November 24th, 2005)</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12</a:t>
            </a:fld>
            <a:endParaRPr lang="en-US"/>
          </a:p>
        </p:txBody>
      </p:sp>
    </p:spTree>
    <p:extLst>
      <p:ext uri="{BB962C8B-B14F-4D97-AF65-F5344CB8AC3E}">
        <p14:creationId xmlns:p14="http://schemas.microsoft.com/office/powerpoint/2010/main" val="1864754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Structural - Façade - How objects create an entire system  - Flyweight for sharing objects</a:t>
            </a:r>
          </a:p>
          <a:p>
            <a:endParaRPr lang="en-US" dirty="0"/>
          </a:p>
          <a:p>
            <a:r>
              <a:rPr lang="en-US" dirty="0"/>
              <a:t>Behavior – inheritance and composition</a:t>
            </a:r>
          </a:p>
          <a:p>
            <a:endParaRPr lang="en-US" dirty="0"/>
          </a:p>
          <a:p>
            <a:r>
              <a:rPr lang="en-US" dirty="0"/>
              <a:t>Communication – Chain of Responsibility – set of </a:t>
            </a:r>
          </a:p>
          <a:p>
            <a:endParaRPr lang="en-US" dirty="0"/>
          </a:p>
          <a:p>
            <a:r>
              <a:rPr lang="en-US" dirty="0"/>
              <a:t>Creation pattern – singleton (print spooler) – factory abstract factory</a:t>
            </a:r>
          </a:p>
        </p:txBody>
      </p:sp>
      <p:sp>
        <p:nvSpPr>
          <p:cNvPr id="4" name="Slide Number Placeholder 3"/>
          <p:cNvSpPr>
            <a:spLocks noGrp="1"/>
          </p:cNvSpPr>
          <p:nvPr>
            <p:ph type="sldNum" sz="quarter" idx="10"/>
          </p:nvPr>
        </p:nvSpPr>
        <p:spPr/>
        <p:txBody>
          <a:bodyPr/>
          <a:lstStyle/>
          <a:p>
            <a:fld id="{E0746DE6-3336-457D-A091-FA20AC1C536E}" type="slidenum">
              <a:rPr lang="en-US" smtClean="0"/>
              <a:t>13</a:t>
            </a:fld>
            <a:endParaRPr lang="en-US"/>
          </a:p>
        </p:txBody>
      </p:sp>
    </p:spTree>
    <p:extLst>
      <p:ext uri="{BB962C8B-B14F-4D97-AF65-F5344CB8AC3E}">
        <p14:creationId xmlns:p14="http://schemas.microsoft.com/office/powerpoint/2010/main" val="3600138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Public (+)</a:t>
            </a:r>
          </a:p>
          <a:p>
            <a:r>
              <a:rPr lang="en-US" dirty="0">
                <a:effectLst/>
              </a:rPr>
              <a:t>Private (-)</a:t>
            </a:r>
          </a:p>
          <a:p>
            <a:r>
              <a:rPr lang="en-US" dirty="0">
                <a:effectLst/>
              </a:rPr>
              <a:t>Protected (#)</a:t>
            </a:r>
          </a:p>
          <a:p>
            <a:r>
              <a:rPr lang="en-US" dirty="0">
                <a:effectLst/>
              </a:rPr>
              <a:t>Package (~)</a:t>
            </a:r>
          </a:p>
          <a:p>
            <a:r>
              <a:rPr lang="en-US" dirty="0">
                <a:effectLst/>
              </a:rPr>
              <a:t>Derived (/)</a:t>
            </a:r>
          </a:p>
          <a:p>
            <a:r>
              <a:rPr lang="en-US" dirty="0">
                <a:effectLst/>
              </a:rPr>
              <a:t>Static (underlined)</a:t>
            </a:r>
          </a:p>
          <a:p>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14</a:t>
            </a:fld>
            <a:endParaRPr lang="en-US"/>
          </a:p>
        </p:txBody>
      </p:sp>
    </p:spTree>
    <p:extLst>
      <p:ext uri="{BB962C8B-B14F-4D97-AF65-F5344CB8AC3E}">
        <p14:creationId xmlns:p14="http://schemas.microsoft.com/office/powerpoint/2010/main" val="4249025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 Coad – color coding to understand model - </a:t>
            </a:r>
            <a:r>
              <a:rPr lang="en-US" sz="1200" b="0" i="0" kern="1200" dirty="0">
                <a:solidFill>
                  <a:schemeClr val="tx1"/>
                </a:solidFill>
                <a:effectLst/>
                <a:latin typeface="+mn-lt"/>
                <a:ea typeface="+mn-ea"/>
                <a:cs typeface="+mn-cs"/>
              </a:rPr>
              <a:t> He is notable for his role in defining what have come to be known as the </a:t>
            </a:r>
            <a:r>
              <a:rPr lang="en-US" sz="1200" b="0" i="0" u="none" strike="noStrike" kern="1200" dirty="0">
                <a:solidFill>
                  <a:schemeClr val="tx1"/>
                </a:solidFill>
                <a:effectLst/>
                <a:latin typeface="+mn-lt"/>
                <a:ea typeface="+mn-ea"/>
                <a:cs typeface="+mn-cs"/>
                <a:hlinkClick r:id="rId3" tooltip="UML colors"/>
              </a:rPr>
              <a:t>UML colors</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4"/>
              </a:rPr>
              <a:t>[3]</a:t>
            </a:r>
            <a:r>
              <a:rPr lang="en-US" sz="1200" b="0" i="0" kern="1200" dirty="0">
                <a:solidFill>
                  <a:schemeClr val="tx1"/>
                </a:solidFill>
                <a:effectLst/>
                <a:latin typeface="+mn-lt"/>
                <a:ea typeface="+mn-ea"/>
                <a:cs typeface="+mn-cs"/>
              </a:rPr>
              <a:t> a color-coded </a:t>
            </a:r>
            <a:r>
              <a:rPr lang="en-US" sz="1200" b="0" i="0" u="none" strike="noStrike" kern="1200" dirty="0">
                <a:solidFill>
                  <a:schemeClr val="tx1"/>
                </a:solidFill>
                <a:effectLst/>
                <a:latin typeface="+mn-lt"/>
                <a:ea typeface="+mn-ea"/>
                <a:cs typeface="+mn-cs"/>
                <a:hlinkClick r:id="rId5" tooltip="Writing systems"/>
              </a:rPr>
              <a:t>notation</a:t>
            </a:r>
            <a:r>
              <a:rPr lang="en-US" sz="1200" b="0" i="0" kern="1200" dirty="0">
                <a:solidFill>
                  <a:schemeClr val="tx1"/>
                </a:solidFill>
                <a:effectLst/>
                <a:latin typeface="+mn-lt"/>
                <a:ea typeface="+mn-ea"/>
                <a:cs typeface="+mn-cs"/>
              </a:rPr>
              <a:t> chiefly useful for simplifying one's understanding of a design or model.</a:t>
            </a:r>
            <a:endParaRPr lang="en-US" dirty="0"/>
          </a:p>
          <a:p>
            <a:endParaRPr lang="en-US" dirty="0"/>
          </a:p>
          <a:p>
            <a:r>
              <a:rPr lang="en-US" dirty="0"/>
              <a:t>Gary </a:t>
            </a:r>
            <a:r>
              <a:rPr lang="en-US" dirty="0" err="1"/>
              <a:t>Booch</a:t>
            </a:r>
            <a:r>
              <a:rPr lang="en-US" dirty="0"/>
              <a:t> – Unified Modeling Language</a:t>
            </a:r>
          </a:p>
          <a:p>
            <a:r>
              <a:rPr lang="en-US" dirty="0"/>
              <a:t>Gary </a:t>
            </a:r>
            <a:r>
              <a:rPr lang="en-US" dirty="0" err="1"/>
              <a:t>Booch</a:t>
            </a:r>
            <a:r>
              <a:rPr lang="en-US" dirty="0"/>
              <a:t>, Ivan Jacobson, James Rumbaugh (UML)</a:t>
            </a:r>
          </a:p>
          <a:p>
            <a:endParaRPr lang="en-US" dirty="0"/>
          </a:p>
          <a:p>
            <a:r>
              <a:rPr lang="en-US" dirty="0"/>
              <a:t>Craig </a:t>
            </a:r>
            <a:r>
              <a:rPr lang="en-US" dirty="0" err="1"/>
              <a:t>Larman</a:t>
            </a:r>
            <a:r>
              <a:rPr lang="en-US" dirty="0"/>
              <a:t> – </a:t>
            </a:r>
            <a:r>
              <a:rPr lang="en-US" sz="1200" b="1" i="0" kern="1200" dirty="0">
                <a:solidFill>
                  <a:schemeClr val="tx1"/>
                </a:solidFill>
                <a:effectLst/>
                <a:latin typeface="+mn-lt"/>
                <a:ea typeface="+mn-ea"/>
                <a:cs typeface="+mn-cs"/>
              </a:rPr>
              <a:t>General responsibility assignment software patterns</a:t>
            </a:r>
            <a:r>
              <a:rPr lang="en-US" sz="1200" b="0" i="0" kern="1200" dirty="0">
                <a:solidFill>
                  <a:schemeClr val="tx1"/>
                </a:solidFill>
                <a:effectLst/>
                <a:latin typeface="+mn-lt"/>
                <a:ea typeface="+mn-ea"/>
                <a:cs typeface="+mn-cs"/>
              </a:rPr>
              <a:t> - consist of guidelines for assigning responsibility to classes and objects in </a:t>
            </a:r>
            <a:r>
              <a:rPr lang="en-US" sz="1200" b="0" i="0" u="sng" kern="1200" dirty="0">
                <a:solidFill>
                  <a:schemeClr val="tx1"/>
                </a:solidFill>
                <a:effectLst/>
                <a:latin typeface="+mn-lt"/>
                <a:ea typeface="+mn-ea"/>
                <a:cs typeface="+mn-cs"/>
                <a:hlinkClick r:id="rId6" tooltip="Object-oriented design"/>
              </a:rPr>
              <a:t>object-oriented design</a:t>
            </a:r>
            <a:endParaRPr lang="en-US" sz="1200" b="0" i="0" u="sng" kern="1200" dirty="0">
              <a:solidFill>
                <a:schemeClr val="tx1"/>
              </a:solidFill>
              <a:effectLst/>
              <a:latin typeface="+mn-lt"/>
              <a:ea typeface="+mn-ea"/>
              <a:cs typeface="+mn-cs"/>
            </a:endParaRPr>
          </a:p>
          <a:p>
            <a:endParaRPr lang="en-US" sz="1200" b="0" i="0" u="sng"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Cunningham  (</a:t>
            </a:r>
            <a:r>
              <a:rPr lang="en-US" sz="1200" b="0" i="0" u="sng" kern="1200" dirty="0" err="1">
                <a:solidFill>
                  <a:schemeClr val="tx1"/>
                </a:solidFill>
                <a:effectLst/>
                <a:latin typeface="+mn-lt"/>
                <a:ea typeface="+mn-ea"/>
                <a:cs typeface="+mn-cs"/>
              </a:rPr>
              <a:t>textronix</a:t>
            </a:r>
            <a:r>
              <a:rPr lang="en-US" sz="1200" b="0" i="0" u="sng" kern="1200" dirty="0">
                <a:solidFill>
                  <a:schemeClr val="tx1"/>
                </a:solidFill>
                <a:effectLst/>
                <a:latin typeface="+mn-lt"/>
                <a:ea typeface="+mn-ea"/>
                <a:cs typeface="+mn-cs"/>
              </a:rPr>
              <a:t>) and Beck (Apple) – applying patterns to programming languages</a:t>
            </a:r>
          </a:p>
          <a:p>
            <a:endParaRPr lang="en-US" sz="1200" b="0" i="0" u="sng"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Need a way to  </a:t>
            </a:r>
            <a:r>
              <a:rPr lang="en-US" dirty="0">
                <a:effectLst/>
              </a:rPr>
              <a:t>patterns that we encounter need to be captured and documented  - visualize - use UML</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15</a:t>
            </a:fld>
            <a:endParaRPr lang="en-US"/>
          </a:p>
        </p:txBody>
      </p:sp>
    </p:spTree>
    <p:extLst>
      <p:ext uri="{BB962C8B-B14F-4D97-AF65-F5344CB8AC3E}">
        <p14:creationId xmlns:p14="http://schemas.microsoft.com/office/powerpoint/2010/main" val="541181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Search Based Software Engineering  - SBSE - North American Search Based Software Engineering Symposium (2015).</a:t>
            </a:r>
          </a:p>
          <a:p>
            <a:r>
              <a:rPr lang="en-US" dirty="0"/>
              <a:t>List of </a:t>
            </a:r>
            <a:r>
              <a:rPr lang="en-US" dirty="0" err="1"/>
              <a:t>refactorings</a:t>
            </a:r>
            <a:r>
              <a:rPr lang="en-US" dirty="0"/>
              <a:t> (label E). The MORE approach currently supports the following refactoring types: Move method, Move field, Pull up field, Pull up method, Push down field, Push down method, Inline class, Extract method, Extract class, Move class, Extract superclass, Extract subclass, and Extract interface [2]. We selected these refactoring because they are the most frequently used and they are implemented in modern IDEs such as Eclipse and </a:t>
            </a:r>
            <a:r>
              <a:rPr lang="en-US" dirty="0" err="1"/>
              <a:t>Netbeans</a:t>
            </a:r>
            <a:r>
              <a:rPr lang="en-US" dirty="0"/>
              <a:t>. We </a:t>
            </a:r>
          </a:p>
          <a:p>
            <a:endParaRPr lang="en-US" dirty="0"/>
          </a:p>
          <a:p>
            <a:r>
              <a:rPr lang="en-US" dirty="0"/>
              <a:t> List of Constraints: For instance, a refactoring solution might move a method </a:t>
            </a:r>
            <a:r>
              <a:rPr lang="en-US" dirty="0" err="1"/>
              <a:t>calculateSalary</a:t>
            </a:r>
            <a:r>
              <a:rPr lang="en-US" dirty="0"/>
              <a:t>() from the class Employee to the class Car. This refactoring could improve program structure by reducing the complexity and coupling of the class Employee while preserving program behavior. However, having a method </a:t>
            </a:r>
            <a:r>
              <a:rPr lang="en-US" dirty="0" err="1"/>
              <a:t>calculateSalary</a:t>
            </a:r>
            <a:r>
              <a:rPr lang="en-US" dirty="0"/>
              <a:t>() in the class Car does not make sense from the domain semantics standpoint. To avoid this kind of problem, we use a set of semantic coherence constraints that must be satisfied before applying a refactoring in order to prevent incoherent changes to code elements </a:t>
            </a:r>
          </a:p>
          <a:p>
            <a:endParaRPr lang="en-US" dirty="0"/>
          </a:p>
          <a:p>
            <a:r>
              <a:rPr lang="en-US" dirty="0"/>
              <a:t>Graduate School of Information Science and Technology, </a:t>
            </a:r>
          </a:p>
          <a:p>
            <a:r>
              <a:rPr lang="en-US" dirty="0"/>
              <a:t>Osaka University, Japan b </a:t>
            </a:r>
          </a:p>
          <a:p>
            <a:r>
              <a:rPr lang="en-US" dirty="0"/>
              <a:t>University of Michigan, USA  c DIRO,</a:t>
            </a:r>
          </a:p>
          <a:p>
            <a:r>
              <a:rPr lang="en-US" dirty="0"/>
              <a:t> </a:t>
            </a:r>
            <a:r>
              <a:rPr lang="en-US" dirty="0" err="1"/>
              <a:t>Université</a:t>
            </a:r>
            <a:r>
              <a:rPr lang="en-US" dirty="0"/>
              <a:t> de Montréal, Montréal, Canada d</a:t>
            </a:r>
          </a:p>
          <a:p>
            <a:r>
              <a:rPr lang="en-US" dirty="0"/>
              <a:t>University College Dublin, Ireland e</a:t>
            </a:r>
          </a:p>
          <a:p>
            <a:r>
              <a:rPr lang="en-US" dirty="0"/>
              <a:t>Michigan State University, USA </a:t>
            </a:r>
          </a:p>
          <a:p>
            <a:endParaRPr lang="en-US" dirty="0"/>
          </a:p>
          <a:p>
            <a:r>
              <a:rPr lang="en-US" dirty="0"/>
              <a:t>University of </a:t>
            </a:r>
            <a:r>
              <a:rPr lang="en-US" dirty="0" err="1"/>
              <a:t>Karlsruhe,Germany</a:t>
            </a:r>
            <a:r>
              <a:rPr lang="en-US" dirty="0"/>
              <a:t>   IPD, Program Structures Group </a:t>
            </a:r>
          </a:p>
          <a:p>
            <a:r>
              <a:rPr lang="en-US" dirty="0"/>
              <a:t>University of </a:t>
            </a:r>
            <a:r>
              <a:rPr lang="en-US" dirty="0" err="1"/>
              <a:t>Växjö</a:t>
            </a:r>
            <a:r>
              <a:rPr lang="en-US" dirty="0"/>
              <a:t>, Sweden  MSI, Software Technology Group {</a:t>
            </a:r>
            <a:r>
              <a:rPr lang="en-US" dirty="0" err="1"/>
              <a:t>heuzer|holl</a:t>
            </a:r>
            <a:r>
              <a:rPr lang="en-US" dirty="0"/>
              <a:t>}@ipd.info.uni-karlsruhe.de Welf.Lowe@msi.vxu.se </a:t>
            </a:r>
          </a:p>
          <a:p>
            <a:r>
              <a:rPr lang="en-US" dirty="0"/>
              <a:t> </a:t>
            </a:r>
          </a:p>
          <a:p>
            <a:r>
              <a:rPr lang="en-US" dirty="0"/>
              <a:t> </a:t>
            </a:r>
          </a:p>
        </p:txBody>
      </p:sp>
      <p:sp>
        <p:nvSpPr>
          <p:cNvPr id="4" name="Slide Number Placeholder 3"/>
          <p:cNvSpPr>
            <a:spLocks noGrp="1"/>
          </p:cNvSpPr>
          <p:nvPr>
            <p:ph type="sldNum" sz="quarter" idx="10"/>
          </p:nvPr>
        </p:nvSpPr>
        <p:spPr/>
        <p:txBody>
          <a:bodyPr/>
          <a:lstStyle/>
          <a:p>
            <a:fld id="{E0746DE6-3336-457D-A091-FA20AC1C536E}" type="slidenum">
              <a:rPr lang="en-US" smtClean="0"/>
              <a:t>17</a:t>
            </a:fld>
            <a:endParaRPr lang="en-US"/>
          </a:p>
        </p:txBody>
      </p:sp>
    </p:spTree>
    <p:extLst>
      <p:ext uri="{BB962C8B-B14F-4D97-AF65-F5344CB8AC3E}">
        <p14:creationId xmlns:p14="http://schemas.microsoft.com/office/powerpoint/2010/main" val="3658233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26</a:t>
            </a:fld>
            <a:endParaRPr lang="en-US"/>
          </a:p>
        </p:txBody>
      </p:sp>
    </p:spTree>
    <p:extLst>
      <p:ext uri="{BB962C8B-B14F-4D97-AF65-F5344CB8AC3E}">
        <p14:creationId xmlns:p14="http://schemas.microsoft.com/office/powerpoint/2010/main" val="3274346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GRASP – assigning responsibilities to objects – </a:t>
            </a:r>
            <a:r>
              <a:rPr lang="en-US" dirty="0" err="1"/>
              <a:t>creater</a:t>
            </a:r>
            <a:r>
              <a:rPr lang="en-US" dirty="0"/>
              <a:t> – who is responsible for creating an instance of a class, controller – who is responsible for handling an input event</a:t>
            </a:r>
          </a:p>
          <a:p>
            <a:endParaRPr lang="en-US" dirty="0"/>
          </a:p>
          <a:p>
            <a:r>
              <a:rPr lang="en-US" dirty="0"/>
              <a:t>CRC – paper-based method for assigning </a:t>
            </a:r>
          </a:p>
        </p:txBody>
      </p:sp>
      <p:sp>
        <p:nvSpPr>
          <p:cNvPr id="4" name="Slide Number Placeholder 3"/>
          <p:cNvSpPr>
            <a:spLocks noGrp="1"/>
          </p:cNvSpPr>
          <p:nvPr>
            <p:ph type="sldNum" sz="quarter" idx="10"/>
          </p:nvPr>
        </p:nvSpPr>
        <p:spPr/>
        <p:txBody>
          <a:bodyPr/>
          <a:lstStyle/>
          <a:p>
            <a:fld id="{E0746DE6-3336-457D-A091-FA20AC1C536E}" type="slidenum">
              <a:rPr lang="en-US" smtClean="0"/>
              <a:t>28</a:t>
            </a:fld>
            <a:endParaRPr lang="en-US"/>
          </a:p>
        </p:txBody>
      </p:sp>
    </p:spTree>
    <p:extLst>
      <p:ext uri="{BB962C8B-B14F-4D97-AF65-F5344CB8AC3E}">
        <p14:creationId xmlns:p14="http://schemas.microsoft.com/office/powerpoint/2010/main" val="4246219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 description, Christopher Alexander, Wade Cunningham and Beck </a:t>
            </a:r>
          </a:p>
          <a:p>
            <a:endParaRPr lang="en-US" dirty="0"/>
          </a:p>
          <a:p>
            <a:r>
              <a:rPr lang="en-US" dirty="0"/>
              <a:t>Ask students:  Problem, solution and reusable – not re-inventing the wheel when start a new implementation and theses address the challenges that we face as designers.</a:t>
            </a:r>
          </a:p>
          <a:p>
            <a:endParaRPr lang="en-US" dirty="0"/>
          </a:p>
          <a:p>
            <a:r>
              <a:rPr lang="en-US" dirty="0"/>
              <a:t>Design patterns  = code level,</a:t>
            </a:r>
          </a:p>
          <a:p>
            <a:r>
              <a:rPr lang="en-US" dirty="0"/>
              <a:t>Architecture patterns = component level = MVC</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059634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is itself a design pattern -  it represents the concepts and vocabulary we use in object-oriented programming language </a:t>
            </a:r>
          </a:p>
          <a:p>
            <a:endParaRPr lang="en-US" dirty="0"/>
          </a:p>
          <a:p>
            <a:r>
              <a:rPr lang="en-US" dirty="0"/>
              <a:t>Generally, the ability to appear in many forms. In </a:t>
            </a:r>
            <a:r>
              <a:rPr lang="en-US" dirty="0">
                <a:hlinkClick r:id="rId3"/>
              </a:rPr>
              <a:t>object-oriented programming</a:t>
            </a:r>
            <a:r>
              <a:rPr lang="en-US" dirty="0"/>
              <a:t>, </a:t>
            </a:r>
            <a:r>
              <a:rPr lang="en-US" i="1" dirty="0"/>
              <a:t>polymorphism</a:t>
            </a:r>
            <a:r>
              <a:rPr lang="en-US" dirty="0"/>
              <a:t> refers to a </a:t>
            </a:r>
            <a:r>
              <a:rPr lang="en-US" dirty="0">
                <a:hlinkClick r:id="rId4"/>
              </a:rPr>
              <a:t>programming language's</a:t>
            </a:r>
            <a:r>
              <a:rPr lang="en-US" dirty="0"/>
              <a:t> ability to process objects differently depending on their </a:t>
            </a:r>
            <a:r>
              <a:rPr lang="en-US" dirty="0">
                <a:hlinkClick r:id="rId5"/>
              </a:rPr>
              <a:t>data type</a:t>
            </a:r>
            <a:r>
              <a:rPr lang="en-US" dirty="0"/>
              <a:t> or </a:t>
            </a:r>
            <a:r>
              <a:rPr lang="en-US" dirty="0">
                <a:hlinkClick r:id="rId6"/>
              </a:rPr>
              <a:t>class</a:t>
            </a:r>
            <a:r>
              <a:rPr lang="en-US" dirty="0"/>
              <a:t>. More specifically, it is the ability to redefine </a:t>
            </a:r>
            <a:r>
              <a:rPr lang="en-US" i="1" dirty="0"/>
              <a:t>methods</a:t>
            </a:r>
            <a:r>
              <a:rPr lang="en-US" dirty="0"/>
              <a:t> for </a:t>
            </a:r>
            <a:r>
              <a:rPr lang="en-US" i="1" dirty="0"/>
              <a:t>derived classes.</a:t>
            </a:r>
            <a:r>
              <a:rPr lang="en-US" dirty="0"/>
              <a:t> For example, given a base class </a:t>
            </a:r>
            <a:r>
              <a:rPr lang="en-US" i="1" dirty="0"/>
              <a:t>shape,</a:t>
            </a:r>
            <a:r>
              <a:rPr lang="en-US" dirty="0"/>
              <a:t> polymorphism enables the programmer to define different </a:t>
            </a:r>
            <a:r>
              <a:rPr lang="en-US" i="1" dirty="0"/>
              <a:t>area</a:t>
            </a:r>
            <a:r>
              <a:rPr lang="en-US" dirty="0"/>
              <a:t> methods for any number of derived classes, such as circles, rectangles and triangles. No matter what shape an object is, applying the </a:t>
            </a:r>
            <a:r>
              <a:rPr lang="en-US" i="1" dirty="0"/>
              <a:t>area </a:t>
            </a:r>
            <a:r>
              <a:rPr lang="en-US" dirty="0"/>
              <a:t>method to it will return the correct results. Polymorphism is considered to be a requirement of any true object-oriented programming language (OOPL).</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1492768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is itself a design pattern -  it represents the concepts and vocabulary we use in object-oriented programming language </a:t>
            </a:r>
          </a:p>
          <a:p>
            <a:endParaRPr lang="en-US" dirty="0"/>
          </a:p>
          <a:p>
            <a:r>
              <a:rPr lang="en-US" dirty="0"/>
              <a:t>Generally, the ability to appear in many forms. In </a:t>
            </a:r>
            <a:r>
              <a:rPr lang="en-US" dirty="0">
                <a:hlinkClick r:id="rId3"/>
              </a:rPr>
              <a:t>object-oriented programming</a:t>
            </a:r>
            <a:r>
              <a:rPr lang="en-US" dirty="0"/>
              <a:t>, </a:t>
            </a:r>
            <a:r>
              <a:rPr lang="en-US" i="1" dirty="0"/>
              <a:t>polymorphism</a:t>
            </a:r>
            <a:r>
              <a:rPr lang="en-US" dirty="0"/>
              <a:t> refers to a </a:t>
            </a:r>
            <a:r>
              <a:rPr lang="en-US" dirty="0">
                <a:hlinkClick r:id="rId4"/>
              </a:rPr>
              <a:t>programming language's</a:t>
            </a:r>
            <a:r>
              <a:rPr lang="en-US" dirty="0"/>
              <a:t> ability to process objects differently depending on their </a:t>
            </a:r>
            <a:r>
              <a:rPr lang="en-US" dirty="0">
                <a:hlinkClick r:id="rId5"/>
              </a:rPr>
              <a:t>data type</a:t>
            </a:r>
            <a:r>
              <a:rPr lang="en-US" dirty="0"/>
              <a:t> or </a:t>
            </a:r>
            <a:r>
              <a:rPr lang="en-US" dirty="0">
                <a:hlinkClick r:id="rId6"/>
              </a:rPr>
              <a:t>class</a:t>
            </a:r>
            <a:r>
              <a:rPr lang="en-US" dirty="0"/>
              <a:t>. More specifically, it is the ability to redefine </a:t>
            </a:r>
            <a:r>
              <a:rPr lang="en-US" i="1" dirty="0"/>
              <a:t>methods</a:t>
            </a:r>
            <a:r>
              <a:rPr lang="en-US" dirty="0"/>
              <a:t> for </a:t>
            </a:r>
            <a:r>
              <a:rPr lang="en-US" i="1" dirty="0"/>
              <a:t>derived classes.</a:t>
            </a:r>
            <a:r>
              <a:rPr lang="en-US" dirty="0"/>
              <a:t> For example, given a base class </a:t>
            </a:r>
            <a:r>
              <a:rPr lang="en-US" i="1" dirty="0"/>
              <a:t>shape,</a:t>
            </a:r>
            <a:r>
              <a:rPr lang="en-US" dirty="0"/>
              <a:t> polymorphism enables the programmer to define different </a:t>
            </a:r>
            <a:r>
              <a:rPr lang="en-US" i="1" dirty="0"/>
              <a:t>area</a:t>
            </a:r>
            <a:r>
              <a:rPr lang="en-US" dirty="0"/>
              <a:t> methods for any number of derived classes, such as circles, rectangles and triangles. No matter what shape an object is, applying the </a:t>
            </a:r>
            <a:r>
              <a:rPr lang="en-US" i="1" dirty="0"/>
              <a:t>area </a:t>
            </a:r>
            <a:r>
              <a:rPr lang="en-US" dirty="0"/>
              <a:t>method to it will return the correct results. Polymorphism is considered to be a requirement of any true object-oriented programming language (OOPL).</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1733705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Peter Coad – color coding to understand model - </a:t>
            </a:r>
            <a:r>
              <a:rPr lang="en-US" sz="1200" b="0" i="0" kern="1200" dirty="0">
                <a:solidFill>
                  <a:schemeClr val="tx1"/>
                </a:solidFill>
                <a:effectLst/>
                <a:latin typeface="+mn-lt"/>
                <a:ea typeface="+mn-ea"/>
                <a:cs typeface="+mn-cs"/>
              </a:rPr>
              <a:t> He is notable for his role in defining what have come to be known as the </a:t>
            </a:r>
            <a:r>
              <a:rPr lang="en-US" sz="1200" b="0" i="0" u="none" strike="noStrike" kern="1200" dirty="0">
                <a:solidFill>
                  <a:schemeClr val="tx1"/>
                </a:solidFill>
                <a:effectLst/>
                <a:latin typeface="+mn-lt"/>
                <a:ea typeface="+mn-ea"/>
                <a:cs typeface="+mn-cs"/>
                <a:hlinkClick r:id="rId3" tooltip="UML colors"/>
              </a:rPr>
              <a:t>UML colors</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4"/>
              </a:rPr>
              <a:t>[3]</a:t>
            </a:r>
            <a:r>
              <a:rPr lang="en-US" sz="1200" b="0" i="0" kern="1200" dirty="0">
                <a:solidFill>
                  <a:schemeClr val="tx1"/>
                </a:solidFill>
                <a:effectLst/>
                <a:latin typeface="+mn-lt"/>
                <a:ea typeface="+mn-ea"/>
                <a:cs typeface="+mn-cs"/>
              </a:rPr>
              <a:t> a color-coded </a:t>
            </a:r>
            <a:r>
              <a:rPr lang="en-US" sz="1200" b="0" i="0" u="none" strike="noStrike" kern="1200" dirty="0">
                <a:solidFill>
                  <a:schemeClr val="tx1"/>
                </a:solidFill>
                <a:effectLst/>
                <a:latin typeface="+mn-lt"/>
                <a:ea typeface="+mn-ea"/>
                <a:cs typeface="+mn-cs"/>
                <a:hlinkClick r:id="rId5" tooltip="Writing systems"/>
              </a:rPr>
              <a:t>notation</a:t>
            </a:r>
            <a:r>
              <a:rPr lang="en-US" sz="1200" b="0" i="0" kern="1200" dirty="0">
                <a:solidFill>
                  <a:schemeClr val="tx1"/>
                </a:solidFill>
                <a:effectLst/>
                <a:latin typeface="+mn-lt"/>
                <a:ea typeface="+mn-ea"/>
                <a:cs typeface="+mn-cs"/>
              </a:rPr>
              <a:t> chiefly useful for simplifying one's understanding of a design or model.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UML – OMG – Object Management Group</a:t>
            </a:r>
          </a:p>
          <a:p>
            <a:r>
              <a:rPr lang="en-US" i="1" dirty="0"/>
              <a:t>Pattern-Oriented Software Architecture: A System Of Patterns</a:t>
            </a:r>
            <a:r>
              <a:rPr lang="en-US" dirty="0"/>
              <a:t>  - Party of Five</a:t>
            </a:r>
          </a:p>
          <a:p>
            <a:endParaRPr lang="en-US" dirty="0"/>
          </a:p>
          <a:p>
            <a:r>
              <a:rPr lang="en-US" dirty="0"/>
              <a:t>Gary </a:t>
            </a:r>
            <a:r>
              <a:rPr lang="en-US" dirty="0" err="1"/>
              <a:t>Booch</a:t>
            </a:r>
            <a:r>
              <a:rPr lang="en-US" dirty="0"/>
              <a:t> – Unified Modeling Language</a:t>
            </a:r>
          </a:p>
          <a:p>
            <a:r>
              <a:rPr lang="en-US" dirty="0"/>
              <a:t>Gary </a:t>
            </a:r>
            <a:r>
              <a:rPr lang="en-US" dirty="0" err="1"/>
              <a:t>Booch</a:t>
            </a:r>
            <a:r>
              <a:rPr lang="en-US" dirty="0"/>
              <a:t>, Ivan Jacobson, James Rumbaugh (UML)</a:t>
            </a:r>
          </a:p>
          <a:p>
            <a:endParaRPr lang="en-US" dirty="0"/>
          </a:p>
          <a:p>
            <a:r>
              <a:rPr lang="en-US" dirty="0"/>
              <a:t>Craig </a:t>
            </a:r>
            <a:r>
              <a:rPr lang="en-US" dirty="0" err="1"/>
              <a:t>Larman</a:t>
            </a:r>
            <a:r>
              <a:rPr lang="en-US" dirty="0"/>
              <a:t> – </a:t>
            </a:r>
            <a:r>
              <a:rPr lang="en-US" sz="1200" b="1" i="0" kern="1200" dirty="0">
                <a:solidFill>
                  <a:schemeClr val="tx1"/>
                </a:solidFill>
                <a:effectLst/>
                <a:latin typeface="+mn-lt"/>
                <a:ea typeface="+mn-ea"/>
                <a:cs typeface="+mn-cs"/>
              </a:rPr>
              <a:t>General responsibility assignment software patterns</a:t>
            </a:r>
            <a:r>
              <a:rPr lang="en-US" sz="1200" b="0" i="0" kern="1200" dirty="0">
                <a:solidFill>
                  <a:schemeClr val="tx1"/>
                </a:solidFill>
                <a:effectLst/>
                <a:latin typeface="+mn-lt"/>
                <a:ea typeface="+mn-ea"/>
                <a:cs typeface="+mn-cs"/>
              </a:rPr>
              <a:t> - consist of guidelines for assigning responsibility to classes and objects in </a:t>
            </a:r>
            <a:r>
              <a:rPr lang="en-US" sz="1200" b="0" i="0" u="sng" kern="1200" dirty="0">
                <a:solidFill>
                  <a:schemeClr val="tx1"/>
                </a:solidFill>
                <a:effectLst/>
                <a:latin typeface="+mn-lt"/>
                <a:ea typeface="+mn-ea"/>
                <a:cs typeface="+mn-cs"/>
                <a:hlinkClick r:id="rId6" tooltip="Object-oriented design"/>
              </a:rPr>
              <a:t>object-oriented design</a:t>
            </a:r>
            <a:endParaRPr lang="en-US" sz="1200" b="0" i="0" u="sng" kern="1200" dirty="0">
              <a:solidFill>
                <a:schemeClr val="tx1"/>
              </a:solidFill>
              <a:effectLst/>
              <a:latin typeface="+mn-lt"/>
              <a:ea typeface="+mn-ea"/>
              <a:cs typeface="+mn-cs"/>
            </a:endParaRPr>
          </a:p>
          <a:p>
            <a:endParaRPr lang="en-US" sz="1200" b="0" i="0" u="sng"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Cunningham  (</a:t>
            </a:r>
            <a:r>
              <a:rPr lang="en-US" sz="1200" b="0" i="0" u="sng" kern="1200" dirty="0" err="1">
                <a:solidFill>
                  <a:schemeClr val="tx1"/>
                </a:solidFill>
                <a:effectLst/>
                <a:latin typeface="+mn-lt"/>
                <a:ea typeface="+mn-ea"/>
                <a:cs typeface="+mn-cs"/>
              </a:rPr>
              <a:t>textronix</a:t>
            </a:r>
            <a:r>
              <a:rPr lang="en-US" sz="1200" b="0" i="0" u="sng" kern="1200" dirty="0">
                <a:solidFill>
                  <a:schemeClr val="tx1"/>
                </a:solidFill>
                <a:effectLst/>
                <a:latin typeface="+mn-lt"/>
                <a:ea typeface="+mn-ea"/>
                <a:cs typeface="+mn-cs"/>
              </a:rPr>
              <a:t>) and Beck (Apple) – applying patterns to programming languages</a:t>
            </a:r>
          </a:p>
          <a:p>
            <a:endParaRPr lang="en-US" sz="1200" b="0" i="0" u="sng"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Need a way to  </a:t>
            </a:r>
            <a:r>
              <a:rPr lang="en-US" dirty="0">
                <a:effectLst/>
              </a:rPr>
              <a:t>patterns that we encounter need to be captured and documented  - visualize - use UML</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4251113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authored by </a:t>
            </a:r>
            <a:r>
              <a:rPr lang="en-US" dirty="0">
                <a:hlinkClick r:id="rId3" tooltip="Christopher Alexander"/>
              </a:rPr>
              <a:t>Christopher Alexander</a:t>
            </a:r>
            <a:r>
              <a:rPr lang="en-US" dirty="0"/>
              <a:t>, </a:t>
            </a:r>
            <a:r>
              <a:rPr lang="en-US" dirty="0">
                <a:hlinkClick r:id="rId4" tooltip="Sara Ishikawa (page does not exist)"/>
              </a:rPr>
              <a:t>Sara Ishikawa</a:t>
            </a:r>
            <a:r>
              <a:rPr lang="en-US" dirty="0"/>
              <a:t> and </a:t>
            </a:r>
            <a:r>
              <a:rPr lang="en-US" dirty="0">
                <a:hlinkClick r:id="rId5" tooltip="Murray Silverstein"/>
              </a:rPr>
              <a:t>Murray Silverstein</a:t>
            </a:r>
            <a:r>
              <a:rPr lang="en-US" dirty="0"/>
              <a:t> of the </a:t>
            </a:r>
            <a:r>
              <a:rPr lang="en-US" dirty="0">
                <a:hlinkClick r:id="rId6" tooltip="Center for Environmental Structure (page does not exist)"/>
              </a:rPr>
              <a:t>Center for Environmental Structure</a:t>
            </a:r>
            <a:r>
              <a:rPr lang="en-US" dirty="0"/>
              <a:t> of </a:t>
            </a:r>
            <a:r>
              <a:rPr lang="en-US" dirty="0">
                <a:hlinkClick r:id="rId7" tooltip="Berkeley, California"/>
              </a:rPr>
              <a:t>Berkeley, California</a:t>
            </a:r>
            <a:r>
              <a:rPr lang="en-US" dirty="0"/>
              <a:t>, with writing credits also to Max Jacobson, Ingrid </a:t>
            </a:r>
            <a:r>
              <a:rPr lang="en-US" dirty="0" err="1"/>
              <a:t>Fiksdahl</a:t>
            </a:r>
            <a:r>
              <a:rPr lang="en-US" dirty="0"/>
              <a:t>-King and </a:t>
            </a:r>
            <a:r>
              <a:rPr lang="en-US" dirty="0" err="1"/>
              <a:t>Shlomo</a:t>
            </a:r>
            <a:r>
              <a:rPr lang="en-US" dirty="0"/>
              <a:t> Angel. Decades after its publication, it is still one of the best-selling books on architecture</a:t>
            </a:r>
          </a:p>
          <a:p>
            <a:endParaRPr lang="en-US" dirty="0"/>
          </a:p>
          <a:p>
            <a:r>
              <a:rPr lang="en-US" dirty="0"/>
              <a:t>Patterns describe a problem and then offer a solution. In doing so the authors intend to give ordinary people, not only professionals, a way to work with their neighbors to improve a town or neighborhood, design a house for themselves or work with colleagues to design an office, workshop or public building such as a school.</a:t>
            </a:r>
          </a:p>
          <a:p>
            <a:endParaRPr lang="en-US" dirty="0"/>
          </a:p>
          <a:p>
            <a:r>
              <a:rPr lang="en-US" dirty="0"/>
              <a:t>The Timeless Way of Building, The Oregon Experience </a:t>
            </a:r>
          </a:p>
          <a:p>
            <a:endParaRPr lang="en-US" dirty="0"/>
          </a:p>
          <a:p>
            <a:r>
              <a:rPr lang="en-US" dirty="0"/>
              <a:t>Center for Environment Structure at Berkley - </a:t>
            </a:r>
            <a:r>
              <a:rPr lang="en-US" i="1" dirty="0"/>
              <a:t>These tools allow anyone, and any group of people, to create beautiful, functional, meaningful places.</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2740351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was authored by </a:t>
            </a:r>
            <a:r>
              <a:rPr lang="en-US" dirty="0">
                <a:hlinkClick r:id="rId3" tooltip="Christopher Alexander"/>
              </a:rPr>
              <a:t>Christopher Alexander</a:t>
            </a:r>
            <a:r>
              <a:rPr lang="en-US" dirty="0"/>
              <a:t>, </a:t>
            </a:r>
            <a:r>
              <a:rPr lang="en-US" dirty="0">
                <a:hlinkClick r:id="rId4" tooltip="Sara Ishikawa (page does not exist)"/>
              </a:rPr>
              <a:t>Sara Ishikawa</a:t>
            </a:r>
            <a:r>
              <a:rPr lang="en-US" dirty="0"/>
              <a:t> and </a:t>
            </a:r>
            <a:r>
              <a:rPr lang="en-US" dirty="0">
                <a:hlinkClick r:id="rId5" tooltip="Murray Silverstein"/>
              </a:rPr>
              <a:t>Murray Silverstein</a:t>
            </a:r>
            <a:r>
              <a:rPr lang="en-US" dirty="0"/>
              <a:t> of the </a:t>
            </a:r>
            <a:r>
              <a:rPr lang="en-US" dirty="0">
                <a:hlinkClick r:id="rId6" tooltip="Center for Environmental Structure (page does not exist)"/>
              </a:rPr>
              <a:t>Center for Environmental Structure</a:t>
            </a:r>
            <a:r>
              <a:rPr lang="en-US" dirty="0"/>
              <a:t> of </a:t>
            </a:r>
            <a:r>
              <a:rPr lang="en-US" dirty="0">
                <a:hlinkClick r:id="rId7" tooltip="Berkeley, California"/>
              </a:rPr>
              <a:t>Berkeley, California</a:t>
            </a:r>
            <a:r>
              <a:rPr lang="en-US" dirty="0"/>
              <a:t>, with writing credits also to Max Jacobson, Ingrid </a:t>
            </a:r>
            <a:r>
              <a:rPr lang="en-US" dirty="0" err="1"/>
              <a:t>Fiksdahl</a:t>
            </a:r>
            <a:r>
              <a:rPr lang="en-US" dirty="0"/>
              <a:t>-King and </a:t>
            </a:r>
            <a:r>
              <a:rPr lang="en-US" dirty="0" err="1"/>
              <a:t>Shlomo</a:t>
            </a:r>
            <a:r>
              <a:rPr lang="en-US" dirty="0"/>
              <a:t> Angel. Decades after its publication, it is still one of the best-selling books on architecture</a:t>
            </a:r>
          </a:p>
          <a:p>
            <a:endParaRPr lang="en-US" dirty="0"/>
          </a:p>
          <a:p>
            <a:r>
              <a:rPr lang="en-US" dirty="0"/>
              <a:t>Patterns describe a problem and then offer a solution. In doing so the authors intend to give ordinary people, not only professionals, a way to work with their neighbors to improve a town or neighborhood, design a house for themselves or work with colleagues to design an office, workshop or public building such as a school.</a:t>
            </a:r>
          </a:p>
          <a:p>
            <a:endParaRPr lang="en-US" dirty="0"/>
          </a:p>
          <a:p>
            <a:r>
              <a:rPr lang="en-US" dirty="0"/>
              <a:t>The Timeless Way of Building, The Oregon Experience </a:t>
            </a:r>
          </a:p>
          <a:p>
            <a:endParaRPr lang="en-US" dirty="0"/>
          </a:p>
          <a:p>
            <a:r>
              <a:rPr lang="en-US" dirty="0" err="1"/>
              <a:t>Patt</a:t>
            </a:r>
            <a:r>
              <a:rPr lang="en-US" dirty="0"/>
              <a:t> 24 – Seat Spots</a:t>
            </a:r>
          </a:p>
          <a:p>
            <a:r>
              <a:rPr lang="en-US" dirty="0"/>
              <a:t>Pat 49 – 56 – Bike paths , road crossings, green streets</a:t>
            </a:r>
          </a:p>
          <a:p>
            <a:endParaRPr lang="en-US" dirty="0"/>
          </a:p>
          <a:p>
            <a:r>
              <a:rPr lang="en-US" dirty="0"/>
              <a:t>Center for Environment Structure at Berkley - </a:t>
            </a:r>
            <a:r>
              <a:rPr lang="en-US" i="1" dirty="0"/>
              <a:t>These tools allow anyone, and any group of people, to create beautiful, functional, meaningful places.</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9</a:t>
            </a:fld>
            <a:endParaRPr lang="en-US"/>
          </a:p>
        </p:txBody>
      </p:sp>
    </p:spTree>
    <p:extLst>
      <p:ext uri="{BB962C8B-B14F-4D97-AF65-F5344CB8AC3E}">
        <p14:creationId xmlns:p14="http://schemas.microsoft.com/office/powerpoint/2010/main" val="1330885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a:solidFill>
                  <a:schemeClr val="tx1"/>
                </a:solidFill>
                <a:effectLst/>
                <a:latin typeface="+mn-lt"/>
                <a:ea typeface="+mn-ea"/>
                <a:cs typeface="+mn-cs"/>
              </a:rPr>
              <a:t>Cunningham  (</a:t>
            </a:r>
            <a:r>
              <a:rPr lang="en-US" sz="1200" b="0" i="0" u="sng" kern="1200" dirty="0" err="1">
                <a:solidFill>
                  <a:schemeClr val="tx1"/>
                </a:solidFill>
                <a:effectLst/>
                <a:latin typeface="+mn-lt"/>
                <a:ea typeface="+mn-ea"/>
                <a:cs typeface="+mn-cs"/>
              </a:rPr>
              <a:t>textronix</a:t>
            </a:r>
            <a:r>
              <a:rPr lang="en-US" sz="1200" b="0" i="0" u="sng" kern="1200" dirty="0">
                <a:solidFill>
                  <a:schemeClr val="tx1"/>
                </a:solidFill>
                <a:effectLst/>
                <a:latin typeface="+mn-lt"/>
                <a:ea typeface="+mn-ea"/>
                <a:cs typeface="+mn-cs"/>
              </a:rPr>
              <a:t>) and Beck (Apple) – applying patterns to programming languages</a:t>
            </a:r>
            <a:endParaRPr lang="en-US" dirty="0"/>
          </a:p>
          <a:p>
            <a:endParaRPr lang="en-US" dirty="0"/>
          </a:p>
          <a:p>
            <a:r>
              <a:rPr lang="en-US" dirty="0">
                <a:hlinkClick r:id="rId3" tooltip="Object-Oriented Programming"/>
              </a:rPr>
              <a:t>Object-Oriented Programming</a:t>
            </a:r>
            <a:r>
              <a:rPr lang="en-US" dirty="0"/>
              <a:t>, Systems, Languages &amp; Applications – ACM conference</a:t>
            </a:r>
          </a:p>
        </p:txBody>
      </p:sp>
      <p:sp>
        <p:nvSpPr>
          <p:cNvPr id="4" name="Slide Number Placeholder 3"/>
          <p:cNvSpPr>
            <a:spLocks noGrp="1"/>
          </p:cNvSpPr>
          <p:nvPr>
            <p:ph type="sldNum" sz="quarter" idx="10"/>
          </p:nvPr>
        </p:nvSpPr>
        <p:spPr/>
        <p:txBody>
          <a:bodyPr/>
          <a:lstStyle/>
          <a:p>
            <a:fld id="{E0746DE6-3336-457D-A091-FA20AC1C536E}" type="slidenum">
              <a:rPr lang="en-US" smtClean="0"/>
              <a:t>10</a:t>
            </a:fld>
            <a:endParaRPr lang="en-US"/>
          </a:p>
        </p:txBody>
      </p:sp>
    </p:spTree>
    <p:extLst>
      <p:ext uri="{BB962C8B-B14F-4D97-AF65-F5344CB8AC3E}">
        <p14:creationId xmlns:p14="http://schemas.microsoft.com/office/powerpoint/2010/main" val="1474161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Smalltalk</a:t>
            </a:r>
            <a:r>
              <a:rPr lang="en-US" dirty="0"/>
              <a:t> is an </a:t>
            </a:r>
            <a:r>
              <a:rPr lang="en-US" dirty="0">
                <a:hlinkClick r:id="rId3" tooltip="Object-oriented programming"/>
              </a:rPr>
              <a:t>object-oriented</a:t>
            </a:r>
            <a:r>
              <a:rPr lang="en-US" dirty="0"/>
              <a:t>, </a:t>
            </a:r>
            <a:r>
              <a:rPr lang="en-US" dirty="0">
                <a:hlinkClick r:id="rId4" tooltip="Dynamically typed"/>
              </a:rPr>
              <a:t>dynamically typed</a:t>
            </a:r>
            <a:r>
              <a:rPr lang="en-US" dirty="0"/>
              <a:t>, </a:t>
            </a:r>
            <a:r>
              <a:rPr lang="en-US" dirty="0">
                <a:hlinkClick r:id="rId5" tooltip="Reflection (computer science)"/>
              </a:rPr>
              <a:t>reflective</a:t>
            </a:r>
            <a:r>
              <a:rPr lang="en-US" dirty="0"/>
              <a:t> </a:t>
            </a:r>
            <a:r>
              <a:rPr lang="en-US" dirty="0">
                <a:hlinkClick r:id="rId6" tooltip="Programming language"/>
              </a:rPr>
              <a:t>programming language</a:t>
            </a:r>
            <a:r>
              <a:rPr lang="en-US" dirty="0"/>
              <a:t>. Smalltalk was created as the language to underpin the "new world" of computing exemplified by "human–computer symbiosis."</a:t>
            </a:r>
            <a:r>
              <a:rPr lang="en-US" baseline="30000" dirty="0">
                <a:hlinkClick r:id="rId7"/>
              </a:rPr>
              <a:t>[2]</a:t>
            </a:r>
            <a:r>
              <a:rPr lang="en-US" dirty="0"/>
              <a:t> It was designed and created in part for </a:t>
            </a:r>
            <a:r>
              <a:rPr lang="en-US" dirty="0">
                <a:hlinkClick r:id="rId8" tooltip="Education"/>
              </a:rPr>
              <a:t>educational</a:t>
            </a:r>
            <a:r>
              <a:rPr lang="en-US" dirty="0"/>
              <a:t> use, more so for </a:t>
            </a:r>
            <a:r>
              <a:rPr lang="en-US" dirty="0">
                <a:hlinkClick r:id="rId9" tooltip="Constructionist learning"/>
              </a:rPr>
              <a:t>constructionist learning</a:t>
            </a:r>
            <a:r>
              <a:rPr lang="en-US" dirty="0"/>
              <a:t>, at the Learning Research Group (LRG) of </a:t>
            </a:r>
            <a:r>
              <a:rPr lang="en-US" dirty="0">
                <a:hlinkClick r:id="rId10" tooltip="PARC (company)"/>
              </a:rPr>
              <a:t>Xerox PARC</a:t>
            </a:r>
            <a:r>
              <a:rPr lang="en-US" dirty="0"/>
              <a:t> by </a:t>
            </a:r>
            <a:r>
              <a:rPr lang="en-US" dirty="0">
                <a:hlinkClick r:id="rId11" tooltip="Alan Kay"/>
              </a:rPr>
              <a:t>Alan Kay</a:t>
            </a:r>
            <a:r>
              <a:rPr lang="en-US" dirty="0"/>
              <a:t>, </a:t>
            </a:r>
            <a:r>
              <a:rPr lang="en-US" dirty="0">
                <a:hlinkClick r:id="rId12" tooltip="Dan Ingalls"/>
              </a:rPr>
              <a:t>Dan Ingalls</a:t>
            </a:r>
            <a:r>
              <a:rPr lang="en-US" dirty="0"/>
              <a:t>, </a:t>
            </a:r>
            <a:r>
              <a:rPr lang="en-US" dirty="0">
                <a:hlinkClick r:id="rId13" tooltip="Adele Goldberg (computer scientist)"/>
              </a:rPr>
              <a:t>Adele Goldberg</a:t>
            </a:r>
            <a:r>
              <a:rPr lang="en-US" dirty="0"/>
              <a:t>, Ted </a:t>
            </a:r>
            <a:r>
              <a:rPr lang="en-US" dirty="0" err="1"/>
              <a:t>Kaehler</a:t>
            </a:r>
            <a:r>
              <a:rPr lang="en-US" dirty="0"/>
              <a:t>, Scott Wallace, and others during the 1970s – Alan Kay, Dan Ingalls,  Adele Goldberg</a:t>
            </a:r>
          </a:p>
          <a:p>
            <a:endParaRPr lang="en-US" dirty="0"/>
          </a:p>
          <a:p>
            <a:r>
              <a:rPr lang="en-US" dirty="0"/>
              <a:t>OO languages, such as Objective-C, Python, Ruby, CLOS, PHP 5, </a:t>
            </a:r>
            <a:r>
              <a:rPr lang="en-US" dirty="0">
                <a:hlinkClick r:id="rId14"/>
              </a:rPr>
              <a:t>Perl 6</a:t>
            </a:r>
            <a:r>
              <a:rPr lang="en-US" dirty="0"/>
              <a:t>, Erlang, Groovy, Scala, Dart, Swift, and so on.</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11</a:t>
            </a:fld>
            <a:endParaRPr lang="en-US"/>
          </a:p>
        </p:txBody>
      </p:sp>
    </p:spTree>
    <p:extLst>
      <p:ext uri="{BB962C8B-B14F-4D97-AF65-F5344CB8AC3E}">
        <p14:creationId xmlns:p14="http://schemas.microsoft.com/office/powerpoint/2010/main" val="334658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11/16/2017</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736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81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876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9709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4970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049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930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48144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661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11/16/2017</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45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11/16/2017</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128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2.jpg"/><Relationship Id="rId7" Type="http://schemas.openxmlformats.org/officeDocument/2006/relationships/slide" Target="slide1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hyperlink" Target="http://c2.com/doc/oopsla87.html" TargetMode="External"/><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60.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slide" Target="slide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slide" Target="slide13.xml"/><Relationship Id="rId5" Type="http://schemas.openxmlformats.org/officeDocument/2006/relationships/image" Target="../media/image18.png"/><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2.jpg"/><Relationship Id="rId4" Type="http://schemas.openxmlformats.org/officeDocument/2006/relationships/image" Target="../media/image21.gif"/></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40.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slide" Target="slide28.xml"/><Relationship Id="rId5" Type="http://schemas.openxmlformats.org/officeDocument/2006/relationships/image" Target="../media/image25.png"/><Relationship Id="rId4" Type="http://schemas.openxmlformats.org/officeDocument/2006/relationships/image" Target="../media/image24.jpg"/></Relationships>
</file>

<file path=ppt/slides/_rels/slide18.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ustomXml" Target="../../customXml/item1.xml"/><Relationship Id="rId1" Type="http://schemas.openxmlformats.org/officeDocument/2006/relationships/customXml" Target="../../customXml/item2.xml"/></Relationships>
</file>

<file path=ppt/slides/_rels/slide25.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c2.com/ppr/"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0.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260.png"/><Relationship Id="rId4" Type="http://schemas.openxmlformats.org/officeDocument/2006/relationships/slide" Target="slide7.xml"/></Relationships>
</file>

<file path=ppt/slides/_rels/slide29.xml.rels><?xml version="1.0" encoding="UTF-8" standalone="yes"?>
<Relationships xmlns="http://schemas.openxmlformats.org/package/2006/relationships"><Relationship Id="rId3" Type="http://schemas.openxmlformats.org/officeDocument/2006/relationships/hyperlink" Target="http://www.jacana.plus.com/pattern/P0.htm" TargetMode="External"/><Relationship Id="rId2" Type="http://schemas.openxmlformats.org/officeDocument/2006/relationships/hyperlink" Target="http://csserver.ucd.ie/~meloc/papers/nasbase_2015b_final.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40.png"/><Relationship Id="rId18" Type="http://schemas.openxmlformats.org/officeDocument/2006/relationships/slide" Target="slide12.xm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slide" Target="slide8.xml"/><Relationship Id="rId17" Type="http://schemas.openxmlformats.org/officeDocument/2006/relationships/image" Target="../media/image6.png"/><Relationship Id="rId2" Type="http://schemas.openxmlformats.org/officeDocument/2006/relationships/notesSlide" Target="../notesSlides/notesSlide5.xml"/><Relationship Id="rId16"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4.png"/><Relationship Id="rId5" Type="http://schemas.openxmlformats.org/officeDocument/2006/relationships/diagramQuickStyle" Target="../diagrams/quickStyle2.xml"/><Relationship Id="rId15" Type="http://schemas.openxmlformats.org/officeDocument/2006/relationships/slide" Target="slide10.xml"/><Relationship Id="rId10" Type="http://schemas.openxmlformats.org/officeDocument/2006/relationships/image" Target="../media/image30.png"/><Relationship Id="rId19" Type="http://schemas.openxmlformats.org/officeDocument/2006/relationships/image" Target="../media/image60.png"/><Relationship Id="rId4" Type="http://schemas.openxmlformats.org/officeDocument/2006/relationships/diagramLayout" Target="../diagrams/layout2.xml"/><Relationship Id="rId9" Type="http://schemas.openxmlformats.org/officeDocument/2006/relationships/slide" Target="slide28.xml"/><Relationship Id="rId1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slide" Target="slide9.xml"/><Relationship Id="rId5" Type="http://schemas.openxmlformats.org/officeDocument/2006/relationships/image" Target="../media/image9.pn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hyperlink" Target="http://www.jacana.plus.com/pattern/P0.htm"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0.png"/><Relationship Id="rId5" Type="http://schemas.openxmlformats.org/officeDocument/2006/relationships/slide" Target="slide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F9E98A-4FF4-43D6-9C48-6DF0E7F2D27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07A636-DC99-4588-80C4-9E069B97C3F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13" name="Picture 12">
            <a:extLst>
              <a:ext uri="{FF2B5EF4-FFF2-40B4-BE49-F238E27FC236}">
                <a16:creationId xmlns:a16="http://schemas.microsoft.com/office/drawing/2014/main" id="{D4ED6A5F-3B06-48C5-850F-8045C4DF69A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C9A60B9D-8DAC-4DA9-88DE-9911621A2B96}"/>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2BAA51-3181-4303-929A-FCD9C33F890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7685" y="1328764"/>
            <a:ext cx="0" cy="346682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60933" y="960241"/>
            <a:ext cx="6849699" cy="4203872"/>
          </a:xfrm>
        </p:spPr>
        <p:txBody>
          <a:bodyPr anchor="ctr">
            <a:normAutofit/>
          </a:bodyPr>
          <a:lstStyle/>
          <a:p>
            <a:pPr algn="r"/>
            <a:r>
              <a:rPr lang="en-US" sz="5400" dirty="0"/>
              <a:t>Software design patterns:</a:t>
            </a:r>
            <a:br>
              <a:rPr lang="en-US" sz="5400" dirty="0"/>
            </a:br>
            <a:r>
              <a:rPr lang="en-US" sz="5400" dirty="0"/>
              <a:t>reusable Tools</a:t>
            </a:r>
          </a:p>
        </p:txBody>
      </p:sp>
      <p:sp>
        <p:nvSpPr>
          <p:cNvPr id="3" name="Content Placeholder 2"/>
          <p:cNvSpPr>
            <a:spLocks noGrp="1"/>
          </p:cNvSpPr>
          <p:nvPr>
            <p:ph type="subTitle" idx="1"/>
          </p:nvPr>
        </p:nvSpPr>
        <p:spPr>
          <a:xfrm>
            <a:off x="8453071" y="964028"/>
            <a:ext cx="2770873" cy="4196299"/>
          </a:xfrm>
        </p:spPr>
        <p:txBody>
          <a:bodyPr anchor="ctr">
            <a:normAutofit/>
          </a:bodyPr>
          <a:lstStyle/>
          <a:p>
            <a:r>
              <a:rPr lang="en-US" sz="2400" dirty="0"/>
              <a:t>Object-Oriented Analysis and design</a:t>
            </a:r>
            <a:endParaRPr sz="2400" dirty="0"/>
          </a:p>
        </p:txBody>
      </p:sp>
      <p:sp>
        <p:nvSpPr>
          <p:cNvPr id="4" name="TextBox 3">
            <a:extLst>
              <a:ext uri="{FF2B5EF4-FFF2-40B4-BE49-F238E27FC236}">
                <a16:creationId xmlns:a16="http://schemas.microsoft.com/office/drawing/2014/main" id="{49564674-B586-4B51-A00D-7643B6644FE3}"/>
              </a:ext>
            </a:extLst>
          </p:cNvPr>
          <p:cNvSpPr txBox="1"/>
          <p:nvPr/>
        </p:nvSpPr>
        <p:spPr>
          <a:xfrm>
            <a:off x="8589363" y="4721076"/>
            <a:ext cx="2458387" cy="646331"/>
          </a:xfrm>
          <a:prstGeom prst="rect">
            <a:avLst/>
          </a:prstGeom>
          <a:noFill/>
        </p:spPr>
        <p:txBody>
          <a:bodyPr wrap="square" rtlCol="0">
            <a:spAutoFit/>
          </a:bodyPr>
          <a:lstStyle/>
          <a:p>
            <a:r>
              <a:rPr lang="en-US" dirty="0"/>
              <a:t>Thelma Looms</a:t>
            </a:r>
          </a:p>
          <a:p>
            <a:r>
              <a:rPr lang="en-US" dirty="0"/>
              <a:t>16 November 2017</a:t>
            </a:r>
          </a:p>
        </p:txBody>
      </p:sp>
    </p:spTree>
    <p:extLst>
      <p:ext uri="{BB962C8B-B14F-4D97-AF65-F5344CB8AC3E}">
        <p14:creationId xmlns:p14="http://schemas.microsoft.com/office/powerpoint/2010/main" val="173233523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1E79-DAD9-4C1D-92CA-09E5DE030541}"/>
              </a:ext>
            </a:extLst>
          </p:cNvPr>
          <p:cNvSpPr>
            <a:spLocks noGrp="1"/>
          </p:cNvSpPr>
          <p:nvPr>
            <p:ph type="title"/>
          </p:nvPr>
        </p:nvSpPr>
        <p:spPr/>
        <p:txBody>
          <a:bodyPr/>
          <a:lstStyle/>
          <a:p>
            <a:r>
              <a:rPr lang="en-US" dirty="0"/>
              <a:t>History and innovators</a:t>
            </a:r>
          </a:p>
        </p:txBody>
      </p:sp>
      <p:sp>
        <p:nvSpPr>
          <p:cNvPr id="3" name="Content Placeholder 2">
            <a:extLst>
              <a:ext uri="{FF2B5EF4-FFF2-40B4-BE49-F238E27FC236}">
                <a16:creationId xmlns:a16="http://schemas.microsoft.com/office/drawing/2014/main" id="{468126B2-8C0F-47AD-87E7-BD9D25CE7153}"/>
              </a:ext>
            </a:extLst>
          </p:cNvPr>
          <p:cNvSpPr>
            <a:spLocks noGrp="1"/>
          </p:cNvSpPr>
          <p:nvPr>
            <p:ph sz="half" idx="1"/>
          </p:nvPr>
        </p:nvSpPr>
        <p:spPr>
          <a:xfrm>
            <a:off x="1593314" y="1917702"/>
            <a:ext cx="4724359" cy="3672901"/>
          </a:xfrm>
        </p:spPr>
        <p:txBody>
          <a:bodyPr>
            <a:normAutofit fontScale="77500" lnSpcReduction="20000"/>
          </a:bodyPr>
          <a:lstStyle/>
          <a:p>
            <a:r>
              <a:rPr lang="en-US" b="1" dirty="0"/>
              <a:t>1987: </a:t>
            </a:r>
            <a:r>
              <a:rPr lang="en-US" dirty="0">
                <a:solidFill>
                  <a:schemeClr val="accent2">
                    <a:lumMod val="75000"/>
                  </a:schemeClr>
                </a:solidFill>
              </a:rPr>
              <a:t>Wade Cunningham and Kent Beck, </a:t>
            </a:r>
            <a:r>
              <a:rPr lang="en-US" sz="1800" i="1" dirty="0"/>
              <a:t>Using Pattern Languages for Object-Oriented Programs</a:t>
            </a:r>
            <a:r>
              <a:rPr lang="en-US" sz="1800" dirty="0"/>
              <a:t>, OOPSLA-87</a:t>
            </a:r>
          </a:p>
          <a:p>
            <a:r>
              <a:rPr lang="en-US" sz="1800" dirty="0"/>
              <a:t>Used concepts from Christopher Alexander</a:t>
            </a:r>
          </a:p>
          <a:p>
            <a:r>
              <a:rPr lang="en-US" dirty="0"/>
              <a:t>Pattern language for describing graphical user interface design</a:t>
            </a:r>
          </a:p>
          <a:p>
            <a:r>
              <a:rPr lang="en-US" dirty="0">
                <a:solidFill>
                  <a:schemeClr val="accent5">
                    <a:lumMod val="50000"/>
                  </a:schemeClr>
                </a:solidFill>
              </a:rPr>
              <a:t>Beck:  Coding Patterns</a:t>
            </a:r>
          </a:p>
          <a:p>
            <a:r>
              <a:rPr lang="en-US" b="1" dirty="0">
                <a:solidFill>
                  <a:schemeClr val="accent5">
                    <a:lumMod val="50000"/>
                  </a:schemeClr>
                </a:solidFill>
              </a:rPr>
              <a:t>C</a:t>
            </a:r>
            <a:r>
              <a:rPr lang="en-US" dirty="0"/>
              <a:t>lass-</a:t>
            </a:r>
            <a:r>
              <a:rPr lang="en-US" b="1" dirty="0">
                <a:solidFill>
                  <a:schemeClr val="accent2">
                    <a:lumMod val="50000"/>
                  </a:schemeClr>
                </a:solidFill>
              </a:rPr>
              <a:t>R</a:t>
            </a:r>
            <a:r>
              <a:rPr lang="en-US" dirty="0"/>
              <a:t>esponsibility-</a:t>
            </a:r>
            <a:r>
              <a:rPr lang="en-US" b="1" dirty="0">
                <a:solidFill>
                  <a:schemeClr val="accent5">
                    <a:lumMod val="75000"/>
                  </a:schemeClr>
                </a:solidFill>
              </a:rPr>
              <a:t>C</a:t>
            </a:r>
            <a:r>
              <a:rPr lang="en-US" dirty="0"/>
              <a:t>ollaborator brainstorming tool to describe:</a:t>
            </a:r>
          </a:p>
          <a:p>
            <a:pPr lvl="1"/>
            <a:r>
              <a:rPr lang="en-US" dirty="0"/>
              <a:t>class of objects</a:t>
            </a:r>
          </a:p>
          <a:p>
            <a:pPr lvl="1"/>
            <a:r>
              <a:rPr lang="en-US" dirty="0"/>
              <a:t>behaviors</a:t>
            </a:r>
          </a:p>
          <a:p>
            <a:pPr lvl="1"/>
            <a:r>
              <a:rPr lang="en-US" dirty="0"/>
              <a:t>interactions</a:t>
            </a:r>
          </a:p>
        </p:txBody>
      </p:sp>
      <p:pic>
        <p:nvPicPr>
          <p:cNvPr id="10" name="Content Placeholder 9" descr="A person wearing glasses and smiling at the camera&#10;&#10;Description generated with very high confidence">
            <a:extLst>
              <a:ext uri="{FF2B5EF4-FFF2-40B4-BE49-F238E27FC236}">
                <a16:creationId xmlns:a16="http://schemas.microsoft.com/office/drawing/2014/main" id="{5639E39B-EF68-4CB3-9DEA-373E134FA411}"/>
              </a:ext>
            </a:extLst>
          </p:cNvPr>
          <p:cNvPicPr>
            <a:picLocks noGrp="1" noChangeAspect="1"/>
          </p:cNvPicPr>
          <p:nvPr>
            <p:ph sz="half" idx="2"/>
          </p:nvPr>
        </p:nvPicPr>
        <p:blipFill>
          <a:blip r:embed="rId3"/>
          <a:stretch>
            <a:fillRect/>
          </a:stretch>
        </p:blipFill>
        <p:spPr>
          <a:xfrm>
            <a:off x="6422790" y="2165153"/>
            <a:ext cx="1825281" cy="2346790"/>
          </a:xfrm>
        </p:spPr>
      </p:pic>
      <p:pic>
        <p:nvPicPr>
          <p:cNvPr id="12" name="Picture 11" descr="A person looking at the camera&#10;&#10;Description generated with very high confidence">
            <a:extLst>
              <a:ext uri="{FF2B5EF4-FFF2-40B4-BE49-F238E27FC236}">
                <a16:creationId xmlns:a16="http://schemas.microsoft.com/office/drawing/2014/main" id="{AEDAE7D0-15C4-4AA9-A841-7554DF02BD84}"/>
              </a:ext>
            </a:extLst>
          </p:cNvPr>
          <p:cNvPicPr>
            <a:picLocks noChangeAspect="1"/>
          </p:cNvPicPr>
          <p:nvPr/>
        </p:nvPicPr>
        <p:blipFill>
          <a:blip r:embed="rId4"/>
          <a:stretch>
            <a:fillRect/>
          </a:stretch>
        </p:blipFill>
        <p:spPr>
          <a:xfrm>
            <a:off x="9111648" y="2165153"/>
            <a:ext cx="1825282" cy="2320741"/>
          </a:xfrm>
          <a:prstGeom prst="rect">
            <a:avLst/>
          </a:prstGeom>
        </p:spPr>
      </p:pic>
      <p:sp>
        <p:nvSpPr>
          <p:cNvPr id="6" name="TextBox 5">
            <a:extLst>
              <a:ext uri="{FF2B5EF4-FFF2-40B4-BE49-F238E27FC236}">
                <a16:creationId xmlns:a16="http://schemas.microsoft.com/office/drawing/2014/main" id="{96C7B956-F481-4027-A24D-761A312F89C0}"/>
              </a:ext>
            </a:extLst>
          </p:cNvPr>
          <p:cNvSpPr txBox="1"/>
          <p:nvPr/>
        </p:nvSpPr>
        <p:spPr>
          <a:xfrm>
            <a:off x="7046348" y="5282826"/>
            <a:ext cx="2536272" cy="307777"/>
          </a:xfrm>
          <a:prstGeom prst="rect">
            <a:avLst/>
          </a:prstGeom>
          <a:noFill/>
        </p:spPr>
        <p:txBody>
          <a:bodyPr wrap="none" rtlCol="0">
            <a:spAutoFit/>
          </a:bodyPr>
          <a:lstStyle/>
          <a:p>
            <a:r>
              <a:rPr lang="en-US" sz="1400" dirty="0">
                <a:hlinkClick r:id="rId5"/>
              </a:rPr>
              <a:t>http://c2.com/doc/oopsla87.html</a:t>
            </a:r>
            <a:endParaRPr lang="en-US" sz="1400" dirty="0"/>
          </a:p>
        </p:txBody>
      </p:sp>
      <p:sp>
        <p:nvSpPr>
          <p:cNvPr id="7" name="TextBox 6">
            <a:extLst>
              <a:ext uri="{FF2B5EF4-FFF2-40B4-BE49-F238E27FC236}">
                <a16:creationId xmlns:a16="http://schemas.microsoft.com/office/drawing/2014/main" id="{5C903C56-E378-4085-B6C4-5558DBE8DA53}"/>
              </a:ext>
            </a:extLst>
          </p:cNvPr>
          <p:cNvSpPr txBox="1"/>
          <p:nvPr/>
        </p:nvSpPr>
        <p:spPr>
          <a:xfrm>
            <a:off x="5143159" y="4786853"/>
            <a:ext cx="7567360" cy="830997"/>
          </a:xfrm>
          <a:prstGeom prst="rect">
            <a:avLst/>
          </a:prstGeom>
          <a:noFill/>
        </p:spPr>
        <p:txBody>
          <a:bodyPr wrap="square" rtlCol="0">
            <a:spAutoFit/>
          </a:bodyPr>
          <a:lstStyle/>
          <a:p>
            <a:r>
              <a:rPr lang="en-US" sz="1600" dirty="0"/>
              <a:t>“</a:t>
            </a:r>
            <a:r>
              <a:rPr lang="en-US" sz="1600" i="1" dirty="0">
                <a:solidFill>
                  <a:schemeClr val="accent5">
                    <a:lumMod val="50000"/>
                  </a:schemeClr>
                </a:solidFill>
              </a:rPr>
              <a:t>Our initial success using a pattern language for user interface design has left us quite enthusiastic about the possibilities for computer users designing and programming </a:t>
            </a:r>
          </a:p>
          <a:p>
            <a:r>
              <a:rPr lang="en-US" sz="1600" i="1" dirty="0">
                <a:solidFill>
                  <a:schemeClr val="accent5">
                    <a:lumMod val="50000"/>
                  </a:schemeClr>
                </a:solidFill>
              </a:rPr>
              <a:t>their own applications.”</a:t>
            </a:r>
          </a:p>
        </p:txBody>
      </p:sp>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0EBB7681-54D8-4D1E-A601-0E7A291A9379}"/>
                  </a:ext>
                </a:extLst>
              </p:cNvPr>
              <p:cNvGraphicFramePr>
                <a:graphicFrameLocks noChangeAspect="1"/>
              </p:cNvGraphicFramePr>
              <p:nvPr>
                <p:extLst>
                  <p:ext uri="{D42A27DB-BD31-4B8C-83A1-F6EECF244321}">
                    <p14:modId xmlns:p14="http://schemas.microsoft.com/office/powerpoint/2010/main" val="157659273"/>
                  </p:ext>
                </p:extLst>
              </p:nvPr>
            </p:nvGraphicFramePr>
            <p:xfrm>
              <a:off x="11148291" y="-8076"/>
              <a:ext cx="1015999" cy="571499"/>
            </p:xfrm>
            <a:graphic>
              <a:graphicData uri="http://schemas.microsoft.com/office/powerpoint/2016/slidezoom">
                <pslz:sldZm>
                  <pslz:sldZmObj sldId="277" cId="340852243">
                    <pslz:zmPr id="{B5D85616-5E59-4197-A62A-4359093BCC6E}" returnToParent="0" transitionDur="1000">
                      <p166:blipFill xmlns:p166="http://schemas.microsoft.com/office/powerpoint/2016/6/main">
                        <a:blip r:embed="rId6"/>
                        <a:stretch>
                          <a:fillRect/>
                        </a:stretch>
                      </p166:blipFill>
                      <p166:spPr xmlns:p166="http://schemas.microsoft.com/office/powerpoint/2016/6/main">
                        <a:xfrm>
                          <a:off x="0" y="0"/>
                          <a:ext cx="1015999" cy="571499"/>
                        </a:xfrm>
                        <a:prstGeom prst="rect">
                          <a:avLst/>
                        </a:prstGeom>
                        <a:ln w="3175">
                          <a:solidFill>
                            <a:prstClr val="ltGray"/>
                          </a:solidFill>
                        </a:ln>
                      </p166:spPr>
                    </pslz:zmPr>
                  </pslz:sldZmObj>
                </pslz:sldZm>
              </a:graphicData>
            </a:graphic>
          </p:graphicFrame>
        </mc:Choice>
        <mc:Fallback xmlns="">
          <p:pic>
            <p:nvPicPr>
              <p:cNvPr id="8" name="Slide Zoom 7">
                <a:hlinkClick r:id="rId7" action="ppaction://hlinksldjump"/>
                <a:extLst>
                  <a:ext uri="{FF2B5EF4-FFF2-40B4-BE49-F238E27FC236}">
                    <a16:creationId xmlns:a16="http://schemas.microsoft.com/office/drawing/2014/main" id="{0EBB7681-54D8-4D1E-A601-0E7A291A9379}"/>
                  </a:ext>
                </a:extLst>
              </p:cNvPr>
              <p:cNvPicPr>
                <a:picLocks noGrp="1" noRot="1" noChangeAspect="1" noMove="1" noResize="1" noEditPoints="1" noAdjustHandles="1" noChangeArrowheads="1" noChangeShapeType="1"/>
              </p:cNvPicPr>
              <p:nvPr/>
            </p:nvPicPr>
            <p:blipFill>
              <a:blip r:embed="rId8"/>
              <a:stretch>
                <a:fillRect/>
              </a:stretch>
            </p:blipFill>
            <p:spPr>
              <a:xfrm>
                <a:off x="11148291" y="-8076"/>
                <a:ext cx="1015999" cy="571499"/>
              </a:xfrm>
              <a:prstGeom prst="rect">
                <a:avLst/>
              </a:prstGeom>
              <a:ln w="3175">
                <a:solidFill>
                  <a:prstClr val="ltGray"/>
                </a:solidFill>
              </a:ln>
            </p:spPr>
          </p:pic>
        </mc:Fallback>
      </mc:AlternateContent>
    </p:spTree>
    <p:extLst>
      <p:ext uri="{BB962C8B-B14F-4D97-AF65-F5344CB8AC3E}">
        <p14:creationId xmlns:p14="http://schemas.microsoft.com/office/powerpoint/2010/main" val="233829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A picture containing indoor, furniture&#10;&#10;Description generated with high confidence">
            <a:extLst>
              <a:ext uri="{FF2B5EF4-FFF2-40B4-BE49-F238E27FC236}">
                <a16:creationId xmlns:a16="http://schemas.microsoft.com/office/drawing/2014/main" id="{1F5620B8-A2D8-4568-B566-F0453A0D9167}"/>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D4B225-18E9-4C5B-94D8-2ABE6D161E4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021A4066-B261-49FE-952E-A0FE3EE75CD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1958111-BC13-4D45-AB27-0C2C83F9BA6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2" name="Picture 21" descr="A picture containing indoor, furniture&#10;&#10;Description generated with high confidence">
            <a:extLst>
              <a:ext uri="{FF2B5EF4-FFF2-40B4-BE49-F238E27FC236}">
                <a16:creationId xmlns:a16="http://schemas.microsoft.com/office/drawing/2014/main" id="{D42F4933-2ECF-4EE5-BCE4-F19E3CA609F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C6FAC23C-014D-4AC5-AD1B-36F7D0E7EF3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81B4579-E2EA-4BD7-94FF-0A0BEE135C6B}"/>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8" name="Group 27">
            <a:extLst>
              <a:ext uri="{FF2B5EF4-FFF2-40B4-BE49-F238E27FC236}">
                <a16:creationId xmlns:a16="http://schemas.microsoft.com/office/drawing/2014/main" id="{82188758-E18A-4CE5-9D03-F4BF5D887C3F}"/>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9" name="Rectangle 28">
              <a:extLst>
                <a:ext uri="{FF2B5EF4-FFF2-40B4-BE49-F238E27FC236}">
                  <a16:creationId xmlns:a16="http://schemas.microsoft.com/office/drawing/2014/main" id="{821513DD-C15F-4381-AEA6-ED9E5E218CA6}"/>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ED2DE01-7F43-4858-85FC-27022DA78120}"/>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5B51E79-DAD9-4C1D-92CA-09E5DE030541}"/>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2400" dirty="0">
                <a:solidFill>
                  <a:schemeClr val="accent5">
                    <a:lumMod val="50000"/>
                  </a:schemeClr>
                </a:solidFill>
              </a:rPr>
              <a:t>Kent Beck: Coding Patterns, 1995.</a:t>
            </a:r>
            <a:endParaRPr lang="en-US" sz="2200" dirty="0"/>
          </a:p>
        </p:txBody>
      </p:sp>
      <p:sp>
        <p:nvSpPr>
          <p:cNvPr id="3" name="Content Placeholder 2">
            <a:extLst>
              <a:ext uri="{FF2B5EF4-FFF2-40B4-BE49-F238E27FC236}">
                <a16:creationId xmlns:a16="http://schemas.microsoft.com/office/drawing/2014/main" id="{468126B2-8C0F-47AD-87E7-BD9D25CE7153}"/>
              </a:ext>
            </a:extLst>
          </p:cNvPr>
          <p:cNvSpPr>
            <a:spLocks noGrp="1"/>
          </p:cNvSpPr>
          <p:nvPr>
            <p:ph sz="half" idx="1"/>
          </p:nvPr>
        </p:nvSpPr>
        <p:spPr>
          <a:xfrm>
            <a:off x="1451581" y="2015732"/>
            <a:ext cx="3526523" cy="3450613"/>
          </a:xfrm>
        </p:spPr>
        <p:txBody>
          <a:bodyPr vert="horz" lIns="91440" tIns="45720" rIns="91440" bIns="45720" rtlCol="0" anchor="t">
            <a:normAutofit/>
          </a:bodyPr>
          <a:lstStyle/>
          <a:p>
            <a:r>
              <a:rPr lang="en-US" dirty="0">
                <a:solidFill>
                  <a:schemeClr val="accent3">
                    <a:lumMod val="50000"/>
                  </a:schemeClr>
                </a:solidFill>
              </a:rPr>
              <a:t>Domain:  </a:t>
            </a:r>
            <a:r>
              <a:rPr lang="en-US" dirty="0"/>
              <a:t>89 Coding Patterns for Smalltalk Language</a:t>
            </a:r>
          </a:p>
          <a:p>
            <a:r>
              <a:rPr lang="en-US" dirty="0"/>
              <a:t>Recipe of Programming Solutions</a:t>
            </a:r>
          </a:p>
          <a:p>
            <a:r>
              <a:rPr lang="en-US" dirty="0">
                <a:solidFill>
                  <a:schemeClr val="accent3">
                    <a:lumMod val="50000"/>
                  </a:schemeClr>
                </a:solidFill>
              </a:rPr>
              <a:t>Goal:   </a:t>
            </a:r>
            <a:r>
              <a:rPr lang="en-US" dirty="0"/>
              <a:t>Able to develop code faster and with less risk that is easier to maintain and reuse </a:t>
            </a:r>
          </a:p>
          <a:p>
            <a:endParaRPr lang="en-US" dirty="0"/>
          </a:p>
        </p:txBody>
      </p:sp>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0FD9EB5D-A1BA-465D-8723-0045A11F76EC}"/>
                  </a:ext>
                </a:extLst>
              </p:cNvPr>
              <p:cNvGraphicFramePr>
                <a:graphicFrameLocks noChangeAspect="1"/>
              </p:cNvGraphicFramePr>
              <p:nvPr>
                <p:extLst>
                  <p:ext uri="{D42A27DB-BD31-4B8C-83A1-F6EECF244321}">
                    <p14:modId xmlns:p14="http://schemas.microsoft.com/office/powerpoint/2010/main" val="775103792"/>
                  </p:ext>
                </p:extLst>
              </p:nvPr>
            </p:nvGraphicFramePr>
            <p:xfrm>
              <a:off x="11155622" y="0"/>
              <a:ext cx="1036378" cy="668035"/>
            </p:xfrm>
            <a:graphic>
              <a:graphicData uri="http://schemas.microsoft.com/office/powerpoint/2016/slidezoom">
                <pslz:sldZm>
                  <pslz:sldZmObj sldId="260" cId="359629825">
                    <pslz:zmPr id="{6A5DE7DC-BD9F-4617-BFA1-B10926125D82}" returnToParent="0" transitionDur="1000">
                      <p166:blipFill xmlns:p166="http://schemas.microsoft.com/office/powerpoint/2016/6/main">
                        <a:blip r:embed="rId4"/>
                        <a:stretch>
                          <a:fillRect/>
                        </a:stretch>
                      </p166:blipFill>
                      <p166:spPr xmlns:p166="http://schemas.microsoft.com/office/powerpoint/2016/6/main">
                        <a:xfrm>
                          <a:off x="0" y="0"/>
                          <a:ext cx="1036378" cy="668035"/>
                        </a:xfrm>
                        <a:prstGeom prst="rect">
                          <a:avLst/>
                        </a:prstGeom>
                        <a:ln w="3175">
                          <a:solidFill>
                            <a:prstClr val="ltGray"/>
                          </a:solidFill>
                        </a:ln>
                      </p166:spPr>
                    </pslz:zmPr>
                  </pslz:sldZmObj>
                </pslz:sldZm>
              </a:graphicData>
            </a:graphic>
          </p:graphicFrame>
        </mc:Choice>
        <mc:Fallback xmlns="">
          <p:pic>
            <p:nvPicPr>
              <p:cNvPr id="8" name="Slide Zoom 7">
                <a:hlinkClick r:id="rId6" action="ppaction://hlinksldjump"/>
                <a:extLst>
                  <a:ext uri="{FF2B5EF4-FFF2-40B4-BE49-F238E27FC236}">
                    <a16:creationId xmlns:a16="http://schemas.microsoft.com/office/drawing/2014/main" id="{0FD9EB5D-A1BA-465D-8723-0045A11F76EC}"/>
                  </a:ext>
                </a:extLst>
              </p:cNvPr>
              <p:cNvPicPr>
                <a:picLocks noGrp="1" noRot="1" noChangeAspect="1" noMove="1" noResize="1" noEditPoints="1" noAdjustHandles="1" noChangeArrowheads="1" noChangeShapeType="1"/>
              </p:cNvPicPr>
              <p:nvPr/>
            </p:nvPicPr>
            <p:blipFill>
              <a:blip r:embed="rId7"/>
              <a:stretch>
                <a:fillRect/>
              </a:stretch>
            </p:blipFill>
            <p:spPr>
              <a:xfrm>
                <a:off x="11155622" y="0"/>
                <a:ext cx="1036378" cy="668035"/>
              </a:xfrm>
              <a:prstGeom prst="rect">
                <a:avLst/>
              </a:prstGeom>
              <a:ln w="3175">
                <a:solidFill>
                  <a:prstClr val="ltGray"/>
                </a:solidFill>
              </a:ln>
            </p:spPr>
          </p:pic>
        </mc:Fallback>
      </mc:AlternateContent>
      <p:sp>
        <p:nvSpPr>
          <p:cNvPr id="19" name="Content Placeholder 2">
            <a:extLst>
              <a:ext uri="{FF2B5EF4-FFF2-40B4-BE49-F238E27FC236}">
                <a16:creationId xmlns:a16="http://schemas.microsoft.com/office/drawing/2014/main" id="{A1DC61DE-C10C-4B2A-8974-107B293836BE}"/>
              </a:ext>
            </a:extLst>
          </p:cNvPr>
          <p:cNvSpPr txBox="1">
            <a:spLocks/>
          </p:cNvSpPr>
          <p:nvPr/>
        </p:nvSpPr>
        <p:spPr>
          <a:xfrm>
            <a:off x="5970209" y="1049353"/>
            <a:ext cx="4804840" cy="4049105"/>
          </a:xfrm>
          <a:prstGeom prst="rect">
            <a:avLst/>
          </a:prstGeom>
          <a:ln>
            <a:noFill/>
          </a:ln>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1800" dirty="0">
                <a:solidFill>
                  <a:schemeClr val="accent2">
                    <a:lumMod val="50000"/>
                  </a:schemeClr>
                </a:solidFill>
              </a:rPr>
              <a:t>Problem:  </a:t>
            </a:r>
            <a:r>
              <a:rPr lang="en-US" sz="1800" i="1" dirty="0"/>
              <a:t>How do you provide access to an instance variable? How can we change the value?</a:t>
            </a:r>
          </a:p>
          <a:p>
            <a:pPr marL="0" indent="0">
              <a:buNone/>
            </a:pPr>
            <a:r>
              <a:rPr lang="en-US" sz="1800" dirty="0">
                <a:solidFill>
                  <a:schemeClr val="accent2">
                    <a:lumMod val="50000"/>
                  </a:schemeClr>
                </a:solidFill>
              </a:rPr>
              <a:t>Solution:  </a:t>
            </a:r>
            <a:r>
              <a:rPr lang="en-US" sz="1800" i="1" dirty="0"/>
              <a:t>Provide a method that returns or sets the value of the variable. </a:t>
            </a:r>
          </a:p>
          <a:p>
            <a:pPr marL="0" indent="0">
              <a:buNone/>
            </a:pPr>
            <a:r>
              <a:rPr lang="en-US" dirty="0">
                <a:solidFill>
                  <a:schemeClr val="accent2">
                    <a:lumMod val="50000"/>
                  </a:schemeClr>
                </a:solidFill>
              </a:rPr>
              <a:t>Pattern:  </a:t>
            </a:r>
            <a:r>
              <a:rPr lang="en-US" dirty="0"/>
              <a:t>“Getting and Setting Method”</a:t>
            </a:r>
          </a:p>
          <a:p>
            <a:pPr marL="0" indent="0">
              <a:buNone/>
            </a:pPr>
            <a:r>
              <a:rPr lang="en-US" dirty="0">
                <a:solidFill>
                  <a:schemeClr val="accent2">
                    <a:lumMod val="50000"/>
                  </a:schemeClr>
                </a:solidFill>
              </a:rPr>
              <a:t>Example:  </a:t>
            </a:r>
            <a:r>
              <a:rPr lang="en-US" dirty="0"/>
              <a:t>C# property implementation </a:t>
            </a:r>
            <a:endParaRPr lang="en-US" dirty="0">
              <a:latin typeface="Courier New" panose="02070309020205020404" pitchFamily="49" charset="0"/>
              <a:cs typeface="Courier New" panose="02070309020205020404" pitchFamily="49" charset="0"/>
            </a:endParaRPr>
          </a:p>
          <a:p>
            <a:pPr marL="684213" indent="0">
              <a:buNone/>
            </a:pPr>
            <a:r>
              <a:rPr lang="en-US" sz="1400" dirty="0">
                <a:latin typeface="Courier New" panose="02070309020205020404" pitchFamily="49" charset="0"/>
                <a:cs typeface="Courier New" panose="02070309020205020404" pitchFamily="49" charset="0"/>
              </a:rPr>
              <a:t>  private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_x; </a:t>
            </a:r>
          </a:p>
          <a:p>
            <a:pPr marL="684213" indent="0">
              <a:buNone/>
            </a:pPr>
            <a:r>
              <a:rPr lang="en-US" sz="1400" dirty="0">
                <a:latin typeface="Courier New" panose="02070309020205020404" pitchFamily="49" charset="0"/>
                <a:cs typeface="Courier New" panose="02070309020205020404" pitchFamily="49" charset="0"/>
              </a:rPr>
              <a:t>  public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x {</a:t>
            </a:r>
          </a:p>
          <a:p>
            <a:pPr marL="684213" indent="0">
              <a:buNone/>
            </a:pPr>
            <a:r>
              <a:rPr lang="en-US" sz="1400" dirty="0">
                <a:latin typeface="Courier New" panose="02070309020205020404" pitchFamily="49" charset="0"/>
                <a:cs typeface="Courier New" panose="02070309020205020404" pitchFamily="49" charset="0"/>
              </a:rPr>
              <a:t>   get { return _x; } </a:t>
            </a:r>
          </a:p>
          <a:p>
            <a:pPr marL="684213" indent="0">
              <a:buNone/>
            </a:pPr>
            <a:r>
              <a:rPr lang="en-US" sz="1400" dirty="0">
                <a:latin typeface="Courier New" panose="02070309020205020404" pitchFamily="49" charset="0"/>
                <a:cs typeface="Courier New" panose="02070309020205020404" pitchFamily="49" charset="0"/>
              </a:rPr>
              <a:t>   set { _x = value; } </a:t>
            </a:r>
          </a:p>
          <a:p>
            <a:pPr marL="684213" indent="0">
              <a:buNone/>
            </a:pPr>
            <a:r>
              <a:rPr lang="en-US" sz="1400" dirty="0">
                <a:latin typeface="Courier New" panose="02070309020205020404" pitchFamily="49" charset="0"/>
                <a:cs typeface="Courier New" panose="02070309020205020404" pitchFamily="49" charset="0"/>
              </a:rPr>
              <a:t>  }</a:t>
            </a:r>
          </a:p>
          <a:p>
            <a:pPr marL="684213"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someObject.x</a:t>
            </a:r>
            <a:r>
              <a:rPr lang="en-US" sz="1400" dirty="0">
                <a:latin typeface="Courier New" panose="02070309020205020404" pitchFamily="49" charset="0"/>
                <a:cs typeface="Courier New" panose="02070309020205020404" pitchFamily="49" charset="0"/>
              </a:rPr>
              <a:t> = 50;</a:t>
            </a:r>
          </a:p>
        </p:txBody>
      </p:sp>
      <p:sp>
        <p:nvSpPr>
          <p:cNvPr id="21" name="TextBox 20">
            <a:extLst>
              <a:ext uri="{FF2B5EF4-FFF2-40B4-BE49-F238E27FC236}">
                <a16:creationId xmlns:a16="http://schemas.microsoft.com/office/drawing/2014/main" id="{BFE7558D-BABE-48E4-896A-F4E05338A868}"/>
              </a:ext>
            </a:extLst>
          </p:cNvPr>
          <p:cNvSpPr txBox="1"/>
          <p:nvPr/>
        </p:nvSpPr>
        <p:spPr>
          <a:xfrm>
            <a:off x="1569605" y="5344547"/>
            <a:ext cx="3540841" cy="523220"/>
          </a:xfrm>
          <a:prstGeom prst="rect">
            <a:avLst/>
          </a:prstGeom>
          <a:noFill/>
        </p:spPr>
        <p:txBody>
          <a:bodyPr wrap="none" rtlCol="0">
            <a:spAutoFit/>
          </a:bodyPr>
          <a:lstStyle/>
          <a:p>
            <a:r>
              <a:rPr lang="en-US" sz="1400" i="1" dirty="0"/>
              <a:t>Smalltalk Best Practice Patterns Volume 1: Coding, </a:t>
            </a:r>
          </a:p>
          <a:p>
            <a:r>
              <a:rPr lang="en-US" sz="1400" i="1" dirty="0"/>
              <a:t>Kent Beck, 1995, 1996.</a:t>
            </a:r>
          </a:p>
        </p:txBody>
      </p:sp>
    </p:spTree>
    <p:extLst>
      <p:ext uri="{BB962C8B-B14F-4D97-AF65-F5344CB8AC3E}">
        <p14:creationId xmlns:p14="http://schemas.microsoft.com/office/powerpoint/2010/main" val="340852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1E79-DAD9-4C1D-92CA-09E5DE030541}"/>
              </a:ext>
            </a:extLst>
          </p:cNvPr>
          <p:cNvSpPr>
            <a:spLocks noGrp="1"/>
          </p:cNvSpPr>
          <p:nvPr>
            <p:ph type="title"/>
          </p:nvPr>
        </p:nvSpPr>
        <p:spPr/>
        <p:txBody>
          <a:bodyPr/>
          <a:lstStyle/>
          <a:p>
            <a:r>
              <a:rPr lang="en-US" dirty="0"/>
              <a:t>Gang of Four (</a:t>
            </a:r>
            <a:r>
              <a:rPr lang="en-US" dirty="0" err="1"/>
              <a:t>Gof</a:t>
            </a:r>
            <a:r>
              <a:rPr lang="en-US" dirty="0"/>
              <a:t>)</a:t>
            </a:r>
          </a:p>
        </p:txBody>
      </p:sp>
      <p:sp>
        <p:nvSpPr>
          <p:cNvPr id="3" name="Content Placeholder 2">
            <a:extLst>
              <a:ext uri="{FF2B5EF4-FFF2-40B4-BE49-F238E27FC236}">
                <a16:creationId xmlns:a16="http://schemas.microsoft.com/office/drawing/2014/main" id="{468126B2-8C0F-47AD-87E7-BD9D25CE7153}"/>
              </a:ext>
            </a:extLst>
          </p:cNvPr>
          <p:cNvSpPr>
            <a:spLocks noGrp="1"/>
          </p:cNvSpPr>
          <p:nvPr>
            <p:ph sz="half" idx="1"/>
          </p:nvPr>
        </p:nvSpPr>
        <p:spPr>
          <a:xfrm>
            <a:off x="1449217" y="1884609"/>
            <a:ext cx="4645152" cy="3448595"/>
          </a:xfrm>
        </p:spPr>
        <p:txBody>
          <a:bodyPr>
            <a:normAutofit/>
          </a:bodyPr>
          <a:lstStyle/>
          <a:p>
            <a:r>
              <a:rPr lang="en-US" b="1" dirty="0"/>
              <a:t>1995: </a:t>
            </a:r>
            <a:r>
              <a:rPr lang="en-US" dirty="0">
                <a:solidFill>
                  <a:schemeClr val="accent5">
                    <a:lumMod val="75000"/>
                  </a:schemeClr>
                </a:solidFill>
              </a:rPr>
              <a:t>Erich Gamma, </a:t>
            </a:r>
            <a:r>
              <a:rPr lang="en-US" dirty="0">
                <a:solidFill>
                  <a:srgbClr val="00B050"/>
                </a:solidFill>
              </a:rPr>
              <a:t>Richard Helm</a:t>
            </a:r>
            <a:r>
              <a:rPr lang="en-US" dirty="0"/>
              <a:t>,</a:t>
            </a:r>
            <a:r>
              <a:rPr lang="en-US" dirty="0">
                <a:solidFill>
                  <a:srgbClr val="00B050"/>
                </a:solidFill>
              </a:rPr>
              <a:t> </a:t>
            </a:r>
            <a:r>
              <a:rPr lang="en-US" dirty="0">
                <a:solidFill>
                  <a:schemeClr val="accent1">
                    <a:lumMod val="75000"/>
                  </a:schemeClr>
                </a:solidFill>
              </a:rPr>
              <a:t>Ralph Johnson</a:t>
            </a:r>
            <a:r>
              <a:rPr lang="en-US" dirty="0"/>
              <a:t>,</a:t>
            </a:r>
            <a:r>
              <a:rPr lang="en-US" dirty="0">
                <a:solidFill>
                  <a:schemeClr val="accent1">
                    <a:lumMod val="75000"/>
                  </a:schemeClr>
                </a:solidFill>
              </a:rPr>
              <a:t> </a:t>
            </a:r>
            <a:r>
              <a:rPr lang="en-US" dirty="0"/>
              <a:t>John </a:t>
            </a:r>
            <a:r>
              <a:rPr lang="en-US" dirty="0" err="1"/>
              <a:t>Vlissides</a:t>
            </a:r>
            <a:r>
              <a:rPr lang="en-US" dirty="0"/>
              <a:t>. </a:t>
            </a:r>
          </a:p>
          <a:p>
            <a:r>
              <a:rPr lang="en-US" dirty="0"/>
              <a:t>Birds of a feather (</a:t>
            </a:r>
            <a:r>
              <a:rPr lang="en-US" dirty="0" err="1"/>
              <a:t>BoF</a:t>
            </a:r>
            <a:r>
              <a:rPr lang="en-US" dirty="0"/>
              <a:t>) session at OOPSLA ‘90.</a:t>
            </a:r>
            <a:endParaRPr lang="en-US" i="1" dirty="0"/>
          </a:p>
          <a:p>
            <a:r>
              <a:rPr lang="en-US" i="1" dirty="0"/>
              <a:t>Design Patterns: Elements of </a:t>
            </a:r>
            <a:r>
              <a:rPr lang="en-US" i="1" dirty="0" err="1"/>
              <a:t>Resuable</a:t>
            </a:r>
            <a:r>
              <a:rPr lang="en-US" i="1" dirty="0"/>
              <a:t> Object-Oriented Software, Addison-Wesley</a:t>
            </a:r>
            <a:r>
              <a:rPr lang="en-US" dirty="0"/>
              <a:t>, 1995.</a:t>
            </a:r>
          </a:p>
          <a:p>
            <a:endParaRPr lang="en-US" dirty="0"/>
          </a:p>
          <a:p>
            <a:endParaRPr lang="en-US" dirty="0"/>
          </a:p>
        </p:txBody>
      </p:sp>
      <p:sp>
        <p:nvSpPr>
          <p:cNvPr id="10" name="TextBox 9">
            <a:extLst>
              <a:ext uri="{FF2B5EF4-FFF2-40B4-BE49-F238E27FC236}">
                <a16:creationId xmlns:a16="http://schemas.microsoft.com/office/drawing/2014/main" id="{9B3D8B76-1642-48E0-9F5C-451A56865618}"/>
              </a:ext>
            </a:extLst>
          </p:cNvPr>
          <p:cNvSpPr txBox="1"/>
          <p:nvPr/>
        </p:nvSpPr>
        <p:spPr>
          <a:xfrm>
            <a:off x="1539539" y="5025428"/>
            <a:ext cx="9375707" cy="615553"/>
          </a:xfrm>
          <a:prstGeom prst="rect">
            <a:avLst/>
          </a:prstGeom>
          <a:noFill/>
        </p:spPr>
        <p:txBody>
          <a:bodyPr wrap="square" rtlCol="0">
            <a:spAutoFit/>
          </a:bodyPr>
          <a:lstStyle/>
          <a:p>
            <a:r>
              <a:rPr lang="en-US" sz="1600" i="1" dirty="0"/>
              <a:t>“The design patterns in this book are description of communicating objects and classes </a:t>
            </a:r>
            <a:br>
              <a:rPr lang="en-US" sz="1600" i="1" dirty="0"/>
            </a:br>
            <a:r>
              <a:rPr lang="en-US" sz="1600" i="1" dirty="0"/>
              <a:t>that are customized to solve a general design problem</a:t>
            </a:r>
            <a:r>
              <a:rPr lang="en-US" dirty="0"/>
              <a:t>.”</a:t>
            </a:r>
          </a:p>
        </p:txBody>
      </p:sp>
      <p:pic>
        <p:nvPicPr>
          <p:cNvPr id="7" name="Content Placeholder 6" descr="A group of people posing for the camera&#10;&#10;Description generated with very high confidence">
            <a:extLst>
              <a:ext uri="{FF2B5EF4-FFF2-40B4-BE49-F238E27FC236}">
                <a16:creationId xmlns:a16="http://schemas.microsoft.com/office/drawing/2014/main" id="{FD5FFBC2-A311-4291-91B3-2E78C61B3394}"/>
              </a:ext>
            </a:extLst>
          </p:cNvPr>
          <p:cNvPicPr>
            <a:picLocks noGrp="1" noChangeAspect="1"/>
          </p:cNvPicPr>
          <p:nvPr>
            <p:ph sz="half" idx="2"/>
          </p:nvPr>
        </p:nvPicPr>
        <p:blipFill>
          <a:blip r:embed="rId3"/>
          <a:stretch>
            <a:fillRect/>
          </a:stretch>
        </p:blipFill>
        <p:spPr>
          <a:xfrm>
            <a:off x="6179849" y="1864194"/>
            <a:ext cx="3505200" cy="2552700"/>
          </a:xfrm>
        </p:spPr>
      </p:pic>
      <p:pic>
        <p:nvPicPr>
          <p:cNvPr id="14" name="Picture 13">
            <a:extLst>
              <a:ext uri="{FF2B5EF4-FFF2-40B4-BE49-F238E27FC236}">
                <a16:creationId xmlns:a16="http://schemas.microsoft.com/office/drawing/2014/main" id="{C12A1490-9558-4D2E-B70F-7E2E7A331219}"/>
              </a:ext>
            </a:extLst>
          </p:cNvPr>
          <p:cNvPicPr>
            <a:picLocks noChangeAspect="1"/>
          </p:cNvPicPr>
          <p:nvPr/>
        </p:nvPicPr>
        <p:blipFill>
          <a:blip r:embed="rId4"/>
          <a:stretch>
            <a:fillRect/>
          </a:stretch>
        </p:blipFill>
        <p:spPr>
          <a:xfrm>
            <a:off x="9040551" y="3088281"/>
            <a:ext cx="2014301" cy="2517876"/>
          </a:xfrm>
          <a:prstGeom prst="rect">
            <a:avLst/>
          </a:prstGeom>
        </p:spPr>
      </p:pic>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45E2E229-8F67-41BC-9658-932ED1D12399}"/>
                  </a:ext>
                </a:extLst>
              </p:cNvPr>
              <p:cNvGraphicFramePr>
                <a:graphicFrameLocks noChangeAspect="1"/>
              </p:cNvGraphicFramePr>
              <p:nvPr>
                <p:extLst>
                  <p:ext uri="{D42A27DB-BD31-4B8C-83A1-F6EECF244321}">
                    <p14:modId xmlns:p14="http://schemas.microsoft.com/office/powerpoint/2010/main" val="643769165"/>
                  </p:ext>
                </p:extLst>
              </p:nvPr>
            </p:nvGraphicFramePr>
            <p:xfrm>
              <a:off x="10699311" y="1291"/>
              <a:ext cx="1492689" cy="839638"/>
            </p:xfrm>
            <a:graphic>
              <a:graphicData uri="http://schemas.microsoft.com/office/powerpoint/2016/slidezoom">
                <pslz:sldZm>
                  <pslz:sldZmObj sldId="291" cId="3617505601">
                    <pslz:zmPr id="{8D40BB44-34FB-4BD4-ABC5-E586F591E90C}" returnToParent="0" transitionDur="1000">
                      <p166:blipFill xmlns:p166="http://schemas.microsoft.com/office/powerpoint/2016/6/main">
                        <a:blip r:embed="rId5"/>
                        <a:stretch>
                          <a:fillRect/>
                        </a:stretch>
                      </p166:blipFill>
                      <p166:spPr xmlns:p166="http://schemas.microsoft.com/office/powerpoint/2016/6/main">
                        <a:xfrm>
                          <a:off x="0" y="0"/>
                          <a:ext cx="1492689" cy="839638"/>
                        </a:xfrm>
                        <a:prstGeom prst="rect">
                          <a:avLst/>
                        </a:prstGeom>
                        <a:ln w="3175">
                          <a:solidFill>
                            <a:prstClr val="ltGray"/>
                          </a:solidFill>
                        </a:ln>
                      </p166:spPr>
                    </pslz:zmPr>
                  </pslz:sldZmObj>
                </pslz:sldZm>
              </a:graphicData>
            </a:graphic>
          </p:graphicFrame>
        </mc:Choice>
        <mc:Fallback xmlns="">
          <p:pic>
            <p:nvPicPr>
              <p:cNvPr id="5" name="Slide Zoom 4">
                <a:hlinkClick r:id="rId6" action="ppaction://hlinksldjump"/>
                <a:extLst>
                  <a:ext uri="{FF2B5EF4-FFF2-40B4-BE49-F238E27FC236}">
                    <a16:creationId xmlns:a16="http://schemas.microsoft.com/office/drawing/2014/main" id="{45E2E229-8F67-41BC-9658-932ED1D12399}"/>
                  </a:ext>
                </a:extLst>
              </p:cNvPr>
              <p:cNvPicPr>
                <a:picLocks noGrp="1" noRot="1" noChangeAspect="1" noMove="1" noResize="1" noEditPoints="1" noAdjustHandles="1" noChangeArrowheads="1" noChangeShapeType="1"/>
              </p:cNvPicPr>
              <p:nvPr/>
            </p:nvPicPr>
            <p:blipFill>
              <a:blip r:embed="rId7"/>
              <a:stretch>
                <a:fillRect/>
              </a:stretch>
            </p:blipFill>
            <p:spPr>
              <a:xfrm>
                <a:off x="10699311" y="1291"/>
                <a:ext cx="1492689" cy="839638"/>
              </a:xfrm>
              <a:prstGeom prst="rect">
                <a:avLst/>
              </a:prstGeom>
              <a:ln w="3175">
                <a:solidFill>
                  <a:prstClr val="ltGray"/>
                </a:solidFill>
              </a:ln>
            </p:spPr>
          </p:pic>
        </mc:Fallback>
      </mc:AlternateContent>
    </p:spTree>
    <p:extLst>
      <p:ext uri="{BB962C8B-B14F-4D97-AF65-F5344CB8AC3E}">
        <p14:creationId xmlns:p14="http://schemas.microsoft.com/office/powerpoint/2010/main" val="288699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6012FD-74A8-4C91-B318-435CF2B719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5" name="Rectangle 18">
            <a:extLst>
              <a:ext uri="{FF2B5EF4-FFF2-40B4-BE49-F238E27FC236}">
                <a16:creationId xmlns:a16="http://schemas.microsoft.com/office/drawing/2014/main" id="{3193BA5C-B8F3-4972-BA54-014C48FAFA42}"/>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0">
            <a:extLst>
              <a:ext uri="{FF2B5EF4-FFF2-40B4-BE49-F238E27FC236}">
                <a16:creationId xmlns:a16="http://schemas.microsoft.com/office/drawing/2014/main" id="{05B93327-222A-4DAC-9163-371BF44CDB0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37" name="Picture 22">
            <a:extLst>
              <a:ext uri="{FF2B5EF4-FFF2-40B4-BE49-F238E27FC236}">
                <a16:creationId xmlns:a16="http://schemas.microsoft.com/office/drawing/2014/main" id="{C04ED70F-D6FD-4EB1-A171-D30F885FE73E}"/>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24">
            <a:extLst>
              <a:ext uri="{FF2B5EF4-FFF2-40B4-BE49-F238E27FC236}">
                <a16:creationId xmlns:a16="http://schemas.microsoft.com/office/drawing/2014/main" id="{DA26CAE9-74C4-4EDD-8A80-77F79EAA86F4}"/>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39" name="Group 26">
            <a:extLst>
              <a:ext uri="{FF2B5EF4-FFF2-40B4-BE49-F238E27FC236}">
                <a16:creationId xmlns:a16="http://schemas.microsoft.com/office/drawing/2014/main" id="{14EE34E3-F117-4487-8ACF-33DA65FA11B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28" name="Rectangle 27">
              <a:extLst>
                <a:ext uri="{FF2B5EF4-FFF2-40B4-BE49-F238E27FC236}">
                  <a16:creationId xmlns:a16="http://schemas.microsoft.com/office/drawing/2014/main" id="{39ACC02C-6424-4165-93C4-E83C8E81D462}"/>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182CB9C-C978-4C9B-9AAD-8B1341897550}"/>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Rectangle 30">
            <a:extLst>
              <a:ext uri="{FF2B5EF4-FFF2-40B4-BE49-F238E27FC236}">
                <a16:creationId xmlns:a16="http://schemas.microsoft.com/office/drawing/2014/main" id="{56388820-A63D-463C-9DBC-060A5ABE33B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32">
            <a:extLst>
              <a:ext uri="{FF2B5EF4-FFF2-40B4-BE49-F238E27FC236}">
                <a16:creationId xmlns:a16="http://schemas.microsoft.com/office/drawing/2014/main" id="{D7162BAB-C25E-4CE9-B87C-F118DC7E7C2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06363EAA-9DAD-41CF-AB06-F3673F5C8C3C}"/>
              </a:ext>
            </a:extLst>
          </p:cNvPr>
          <p:cNvSpPr>
            <a:spLocks noGrp="1"/>
          </p:cNvSpPr>
          <p:nvPr>
            <p:ph type="title"/>
          </p:nvPr>
        </p:nvSpPr>
        <p:spPr>
          <a:xfrm>
            <a:off x="1451580" y="804520"/>
            <a:ext cx="3530157" cy="1049235"/>
          </a:xfrm>
        </p:spPr>
        <p:txBody>
          <a:bodyPr vert="horz" lIns="91440" tIns="45720" rIns="91440" bIns="45720" rtlCol="0" anchor="t">
            <a:normAutofit/>
          </a:bodyPr>
          <a:lstStyle/>
          <a:p>
            <a:r>
              <a:rPr lang="en-US" sz="3200" dirty="0"/>
              <a:t>GOF Pattern Classification</a:t>
            </a:r>
          </a:p>
        </p:txBody>
      </p:sp>
      <p:sp>
        <p:nvSpPr>
          <p:cNvPr id="4" name="Text Placeholder 3">
            <a:extLst>
              <a:ext uri="{FF2B5EF4-FFF2-40B4-BE49-F238E27FC236}">
                <a16:creationId xmlns:a16="http://schemas.microsoft.com/office/drawing/2014/main" id="{8D4D187A-B779-4C95-A65E-1A68A518A485}"/>
              </a:ext>
            </a:extLst>
          </p:cNvPr>
          <p:cNvSpPr>
            <a:spLocks noGrp="1"/>
          </p:cNvSpPr>
          <p:nvPr>
            <p:ph type="body" sz="half" idx="2"/>
          </p:nvPr>
        </p:nvSpPr>
        <p:spPr>
          <a:xfrm>
            <a:off x="1130582" y="2015733"/>
            <a:ext cx="4165823" cy="3450613"/>
          </a:xfrm>
        </p:spPr>
        <p:txBody>
          <a:bodyPr vert="horz" lIns="91440" tIns="45720" rIns="91440" bIns="45720" rtlCol="0" anchor="t">
            <a:normAutofit lnSpcReduction="10000"/>
          </a:bodyPr>
          <a:lstStyle/>
          <a:p>
            <a:pPr indent="-228600">
              <a:buFont typeface="Arial" panose="020B0604020202020204" pitchFamily="34" charset="0"/>
              <a:buChar char="•"/>
            </a:pPr>
            <a:r>
              <a:rPr lang="en-US" sz="2000" b="1" dirty="0">
                <a:solidFill>
                  <a:srgbClr val="00B0F0"/>
                </a:solidFill>
              </a:rPr>
              <a:t>C</a:t>
            </a:r>
            <a:r>
              <a:rPr lang="en-US" sz="2000" b="1" dirty="0"/>
              <a:t>reational Patterns: </a:t>
            </a:r>
            <a:br>
              <a:rPr lang="en-US" sz="2000" b="1" dirty="0"/>
            </a:br>
            <a:r>
              <a:rPr lang="en-US" sz="2000" b="1" dirty="0"/>
              <a:t>         “</a:t>
            </a:r>
            <a:r>
              <a:rPr lang="en-US" sz="2000" dirty="0"/>
              <a:t>object creation”</a:t>
            </a:r>
          </a:p>
          <a:p>
            <a:pPr indent="-228600">
              <a:buFont typeface="Arial" panose="020B0604020202020204" pitchFamily="34" charset="0"/>
              <a:buChar char="•"/>
            </a:pPr>
            <a:r>
              <a:rPr lang="en-US" sz="2400" b="1" dirty="0">
                <a:solidFill>
                  <a:srgbClr val="FF9900"/>
                </a:solidFill>
              </a:rPr>
              <a:t>S</a:t>
            </a:r>
            <a:r>
              <a:rPr lang="en-US" sz="2000" b="1" dirty="0"/>
              <a:t>tructural Patterns</a:t>
            </a:r>
            <a:br>
              <a:rPr lang="en-US" sz="2000" dirty="0"/>
            </a:br>
            <a:r>
              <a:rPr lang="en-US" sz="2000" dirty="0"/>
              <a:t>       “composition to form larger</a:t>
            </a:r>
            <a:br>
              <a:rPr lang="en-US" sz="2000" dirty="0"/>
            </a:br>
            <a:r>
              <a:rPr lang="en-US" sz="2000" dirty="0"/>
              <a:t>        and new structures”</a:t>
            </a:r>
          </a:p>
          <a:p>
            <a:pPr indent="-228600">
              <a:buFont typeface="Arial" panose="020B0604020202020204" pitchFamily="34" charset="0"/>
              <a:buChar char="•"/>
            </a:pPr>
            <a:r>
              <a:rPr lang="en-US" sz="2000" b="1" dirty="0">
                <a:solidFill>
                  <a:srgbClr val="00B050"/>
                </a:solidFill>
              </a:rPr>
              <a:t>B</a:t>
            </a:r>
            <a:r>
              <a:rPr lang="en-US" sz="2000" b="1" dirty="0"/>
              <a:t>ehavior Patterns</a:t>
            </a:r>
            <a:br>
              <a:rPr lang="en-US" sz="2000" b="1" dirty="0"/>
            </a:br>
            <a:r>
              <a:rPr lang="en-US" sz="2000" dirty="0"/>
              <a:t>        “interaction”</a:t>
            </a:r>
            <a:br>
              <a:rPr lang="en-US" sz="2000" dirty="0"/>
            </a:br>
            <a:r>
              <a:rPr lang="en-US" sz="2000" dirty="0"/>
              <a:t>        “communication”</a:t>
            </a:r>
            <a:br>
              <a:rPr lang="en-US" sz="2000" dirty="0"/>
            </a:br>
            <a:endParaRPr lang="en-US" sz="2000" dirty="0"/>
          </a:p>
          <a:p>
            <a:pPr indent="-228600">
              <a:buFont typeface="Arial" panose="020B0604020202020204" pitchFamily="34" charset="0"/>
              <a:buChar char="•"/>
            </a:pPr>
            <a:endParaRPr lang="en-US" dirty="0"/>
          </a:p>
          <a:p>
            <a:pPr indent="-228600">
              <a:buFont typeface="Arial" panose="020B0604020202020204" pitchFamily="34" charset="0"/>
              <a:buChar char="•"/>
            </a:pPr>
            <a:endParaRPr lang="en-US" dirty="0"/>
          </a:p>
        </p:txBody>
      </p:sp>
      <p:sp>
        <p:nvSpPr>
          <p:cNvPr id="12" name="Rectangle 11">
            <a:extLst>
              <a:ext uri="{FF2B5EF4-FFF2-40B4-BE49-F238E27FC236}">
                <a16:creationId xmlns:a16="http://schemas.microsoft.com/office/drawing/2014/main" id="{95903FD1-B9CA-4A9E-9AD9-D1F3FE8887A8}"/>
              </a:ext>
            </a:extLst>
          </p:cNvPr>
          <p:cNvSpPr/>
          <p:nvPr/>
        </p:nvSpPr>
        <p:spPr>
          <a:xfrm>
            <a:off x="5560292" y="646546"/>
            <a:ext cx="5680444" cy="481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10;&#10;Description generated with very high confidence">
            <a:extLst>
              <a:ext uri="{FF2B5EF4-FFF2-40B4-BE49-F238E27FC236}">
                <a16:creationId xmlns:a16="http://schemas.microsoft.com/office/drawing/2014/main" id="{44DE29B6-532A-4F95-8F08-04DAFE1CBC28}"/>
              </a:ext>
            </a:extLst>
          </p:cNvPr>
          <p:cNvPicPr>
            <a:picLocks noChangeAspect="1"/>
          </p:cNvPicPr>
          <p:nvPr/>
        </p:nvPicPr>
        <p:blipFill>
          <a:blip r:embed="rId4"/>
          <a:stretch>
            <a:fillRect/>
          </a:stretch>
        </p:blipFill>
        <p:spPr>
          <a:xfrm>
            <a:off x="5802884" y="1062182"/>
            <a:ext cx="5258534" cy="3315854"/>
          </a:xfrm>
          <a:prstGeom prst="rect">
            <a:avLst/>
          </a:prstGeom>
        </p:spPr>
      </p:pic>
    </p:spTree>
    <p:extLst>
      <p:ext uri="{BB962C8B-B14F-4D97-AF65-F5344CB8AC3E}">
        <p14:creationId xmlns:p14="http://schemas.microsoft.com/office/powerpoint/2010/main" val="3617505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2" name="Rectangle 34">
            <a:extLst>
              <a:ext uri="{FF2B5EF4-FFF2-40B4-BE49-F238E27FC236}">
                <a16:creationId xmlns:a16="http://schemas.microsoft.com/office/drawing/2014/main" id="{EEA869E1-F851-4A52-92F5-77E592B76A5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3" name="Picture 36">
            <a:extLst>
              <a:ext uri="{FF2B5EF4-FFF2-40B4-BE49-F238E27FC236}">
                <a16:creationId xmlns:a16="http://schemas.microsoft.com/office/drawing/2014/main" id="{B083AD55-8296-44BD-8E14-DD2DDBC351B0}"/>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4" name="Straight Connector 38">
            <a:extLst>
              <a:ext uri="{FF2B5EF4-FFF2-40B4-BE49-F238E27FC236}">
                <a16:creationId xmlns:a16="http://schemas.microsoft.com/office/drawing/2014/main" id="{2BF46B26-15FC-4C5A-94FA-AE9ED64B5C2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40">
            <a:extLst>
              <a:ext uri="{FF2B5EF4-FFF2-40B4-BE49-F238E27FC236}">
                <a16:creationId xmlns:a16="http://schemas.microsoft.com/office/drawing/2014/main" id="{BADF1045-FC61-45F9-B214-2286C967598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66" name="Rectangle 42">
            <a:extLst>
              <a:ext uri="{FF2B5EF4-FFF2-40B4-BE49-F238E27FC236}">
                <a16:creationId xmlns:a16="http://schemas.microsoft.com/office/drawing/2014/main" id="{EF8DC7E2-86AD-4AC2-9EC1-7E8B72572AE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09D032D-E82B-4E2A-B0B8-325C49D6EB8F}"/>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47" name="Picture 46">
            <a:extLst>
              <a:ext uri="{FF2B5EF4-FFF2-40B4-BE49-F238E27FC236}">
                <a16:creationId xmlns:a16="http://schemas.microsoft.com/office/drawing/2014/main" id="{32178FA5-FA3E-4DBE-8027-71F02853CD56}"/>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05459349-FF0B-4F65-B63C-876E8035C8A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7C60AE24-4C38-46BB-88CB-780ACDCECB52}"/>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52" name="Rectangle 51">
              <a:extLst>
                <a:ext uri="{FF2B5EF4-FFF2-40B4-BE49-F238E27FC236}">
                  <a16:creationId xmlns:a16="http://schemas.microsoft.com/office/drawing/2014/main" id="{B86297A6-69FE-430E-A97F-2116D5BDDCC9}"/>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25C8F35E-39E0-4068-926A-1F3CAAB212CF}"/>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080DEC52-BEE2-46CC-8C33-6BC9AC9D62B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8" y="977099"/>
            <a:ext cx="5123274" cy="4138331"/>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DDE2C290-3677-4DE0-AE6D-2B4DB5FBCEF5}"/>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352371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9" name="Picture 8" descr="A close up of text on a white background&#10;&#10;Description generated with high confidence">
            <a:extLst>
              <a:ext uri="{FF2B5EF4-FFF2-40B4-BE49-F238E27FC236}">
                <a16:creationId xmlns:a16="http://schemas.microsoft.com/office/drawing/2014/main" id="{98F30082-47DC-4115-A565-75CC6A97E79A}"/>
              </a:ext>
            </a:extLst>
          </p:cNvPr>
          <p:cNvPicPr>
            <a:picLocks noChangeAspect="1"/>
          </p:cNvPicPr>
          <p:nvPr/>
        </p:nvPicPr>
        <p:blipFill>
          <a:blip r:embed="rId4"/>
          <a:stretch>
            <a:fillRect/>
          </a:stretch>
        </p:blipFill>
        <p:spPr>
          <a:xfrm>
            <a:off x="8504015" y="2131425"/>
            <a:ext cx="2574770" cy="1945818"/>
          </a:xfrm>
          <a:prstGeom prst="rect">
            <a:avLst/>
          </a:prstGeom>
        </p:spPr>
      </p:pic>
      <p:pic>
        <p:nvPicPr>
          <p:cNvPr id="4" name="Picture 3" descr="A screenshot of a cell phone&#10;&#10;Description generated with very high confidence">
            <a:extLst>
              <a:ext uri="{FF2B5EF4-FFF2-40B4-BE49-F238E27FC236}">
                <a16:creationId xmlns:a16="http://schemas.microsoft.com/office/drawing/2014/main" id="{B78B20C0-AE2F-4527-9F61-81B521FEE011}"/>
              </a:ext>
            </a:extLst>
          </p:cNvPr>
          <p:cNvPicPr>
            <a:picLocks noChangeAspect="1"/>
          </p:cNvPicPr>
          <p:nvPr/>
        </p:nvPicPr>
        <p:blipFill>
          <a:blip r:embed="rId5"/>
          <a:stretch>
            <a:fillRect/>
          </a:stretch>
        </p:blipFill>
        <p:spPr>
          <a:xfrm>
            <a:off x="6202017" y="1014750"/>
            <a:ext cx="2073603" cy="4084670"/>
          </a:xfrm>
          <a:prstGeom prst="rect">
            <a:avLst/>
          </a:prstGeom>
        </p:spPr>
      </p:pic>
      <p:sp>
        <p:nvSpPr>
          <p:cNvPr id="2" name="Title 1">
            <a:extLst>
              <a:ext uri="{FF2B5EF4-FFF2-40B4-BE49-F238E27FC236}">
                <a16:creationId xmlns:a16="http://schemas.microsoft.com/office/drawing/2014/main" id="{15B51E79-DAD9-4C1D-92CA-09E5DE030541}"/>
              </a:ext>
            </a:extLst>
          </p:cNvPr>
          <p:cNvSpPr>
            <a:spLocks noGrp="1"/>
          </p:cNvSpPr>
          <p:nvPr>
            <p:ph type="title"/>
          </p:nvPr>
        </p:nvSpPr>
        <p:spPr>
          <a:xfrm>
            <a:off x="1451580" y="804519"/>
            <a:ext cx="3525184" cy="1049235"/>
          </a:xfrm>
        </p:spPr>
        <p:txBody>
          <a:bodyPr vert="horz" lIns="91440" tIns="45720" rIns="91440" bIns="45720" rtlCol="0" anchor="t">
            <a:normAutofit fontScale="90000"/>
          </a:bodyPr>
          <a:lstStyle/>
          <a:p>
            <a:r>
              <a:rPr lang="en-US" dirty="0"/>
              <a:t>UML: Singleton Method Pattern</a:t>
            </a:r>
          </a:p>
        </p:txBody>
      </p:sp>
      <p:sp>
        <p:nvSpPr>
          <p:cNvPr id="19" name="Content Placeholder 2">
            <a:extLst>
              <a:ext uri="{FF2B5EF4-FFF2-40B4-BE49-F238E27FC236}">
                <a16:creationId xmlns:a16="http://schemas.microsoft.com/office/drawing/2014/main" id="{FA3AAED3-5C48-4272-976E-D5BB55B5BD3D}"/>
              </a:ext>
            </a:extLst>
          </p:cNvPr>
          <p:cNvSpPr>
            <a:spLocks noGrp="1"/>
          </p:cNvSpPr>
          <p:nvPr>
            <p:ph sz="half" idx="1"/>
          </p:nvPr>
        </p:nvSpPr>
        <p:spPr>
          <a:xfrm>
            <a:off x="1451580" y="2015732"/>
            <a:ext cx="3525184" cy="3450613"/>
          </a:xfrm>
        </p:spPr>
        <p:txBody>
          <a:bodyPr vert="horz" lIns="91440" tIns="45720" rIns="91440" bIns="45720" rtlCol="0" anchor="t">
            <a:normAutofit/>
          </a:bodyPr>
          <a:lstStyle/>
          <a:p>
            <a:r>
              <a:rPr lang="en-US" sz="2400" dirty="0"/>
              <a:t>One instance for class, for example a window manager,  file system, print spooler</a:t>
            </a:r>
          </a:p>
          <a:p>
            <a:r>
              <a:rPr lang="en-US" sz="2400" dirty="0"/>
              <a:t>Provide a global access point to the object</a:t>
            </a:r>
          </a:p>
        </p:txBody>
      </p:sp>
    </p:spTree>
    <p:extLst>
      <p:ext uri="{BB962C8B-B14F-4D97-AF65-F5344CB8AC3E}">
        <p14:creationId xmlns:p14="http://schemas.microsoft.com/office/powerpoint/2010/main" val="88432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D32A60-013B-47A8-8833-D2424080917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27932B-B694-4C4C-90D7-A0333A7C58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4" name="Picture 13" descr="A picture containing indoor, furniture&#10;&#10;Description generated with high confidence">
            <a:extLst>
              <a:ext uri="{FF2B5EF4-FFF2-40B4-BE49-F238E27FC236}">
                <a16:creationId xmlns:a16="http://schemas.microsoft.com/office/drawing/2014/main" id="{DF63C9AD-AE6E-4512-8171-91612E84CCF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FE1A49CE-B63D-457A-A180-1C883E1A63D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EBB0476-5CF0-4F44-8D68-5D42D7AEE4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0" name="Title 1">
            <a:extLst>
              <a:ext uri="{FF2B5EF4-FFF2-40B4-BE49-F238E27FC236}">
                <a16:creationId xmlns:a16="http://schemas.microsoft.com/office/drawing/2014/main" id="{A9DA474E-6B91-4200-840F-0257B2358A75}"/>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2" name="Title 1"/>
          <p:cNvSpPr>
            <a:spLocks noGrp="1"/>
          </p:cNvSpPr>
          <p:nvPr>
            <p:ph type="title"/>
          </p:nvPr>
        </p:nvSpPr>
        <p:spPr>
          <a:xfrm>
            <a:off x="1451579" y="2303047"/>
            <a:ext cx="3272093" cy="2674198"/>
          </a:xfrm>
        </p:spPr>
        <p:txBody>
          <a:bodyPr anchor="t">
            <a:normAutofit/>
          </a:bodyPr>
          <a:lstStyle/>
          <a:p>
            <a:r>
              <a:rPr lang="en-US" dirty="0"/>
              <a:t>Theory into practice</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001818624"/>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86066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CF35C3-8B44-4F4B-BD25-4C01823DB2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2FA7AD0A-1871-4DF8-9235-F49D0513B9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6B04CFB-FAE5-47DD-9B3E-4E9BA7A89C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5" name="Picture 24">
            <a:extLst>
              <a:ext uri="{FF2B5EF4-FFF2-40B4-BE49-F238E27FC236}">
                <a16:creationId xmlns:a16="http://schemas.microsoft.com/office/drawing/2014/main" id="{16EFE474-4FE0-4E8F-8F09-5ED2C9E76A8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CF8B8C81-54DC-4AF5-B682-3A2C70A6B55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E8ACF89C-CFC3-4D68-B3C4-2BEFB7BBE5F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30" name="Rectangle 29">
              <a:extLst>
                <a:ext uri="{FF2B5EF4-FFF2-40B4-BE49-F238E27FC236}">
                  <a16:creationId xmlns:a16="http://schemas.microsoft.com/office/drawing/2014/main" id="{3B770B7D-3C5C-4682-8DF0-20783592F3B6}"/>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6893E11-7EC1-4EB6-A2A8-0B693F8FE576}"/>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622F7FD7-8884-4FD5-95AB-0B5C6033A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EE68D41B-9286-479F-9AB7-678C8E348D7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F893BB2-4E82-438D-8C1B-5FF0AA58EBCC}"/>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100"/>
              <a:t>Refactoring with design Patterns</a:t>
            </a:r>
          </a:p>
        </p:txBody>
      </p:sp>
      <p:pic>
        <p:nvPicPr>
          <p:cNvPr id="14" name="Picture 13" descr="A screenshot of a cell phone&#10;&#10;Description generated with high confidence">
            <a:extLst>
              <a:ext uri="{FF2B5EF4-FFF2-40B4-BE49-F238E27FC236}">
                <a16:creationId xmlns:a16="http://schemas.microsoft.com/office/drawing/2014/main" id="{63302BEC-CFA8-4A42-B65F-23CB7604BFA2}"/>
              </a:ext>
            </a:extLst>
          </p:cNvPr>
          <p:cNvPicPr>
            <a:picLocks noChangeAspect="1"/>
          </p:cNvPicPr>
          <p:nvPr/>
        </p:nvPicPr>
        <p:blipFill>
          <a:blip r:embed="rId3"/>
          <a:stretch>
            <a:fillRect/>
          </a:stretch>
        </p:blipFill>
        <p:spPr>
          <a:xfrm>
            <a:off x="4305829" y="741294"/>
            <a:ext cx="6928279" cy="4655600"/>
          </a:xfrm>
          <a:prstGeom prst="rect">
            <a:avLst/>
          </a:prstGeom>
        </p:spPr>
      </p:pic>
    </p:spTree>
    <p:extLst>
      <p:ext uri="{BB962C8B-B14F-4D97-AF65-F5344CB8AC3E}">
        <p14:creationId xmlns:p14="http://schemas.microsoft.com/office/powerpoint/2010/main" val="655735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ABCAE3-64FC-4149-819F-2C18128241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012FDCFE-9AD2-4D8A-8CBF-B3AA37EBF6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FBD463FC-4CA8-4FF4-85A3-AF9F4B98D21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CF35C3-8B44-4F4B-BD25-4C01823DB22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2FA7AD0A-1871-4DF8-9235-F49D0513B9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6B04CFB-FAE5-47DD-9B3E-4E9BA7A89CC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5" name="Picture 24">
            <a:extLst>
              <a:ext uri="{FF2B5EF4-FFF2-40B4-BE49-F238E27FC236}">
                <a16:creationId xmlns:a16="http://schemas.microsoft.com/office/drawing/2014/main" id="{16EFE474-4FE0-4E8F-8F09-5ED2C9E76A84}"/>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CF8B8C81-54DC-4AF5-B682-3A2C70A6B55C}"/>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E8ACF89C-CFC3-4D68-B3C4-2BEFB7BBE5F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30" name="Rectangle 29">
              <a:extLst>
                <a:ext uri="{FF2B5EF4-FFF2-40B4-BE49-F238E27FC236}">
                  <a16:creationId xmlns:a16="http://schemas.microsoft.com/office/drawing/2014/main" id="{3B770B7D-3C5C-4682-8DF0-20783592F3B6}"/>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6893E11-7EC1-4EB6-A2A8-0B693F8FE576}"/>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622F7FD7-8884-4FD5-95AB-0B5C6033ADF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EE68D41B-9286-479F-9AB7-678C8E348D7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Content Placeholder 7" descr="A picture containing screenshot&#10;&#10;Description generated with very high confidence">
            <a:extLst>
              <a:ext uri="{FF2B5EF4-FFF2-40B4-BE49-F238E27FC236}">
                <a16:creationId xmlns:a16="http://schemas.microsoft.com/office/drawing/2014/main" id="{A1C0DA60-7F9E-4826-9585-9E36D533E590}"/>
              </a:ext>
            </a:extLst>
          </p:cNvPr>
          <p:cNvPicPr>
            <a:picLocks noGrp="1" noChangeAspect="1"/>
          </p:cNvPicPr>
          <p:nvPr>
            <p:ph sz="half" idx="1"/>
          </p:nvPr>
        </p:nvPicPr>
        <p:blipFill>
          <a:blip r:embed="rId4"/>
          <a:stretch>
            <a:fillRect/>
          </a:stretch>
        </p:blipFill>
        <p:spPr>
          <a:xfrm>
            <a:off x="4305829" y="812507"/>
            <a:ext cx="6914898" cy="4466452"/>
          </a:xfrm>
          <a:prstGeom prst="rect">
            <a:avLst/>
          </a:prstGeom>
        </p:spPr>
      </p:pic>
      <p:sp>
        <p:nvSpPr>
          <p:cNvPr id="2" name="Title 1">
            <a:extLst>
              <a:ext uri="{FF2B5EF4-FFF2-40B4-BE49-F238E27FC236}">
                <a16:creationId xmlns:a16="http://schemas.microsoft.com/office/drawing/2014/main" id="{5F893BB2-4E82-438D-8C1B-5FF0AA58EBCC}"/>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100"/>
              <a:t>Refactoring with design Patterns</a:t>
            </a:r>
          </a:p>
        </p:txBody>
      </p:sp>
      <p:sp>
        <p:nvSpPr>
          <p:cNvPr id="24" name="TextBox 23">
            <a:extLst>
              <a:ext uri="{FF2B5EF4-FFF2-40B4-BE49-F238E27FC236}">
                <a16:creationId xmlns:a16="http://schemas.microsoft.com/office/drawing/2014/main" id="{C6023BF0-2771-4DC3-8F7A-4BDC5EF0468E}"/>
              </a:ext>
            </a:extLst>
          </p:cNvPr>
          <p:cNvSpPr txBox="1"/>
          <p:nvPr/>
        </p:nvSpPr>
        <p:spPr>
          <a:xfrm>
            <a:off x="525708" y="3750479"/>
            <a:ext cx="3440301" cy="1600438"/>
          </a:xfrm>
          <a:prstGeom prst="rect">
            <a:avLst/>
          </a:prstGeom>
          <a:noFill/>
        </p:spPr>
        <p:txBody>
          <a:bodyPr wrap="none" rtlCol="0">
            <a:spAutoFit/>
          </a:bodyPr>
          <a:lstStyle/>
          <a:p>
            <a:r>
              <a:rPr lang="en-US" sz="1400" i="1" dirty="0"/>
              <a:t>“A Multi-Objective Refactoring Approach to </a:t>
            </a:r>
          </a:p>
          <a:p>
            <a:r>
              <a:rPr lang="en-US" sz="1400" i="1" dirty="0"/>
              <a:t>Introduce Design Patterns and Fix Anti-Patterns,”</a:t>
            </a:r>
            <a:br>
              <a:rPr lang="en-US" sz="1400" i="1" dirty="0"/>
            </a:br>
            <a:r>
              <a:rPr lang="en-US" sz="1400" i="1" dirty="0" err="1"/>
              <a:t>Ouni</a:t>
            </a:r>
            <a:r>
              <a:rPr lang="en-US" sz="1400" i="1" dirty="0"/>
              <a:t> et al.</a:t>
            </a:r>
          </a:p>
          <a:p>
            <a:endParaRPr lang="en-US" sz="1400" i="1" dirty="0"/>
          </a:p>
          <a:p>
            <a:r>
              <a:rPr lang="en-US" sz="1400" i="1" dirty="0"/>
              <a:t>“Automatic Design Pattern Detection,”</a:t>
            </a:r>
          </a:p>
          <a:p>
            <a:r>
              <a:rPr lang="en-US" sz="1400" i="1" dirty="0" err="1"/>
              <a:t>Heuzeroth</a:t>
            </a:r>
            <a:r>
              <a:rPr lang="en-US" sz="1400" i="1" dirty="0"/>
              <a:t> et al.</a:t>
            </a:r>
          </a:p>
          <a:p>
            <a:endParaRPr lang="en-US" sz="1400" i="1" dirty="0"/>
          </a:p>
        </p:txBody>
      </p:sp>
      <mc:AlternateContent xmlns:mc="http://schemas.openxmlformats.org/markup-compatibility/2006" xmlns:pslz="http://schemas.microsoft.com/office/powerpoint/2016/slidezoom">
        <mc:Choice Requires="pslz">
          <p:graphicFrame>
            <p:nvGraphicFramePr>
              <p:cNvPr id="4" name="Slide Zoom 3">
                <a:extLst>
                  <a:ext uri="{FF2B5EF4-FFF2-40B4-BE49-F238E27FC236}">
                    <a16:creationId xmlns:a16="http://schemas.microsoft.com/office/drawing/2014/main" id="{7EB1D76E-3269-496E-91EB-956AB6A00EF5}"/>
                  </a:ext>
                </a:extLst>
              </p:cNvPr>
              <p:cNvGraphicFramePr>
                <a:graphicFrameLocks noChangeAspect="1"/>
              </p:cNvGraphicFramePr>
              <p:nvPr>
                <p:extLst>
                  <p:ext uri="{D42A27DB-BD31-4B8C-83A1-F6EECF244321}">
                    <p14:modId xmlns:p14="http://schemas.microsoft.com/office/powerpoint/2010/main" val="765130561"/>
                  </p:ext>
                </p:extLst>
              </p:nvPr>
            </p:nvGraphicFramePr>
            <p:xfrm>
              <a:off x="11290823" y="0"/>
              <a:ext cx="884142" cy="436127"/>
            </p:xfrm>
            <a:graphic>
              <a:graphicData uri="http://schemas.microsoft.com/office/powerpoint/2016/slidezoom">
                <pslz:sldZm>
                  <pslz:sldZmObj sldId="283" cId="2902522779">
                    <pslz:zmPr id="{E1823580-71D6-40B2-B948-27943AA098DE}" returnToParent="0" transitionDur="1000">
                      <p166:blipFill xmlns:p166="http://schemas.microsoft.com/office/powerpoint/2016/6/main">
                        <a:blip r:embed="rId5"/>
                        <a:stretch>
                          <a:fillRect/>
                        </a:stretch>
                      </p166:blipFill>
                      <p166:spPr xmlns:p166="http://schemas.microsoft.com/office/powerpoint/2016/6/main">
                        <a:xfrm>
                          <a:off x="0" y="0"/>
                          <a:ext cx="884142" cy="436127"/>
                        </a:xfrm>
                        <a:prstGeom prst="rect">
                          <a:avLst/>
                        </a:prstGeom>
                        <a:ln w="3175">
                          <a:solidFill>
                            <a:prstClr val="ltGray"/>
                          </a:solidFill>
                        </a:ln>
                      </p166:spPr>
                    </pslz:zmPr>
                  </pslz:sldZmObj>
                </pslz:sldZm>
              </a:graphicData>
            </a:graphic>
          </p:graphicFrame>
        </mc:Choice>
        <mc:Fallback xmlns="">
          <p:pic>
            <p:nvPicPr>
              <p:cNvPr id="4" name="Slide Zoom 3">
                <a:hlinkClick r:id="rId6" action="ppaction://hlinksldjump"/>
                <a:extLst>
                  <a:ext uri="{FF2B5EF4-FFF2-40B4-BE49-F238E27FC236}">
                    <a16:creationId xmlns:a16="http://schemas.microsoft.com/office/drawing/2014/main" id="{7EB1D76E-3269-496E-91EB-956AB6A00EF5}"/>
                  </a:ext>
                </a:extLst>
              </p:cNvPr>
              <p:cNvPicPr>
                <a:picLocks noGrp="1" noRot="1" noChangeAspect="1" noMove="1" noResize="1" noEditPoints="1" noAdjustHandles="1" noChangeArrowheads="1" noChangeShapeType="1"/>
              </p:cNvPicPr>
              <p:nvPr/>
            </p:nvPicPr>
            <p:blipFill>
              <a:blip r:embed="rId7"/>
              <a:stretch>
                <a:fillRect/>
              </a:stretch>
            </p:blipFill>
            <p:spPr>
              <a:xfrm>
                <a:off x="11290823" y="0"/>
                <a:ext cx="884142" cy="436127"/>
              </a:xfrm>
              <a:prstGeom prst="rect">
                <a:avLst/>
              </a:prstGeom>
              <a:ln w="3175">
                <a:solidFill>
                  <a:prstClr val="ltGray"/>
                </a:solidFill>
              </a:ln>
            </p:spPr>
          </p:pic>
        </mc:Fallback>
      </mc:AlternateContent>
      <p:sp>
        <p:nvSpPr>
          <p:cNvPr id="5" name="TextBox 4">
            <a:extLst>
              <a:ext uri="{FF2B5EF4-FFF2-40B4-BE49-F238E27FC236}">
                <a16:creationId xmlns:a16="http://schemas.microsoft.com/office/drawing/2014/main" id="{B9C4D75F-4534-48EA-8CDD-ADFB0C7ECFE3}"/>
              </a:ext>
            </a:extLst>
          </p:cNvPr>
          <p:cNvSpPr txBox="1"/>
          <p:nvPr/>
        </p:nvSpPr>
        <p:spPr>
          <a:xfrm>
            <a:off x="405635" y="5702007"/>
            <a:ext cx="5468356" cy="369332"/>
          </a:xfrm>
          <a:prstGeom prst="rect">
            <a:avLst/>
          </a:prstGeom>
          <a:noFill/>
        </p:spPr>
        <p:txBody>
          <a:bodyPr wrap="none" rtlCol="0">
            <a:spAutoFit/>
          </a:bodyPr>
          <a:lstStyle/>
          <a:p>
            <a:r>
              <a:rPr lang="en-US" b="1" dirty="0"/>
              <a:t> MORE </a:t>
            </a:r>
            <a:r>
              <a:rPr lang="en-US" dirty="0"/>
              <a:t>(Multi-Objective Refactoring </a:t>
            </a:r>
            <a:r>
              <a:rPr lang="en-US" dirty="0" err="1"/>
              <a:t>REcommendation</a:t>
            </a:r>
            <a:r>
              <a:rPr lang="en-US" dirty="0"/>
              <a:t>)</a:t>
            </a:r>
          </a:p>
        </p:txBody>
      </p:sp>
    </p:spTree>
    <p:extLst>
      <p:ext uri="{BB962C8B-B14F-4D97-AF65-F5344CB8AC3E}">
        <p14:creationId xmlns:p14="http://schemas.microsoft.com/office/powerpoint/2010/main" val="2301931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7DAE1A9-6A0D-4E69-8C32-FD8FAE905401}"/>
              </a:ext>
            </a:extLst>
          </p:cNvPr>
          <p:cNvSpPr/>
          <p:nvPr/>
        </p:nvSpPr>
        <p:spPr>
          <a:xfrm>
            <a:off x="1542472" y="1978788"/>
            <a:ext cx="9512380" cy="386783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0DACB-0B9B-4F38-94EC-F9675328AF78}"/>
              </a:ext>
            </a:extLst>
          </p:cNvPr>
          <p:cNvSpPr>
            <a:spLocks noGrp="1"/>
          </p:cNvSpPr>
          <p:nvPr>
            <p:ph type="title"/>
          </p:nvPr>
        </p:nvSpPr>
        <p:spPr/>
        <p:txBody>
          <a:bodyPr/>
          <a:lstStyle/>
          <a:p>
            <a:r>
              <a:rPr lang="en-US" dirty="0"/>
              <a:t>Case Study:</a:t>
            </a:r>
          </a:p>
        </p:txBody>
      </p:sp>
      <p:sp>
        <p:nvSpPr>
          <p:cNvPr id="6" name="TextBox 5">
            <a:extLst>
              <a:ext uri="{FF2B5EF4-FFF2-40B4-BE49-F238E27FC236}">
                <a16:creationId xmlns:a16="http://schemas.microsoft.com/office/drawing/2014/main" id="{EBA8D739-76A9-4210-81E5-9F24FAF6B94F}"/>
              </a:ext>
            </a:extLst>
          </p:cNvPr>
          <p:cNvSpPr txBox="1"/>
          <p:nvPr/>
        </p:nvSpPr>
        <p:spPr>
          <a:xfrm>
            <a:off x="1652385" y="1972271"/>
            <a:ext cx="7593215" cy="3831818"/>
          </a:xfrm>
          <a:prstGeom prst="rect">
            <a:avLst/>
          </a:prstGeom>
          <a:noFill/>
        </p:spPr>
        <p:txBody>
          <a:bodyPr wrap="square" rtlCol="0">
            <a:spAutoFit/>
          </a:bodyPr>
          <a:lstStyle/>
          <a:p>
            <a:endParaRPr lang="en-US" sz="1500" dirty="0">
              <a:latin typeface="Consolas" panose="020B0609020204030204" pitchFamily="49" charset="0"/>
            </a:endParaRPr>
          </a:p>
          <a:p>
            <a:r>
              <a:rPr lang="en-US" sz="1500" dirty="0" err="1">
                <a:latin typeface="Consolas" panose="020B0609020204030204" pitchFamily="49" charset="0"/>
              </a:rPr>
              <a:t>enum</a:t>
            </a:r>
            <a:r>
              <a:rPr lang="en-US" sz="1500" dirty="0">
                <a:latin typeface="Consolas" panose="020B0609020204030204" pitchFamily="49" charset="0"/>
              </a:rPr>
              <a:t> </a:t>
            </a:r>
            <a:r>
              <a:rPr lang="en-US" sz="1500" dirty="0" err="1">
                <a:latin typeface="Consolas" panose="020B0609020204030204" pitchFamily="49" charset="0"/>
              </a:rPr>
              <a:t>ColorScheme</a:t>
            </a:r>
            <a:r>
              <a:rPr lang="en-US" sz="1500" dirty="0">
                <a:latin typeface="Consolas" panose="020B0609020204030204" pitchFamily="49" charset="0"/>
              </a:rPr>
              <a:t> { RGB, HSB, HLS };</a:t>
            </a:r>
          </a:p>
          <a:p>
            <a:r>
              <a:rPr lang="en-US" sz="1500" dirty="0">
                <a:latin typeface="Consolas" panose="020B0609020204030204" pitchFamily="49" charset="0"/>
              </a:rPr>
              <a:t>public class Color</a:t>
            </a:r>
          </a:p>
          <a:p>
            <a:r>
              <a:rPr lang="en-US" sz="1500" dirty="0">
                <a:latin typeface="Consolas" panose="020B0609020204030204" pitchFamily="49" charset="0"/>
              </a:rPr>
              <a:t>{</a:t>
            </a:r>
          </a:p>
          <a:p>
            <a:r>
              <a:rPr lang="en-US" sz="1500" dirty="0">
                <a:latin typeface="Consolas" panose="020B0609020204030204" pitchFamily="49" charset="0"/>
              </a:rPr>
              <a:t>    private float red, green, blue;	 // RGB scheme</a:t>
            </a:r>
          </a:p>
          <a:p>
            <a:r>
              <a:rPr lang="en-US" sz="1500" dirty="0">
                <a:latin typeface="Consolas" panose="020B0609020204030204" pitchFamily="49" charset="0"/>
              </a:rPr>
              <a:t>    private float hue1, sat1, bright1;  // HSB scheme</a:t>
            </a:r>
          </a:p>
          <a:p>
            <a:r>
              <a:rPr lang="en-US" sz="1500" dirty="0">
                <a:latin typeface="Consolas" panose="020B0609020204030204" pitchFamily="49" charset="0"/>
              </a:rPr>
              <a:t>    private float hue2, light2, sat2;   // HLS scheme</a:t>
            </a:r>
          </a:p>
          <a:p>
            <a:endParaRPr lang="en-US" sz="1500" dirty="0">
              <a:latin typeface="Consolas" panose="020B0609020204030204" pitchFamily="49" charset="0"/>
            </a:endParaRPr>
          </a:p>
          <a:p>
            <a:r>
              <a:rPr lang="en-US" sz="1500" dirty="0">
                <a:latin typeface="Consolas" panose="020B0609020204030204" pitchFamily="49" charset="0"/>
              </a:rPr>
              <a:t>	public Color(float arg1, float arg2, float arg3, </a:t>
            </a:r>
            <a:r>
              <a:rPr lang="en-US" sz="1500" dirty="0" err="1">
                <a:latin typeface="Consolas" panose="020B0609020204030204" pitchFamily="49" charset="0"/>
              </a:rPr>
              <a:t>ColorScheme</a:t>
            </a:r>
            <a:r>
              <a:rPr lang="en-US" sz="1500" dirty="0">
                <a:latin typeface="Consolas" panose="020B0609020204030204" pitchFamily="49" charset="0"/>
              </a:rPr>
              <a:t> </a:t>
            </a:r>
            <a:r>
              <a:rPr lang="en-US" sz="1500" dirty="0" err="1">
                <a:latin typeface="Consolas" panose="020B0609020204030204" pitchFamily="49" charset="0"/>
              </a:rPr>
              <a:t>cs</a:t>
            </a:r>
            <a:r>
              <a:rPr lang="en-US" sz="1500" dirty="0">
                <a:latin typeface="Consolas" panose="020B0609020204030204" pitchFamily="49" charset="0"/>
              </a:rPr>
              <a:t>)</a:t>
            </a:r>
          </a:p>
          <a:p>
            <a:r>
              <a:rPr lang="en-US" sz="1500" dirty="0">
                <a:latin typeface="Consolas" panose="020B0609020204030204" pitchFamily="49" charset="0"/>
              </a:rPr>
              <a:t>	{</a:t>
            </a:r>
          </a:p>
          <a:p>
            <a:r>
              <a:rPr lang="en-US" sz="1500" dirty="0">
                <a:latin typeface="Consolas" panose="020B0609020204030204" pitchFamily="49" charset="0"/>
              </a:rPr>
              <a:t>		switch (</a:t>
            </a:r>
            <a:r>
              <a:rPr lang="en-US" sz="1500" dirty="0" err="1">
                <a:latin typeface="Consolas" panose="020B0609020204030204" pitchFamily="49" charset="0"/>
              </a:rPr>
              <a:t>cs</a:t>
            </a:r>
            <a:r>
              <a:rPr lang="en-US" sz="1500" dirty="0">
                <a:latin typeface="Consolas" panose="020B0609020204030204" pitchFamily="49" charset="0"/>
              </a:rPr>
              <a:t>)</a:t>
            </a:r>
          </a:p>
          <a:p>
            <a:r>
              <a:rPr lang="en-US" sz="1500" dirty="0">
                <a:latin typeface="Consolas" panose="020B0609020204030204" pitchFamily="49" charset="0"/>
              </a:rPr>
              <a:t>		{</a:t>
            </a:r>
          </a:p>
          <a:p>
            <a:r>
              <a:rPr lang="en-US" sz="1500" dirty="0">
                <a:latin typeface="Consolas" panose="020B0609020204030204" pitchFamily="49" charset="0"/>
              </a:rPr>
              <a:t>			// </a:t>
            </a:r>
            <a:r>
              <a:rPr lang="en-US" sz="1500" dirty="0" err="1">
                <a:latin typeface="Consolas" panose="020B0609020204030204" pitchFamily="49" charset="0"/>
              </a:rPr>
              <a:t>init</a:t>
            </a:r>
            <a:r>
              <a:rPr lang="en-US" sz="1500" dirty="0">
                <a:latin typeface="Consolas" panose="020B0609020204030204" pitchFamily="49" charset="0"/>
              </a:rPr>
              <a:t> arg1, arg2, and arg3 based on </a:t>
            </a:r>
            <a:r>
              <a:rPr lang="en-US" sz="1500" dirty="0" err="1">
                <a:latin typeface="Consolas" panose="020B0609020204030204" pitchFamily="49" charset="0"/>
              </a:rPr>
              <a:t>ColorScheme</a:t>
            </a:r>
            <a:endParaRPr lang="en-US" sz="1500" dirty="0">
              <a:latin typeface="Consolas" panose="020B0609020204030204" pitchFamily="49" charset="0"/>
            </a:endParaRPr>
          </a:p>
          <a:p>
            <a:r>
              <a:rPr lang="en-US" sz="1500" dirty="0">
                <a:latin typeface="Consolas" panose="020B0609020204030204" pitchFamily="49" charset="0"/>
              </a:rPr>
              <a:t>		}</a:t>
            </a:r>
          </a:p>
          <a:p>
            <a:r>
              <a:rPr lang="en-US" sz="1500" dirty="0">
                <a:latin typeface="Consolas" panose="020B0609020204030204" pitchFamily="49" charset="0"/>
              </a:rPr>
              <a:t>	}</a:t>
            </a:r>
          </a:p>
          <a:p>
            <a:r>
              <a:rPr lang="en-US" sz="1500" dirty="0">
                <a:latin typeface="Consolas" panose="020B0609020204030204" pitchFamily="49" charset="0"/>
              </a:rPr>
              <a:t>} </a:t>
            </a:r>
            <a:r>
              <a:rPr lang="en-US" dirty="0">
                <a:latin typeface="Caladea" panose="02040503050406030204" pitchFamily="18" charset="0"/>
              </a:rPr>
              <a:t>	</a:t>
            </a:r>
          </a:p>
        </p:txBody>
      </p:sp>
      <p:sp>
        <p:nvSpPr>
          <p:cNvPr id="8" name="Rectangle 7">
            <a:extLst>
              <a:ext uri="{FF2B5EF4-FFF2-40B4-BE49-F238E27FC236}">
                <a16:creationId xmlns:a16="http://schemas.microsoft.com/office/drawing/2014/main" id="{47E892FD-7A7D-456C-8401-45EDC73EE40E}"/>
              </a:ext>
            </a:extLst>
          </p:cNvPr>
          <p:cNvSpPr/>
          <p:nvPr/>
        </p:nvSpPr>
        <p:spPr>
          <a:xfrm>
            <a:off x="4211782" y="577599"/>
            <a:ext cx="6843070" cy="89592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You’ve just started a new job and your team lead says:</a:t>
            </a:r>
            <a:br>
              <a:rPr lang="en-US" dirty="0"/>
            </a:br>
            <a:r>
              <a:rPr lang="en-US" dirty="0"/>
              <a:t>“Here’s some code in our graphic system that handles different color schemes.   Could you come up with a better design?”</a:t>
            </a:r>
          </a:p>
        </p:txBody>
      </p:sp>
      <p:pic>
        <p:nvPicPr>
          <p:cNvPr id="13" name="Picture 12" descr="A picture containing light&#10;&#10;Description generated with very high confidence">
            <a:extLst>
              <a:ext uri="{FF2B5EF4-FFF2-40B4-BE49-F238E27FC236}">
                <a16:creationId xmlns:a16="http://schemas.microsoft.com/office/drawing/2014/main" id="{485801C0-107E-462F-AF63-2018571C7287}"/>
              </a:ext>
            </a:extLst>
          </p:cNvPr>
          <p:cNvPicPr>
            <a:picLocks noChangeAspect="1"/>
          </p:cNvPicPr>
          <p:nvPr/>
        </p:nvPicPr>
        <p:blipFill>
          <a:blip r:embed="rId2"/>
          <a:stretch>
            <a:fillRect/>
          </a:stretch>
        </p:blipFill>
        <p:spPr>
          <a:xfrm>
            <a:off x="8768852" y="1978788"/>
            <a:ext cx="2286000" cy="1714500"/>
          </a:xfrm>
          <a:prstGeom prst="rect">
            <a:avLst/>
          </a:prstGeom>
        </p:spPr>
      </p:pic>
    </p:spTree>
    <p:extLst>
      <p:ext uri="{BB962C8B-B14F-4D97-AF65-F5344CB8AC3E}">
        <p14:creationId xmlns:p14="http://schemas.microsoft.com/office/powerpoint/2010/main" val="3357594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7DAE1A9-6A0D-4E69-8C32-FD8FAE905401}"/>
              </a:ext>
            </a:extLst>
          </p:cNvPr>
          <p:cNvSpPr/>
          <p:nvPr/>
        </p:nvSpPr>
        <p:spPr>
          <a:xfrm>
            <a:off x="1542472" y="1978788"/>
            <a:ext cx="9512380" cy="386783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A0DACB-0B9B-4F38-94EC-F9675328AF78}"/>
              </a:ext>
            </a:extLst>
          </p:cNvPr>
          <p:cNvSpPr>
            <a:spLocks noGrp="1"/>
          </p:cNvSpPr>
          <p:nvPr>
            <p:ph type="title"/>
          </p:nvPr>
        </p:nvSpPr>
        <p:spPr/>
        <p:txBody>
          <a:bodyPr/>
          <a:lstStyle/>
          <a:p>
            <a:r>
              <a:rPr lang="en-US" dirty="0"/>
              <a:t>Case Study:</a:t>
            </a:r>
          </a:p>
        </p:txBody>
      </p:sp>
      <p:sp>
        <p:nvSpPr>
          <p:cNvPr id="8" name="Rectangle 7">
            <a:extLst>
              <a:ext uri="{FF2B5EF4-FFF2-40B4-BE49-F238E27FC236}">
                <a16:creationId xmlns:a16="http://schemas.microsoft.com/office/drawing/2014/main" id="{47E892FD-7A7D-456C-8401-45EDC73EE40E}"/>
              </a:ext>
            </a:extLst>
          </p:cNvPr>
          <p:cNvSpPr/>
          <p:nvPr/>
        </p:nvSpPr>
        <p:spPr>
          <a:xfrm>
            <a:off x="4211782" y="688318"/>
            <a:ext cx="6843070" cy="89592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Define an interface for creating an object, but let subclasses decide which class to instantiate</a:t>
            </a:r>
          </a:p>
        </p:txBody>
      </p:sp>
      <p:pic>
        <p:nvPicPr>
          <p:cNvPr id="4" name="Picture 3" descr="A screenshot of a cell phone&#10;&#10;Description generated with high confidence">
            <a:extLst>
              <a:ext uri="{FF2B5EF4-FFF2-40B4-BE49-F238E27FC236}">
                <a16:creationId xmlns:a16="http://schemas.microsoft.com/office/drawing/2014/main" id="{2128A02B-30FA-4B3E-A1AE-AC5C91152E98}"/>
              </a:ext>
            </a:extLst>
          </p:cNvPr>
          <p:cNvPicPr>
            <a:picLocks noChangeAspect="1"/>
          </p:cNvPicPr>
          <p:nvPr/>
        </p:nvPicPr>
        <p:blipFill>
          <a:blip r:embed="rId2"/>
          <a:stretch>
            <a:fillRect/>
          </a:stretch>
        </p:blipFill>
        <p:spPr>
          <a:xfrm>
            <a:off x="2099358" y="2267815"/>
            <a:ext cx="3657600" cy="2981325"/>
          </a:xfrm>
          <a:prstGeom prst="rect">
            <a:avLst/>
          </a:prstGeom>
        </p:spPr>
      </p:pic>
      <p:pic>
        <p:nvPicPr>
          <p:cNvPr id="9" name="Picture 8" descr="A close up of text on a white background&#10;&#10;Description generated with very high confidence">
            <a:extLst>
              <a:ext uri="{FF2B5EF4-FFF2-40B4-BE49-F238E27FC236}">
                <a16:creationId xmlns:a16="http://schemas.microsoft.com/office/drawing/2014/main" id="{3A5BAD77-7965-456F-B517-6F42F1F9F792}"/>
              </a:ext>
            </a:extLst>
          </p:cNvPr>
          <p:cNvPicPr>
            <a:picLocks noChangeAspect="1"/>
          </p:cNvPicPr>
          <p:nvPr/>
        </p:nvPicPr>
        <p:blipFill>
          <a:blip r:embed="rId3"/>
          <a:stretch>
            <a:fillRect/>
          </a:stretch>
        </p:blipFill>
        <p:spPr>
          <a:xfrm>
            <a:off x="6435043" y="2215428"/>
            <a:ext cx="3800475" cy="3086100"/>
          </a:xfrm>
          <a:prstGeom prst="rect">
            <a:avLst/>
          </a:prstGeom>
        </p:spPr>
      </p:pic>
    </p:spTree>
    <p:extLst>
      <p:ext uri="{BB962C8B-B14F-4D97-AF65-F5344CB8AC3E}">
        <p14:creationId xmlns:p14="http://schemas.microsoft.com/office/powerpoint/2010/main" val="303167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2D32A60-013B-47A8-8833-D2424080917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E27932B-B694-4C4C-90D7-A0333A7C587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2" name="Picture 21" descr="A picture containing indoor, furniture&#10;&#10;Description generated with high confidence">
            <a:extLst>
              <a:ext uri="{FF2B5EF4-FFF2-40B4-BE49-F238E27FC236}">
                <a16:creationId xmlns:a16="http://schemas.microsoft.com/office/drawing/2014/main" id="{DF63C9AD-AE6E-4512-8171-91612E84CCFB}"/>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4" name="Straight Connector 23">
            <a:extLst>
              <a:ext uri="{FF2B5EF4-FFF2-40B4-BE49-F238E27FC236}">
                <a16:creationId xmlns:a16="http://schemas.microsoft.com/office/drawing/2014/main" id="{FE1A49CE-B63D-457A-A180-1C883E1A63D2}"/>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BB0476-5CF0-4F44-8D68-5D42D7AEE43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8" name="Title 1">
            <a:extLst>
              <a:ext uri="{FF2B5EF4-FFF2-40B4-BE49-F238E27FC236}">
                <a16:creationId xmlns:a16="http://schemas.microsoft.com/office/drawing/2014/main" id="{A9DA474E-6B91-4200-840F-0257B2358A75}"/>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sp>
        <p:nvSpPr>
          <p:cNvPr id="2" name="Title 1"/>
          <p:cNvSpPr>
            <a:spLocks noGrp="1"/>
          </p:cNvSpPr>
          <p:nvPr>
            <p:ph type="title"/>
          </p:nvPr>
        </p:nvSpPr>
        <p:spPr>
          <a:xfrm>
            <a:off x="1451579" y="2303047"/>
            <a:ext cx="3272093" cy="2674198"/>
          </a:xfrm>
        </p:spPr>
        <p:txBody>
          <a:bodyPr anchor="t">
            <a:normAutofit/>
          </a:bodyPr>
          <a:lstStyle/>
          <a:p>
            <a:r>
              <a:rPr lang="en-US" dirty="0"/>
              <a:t>Overview</a:t>
            </a:r>
          </a:p>
        </p:txBody>
      </p:sp>
      <p:graphicFrame>
        <p:nvGraphicFramePr>
          <p:cNvPr id="13" name="Content Placeholder 2"/>
          <p:cNvGraphicFramePr/>
          <p:nvPr>
            <p:extLst>
              <p:ext uri="{D42A27DB-BD31-4B8C-83A1-F6EECF244321}">
                <p14:modId xmlns:p14="http://schemas.microsoft.com/office/powerpoint/2010/main" val="4211696619"/>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0956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3BB2-4E82-438D-8C1B-5FF0AA58EBCC}"/>
              </a:ext>
            </a:extLst>
          </p:cNvPr>
          <p:cNvSpPr>
            <a:spLocks noGrp="1"/>
          </p:cNvSpPr>
          <p:nvPr>
            <p:ph type="title"/>
          </p:nvPr>
        </p:nvSpPr>
        <p:spPr>
          <a:xfrm>
            <a:off x="1449217" y="804889"/>
            <a:ext cx="9605635" cy="1059305"/>
          </a:xfrm>
        </p:spPr>
        <p:txBody>
          <a:bodyPr/>
          <a:lstStyle/>
          <a:p>
            <a:r>
              <a:rPr lang="en-US" dirty="0"/>
              <a:t>Refactoring with the Factory Pattern</a:t>
            </a:r>
          </a:p>
        </p:txBody>
      </p:sp>
      <p:sp>
        <p:nvSpPr>
          <p:cNvPr id="3" name="Content Placeholder 2">
            <a:extLst>
              <a:ext uri="{FF2B5EF4-FFF2-40B4-BE49-F238E27FC236}">
                <a16:creationId xmlns:a16="http://schemas.microsoft.com/office/drawing/2014/main" id="{3E58D70C-C338-4104-B7E1-A5B31F593F64}"/>
              </a:ext>
            </a:extLst>
          </p:cNvPr>
          <p:cNvSpPr>
            <a:spLocks noGrp="1"/>
          </p:cNvSpPr>
          <p:nvPr>
            <p:ph sz="half" idx="1"/>
          </p:nvPr>
        </p:nvSpPr>
        <p:spPr>
          <a:xfrm>
            <a:off x="1606882" y="3429000"/>
            <a:ext cx="9744609" cy="2244436"/>
          </a:xfrm>
        </p:spPr>
        <p:txBody>
          <a:bodyPr>
            <a:normAutofit lnSpcReduction="10000"/>
          </a:bodyPr>
          <a:lstStyle/>
          <a:p>
            <a:r>
              <a:rPr lang="en-US" dirty="0"/>
              <a:t>Factory method pattern is a Creational Pattern.</a:t>
            </a:r>
          </a:p>
          <a:p>
            <a:r>
              <a:rPr lang="en-US" dirty="0"/>
              <a:t>There is a base factory interface/base class which defines common methods for creating objects of subclasses.</a:t>
            </a:r>
          </a:p>
          <a:p>
            <a:r>
              <a:rPr lang="en-US" dirty="0"/>
              <a:t>The logic for creating different types is contained in the subclass.</a:t>
            </a:r>
          </a:p>
          <a:p>
            <a:r>
              <a:rPr lang="en-US" dirty="0"/>
              <a:t>Uses polymorphism in that what is returned is an object of type base class at run time.</a:t>
            </a:r>
          </a:p>
          <a:p>
            <a:endParaRPr lang="en-US" dirty="0"/>
          </a:p>
        </p:txBody>
      </p:sp>
      <p:sp>
        <p:nvSpPr>
          <p:cNvPr id="4" name="Content Placeholder 3">
            <a:extLst>
              <a:ext uri="{FF2B5EF4-FFF2-40B4-BE49-F238E27FC236}">
                <a16:creationId xmlns:a16="http://schemas.microsoft.com/office/drawing/2014/main" id="{45990DFE-545D-4738-A047-B716B3CDEE89}"/>
              </a:ext>
            </a:extLst>
          </p:cNvPr>
          <p:cNvSpPr>
            <a:spLocks noGrp="1"/>
          </p:cNvSpPr>
          <p:nvPr>
            <p:ph sz="half" idx="2"/>
          </p:nvPr>
        </p:nvSpPr>
        <p:spPr>
          <a:xfrm>
            <a:off x="1606882" y="2100470"/>
            <a:ext cx="9162718" cy="947530"/>
          </a:xfrm>
        </p:spPr>
        <p:txBody>
          <a:bodyPr>
            <a:normAutofit lnSpcReduction="10000"/>
          </a:bodyPr>
          <a:lstStyle/>
          <a:p>
            <a:pPr marL="0" indent="0">
              <a:buNone/>
            </a:pPr>
            <a:endParaRPr lang="en-US" dirty="0"/>
          </a:p>
        </p:txBody>
      </p:sp>
      <p:sp>
        <p:nvSpPr>
          <p:cNvPr id="5" name="Rectangle 4">
            <a:extLst>
              <a:ext uri="{FF2B5EF4-FFF2-40B4-BE49-F238E27FC236}">
                <a16:creationId xmlns:a16="http://schemas.microsoft.com/office/drawing/2014/main" id="{19B57718-7C38-42E2-8AEF-873E1AFCB1E2}"/>
              </a:ext>
            </a:extLst>
          </p:cNvPr>
          <p:cNvSpPr/>
          <p:nvPr/>
        </p:nvSpPr>
        <p:spPr>
          <a:xfrm>
            <a:off x="1506667" y="2180536"/>
            <a:ext cx="9945038" cy="1057964"/>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t>Define an interface for creating an object, but let subclasses decide which class to instantiate.  Factory Method lets a class defer instantiation to subclasses.</a:t>
            </a:r>
          </a:p>
        </p:txBody>
      </p:sp>
    </p:spTree>
    <p:extLst>
      <p:ext uri="{BB962C8B-B14F-4D97-AF65-F5344CB8AC3E}">
        <p14:creationId xmlns:p14="http://schemas.microsoft.com/office/powerpoint/2010/main" val="3247890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3BB2-4E82-438D-8C1B-5FF0AA58EBCC}"/>
              </a:ext>
            </a:extLst>
          </p:cNvPr>
          <p:cNvSpPr>
            <a:spLocks noGrp="1"/>
          </p:cNvSpPr>
          <p:nvPr>
            <p:ph type="title"/>
          </p:nvPr>
        </p:nvSpPr>
        <p:spPr>
          <a:xfrm>
            <a:off x="1449217" y="804889"/>
            <a:ext cx="9605635" cy="1059305"/>
          </a:xfrm>
        </p:spPr>
        <p:txBody>
          <a:bodyPr/>
          <a:lstStyle/>
          <a:p>
            <a:r>
              <a:rPr lang="en-US" dirty="0"/>
              <a:t>Class Diagram: Factory Method </a:t>
            </a:r>
            <a:r>
              <a:rPr lang="en-US" dirty="0" err="1"/>
              <a:t>PAttern</a:t>
            </a:r>
            <a:endParaRPr lang="en-US" dirty="0"/>
          </a:p>
        </p:txBody>
      </p:sp>
      <p:grpSp>
        <p:nvGrpSpPr>
          <p:cNvPr id="10" name="Group 9">
            <a:extLst>
              <a:ext uri="{FF2B5EF4-FFF2-40B4-BE49-F238E27FC236}">
                <a16:creationId xmlns:a16="http://schemas.microsoft.com/office/drawing/2014/main" id="{DB000A15-8734-489B-9CBB-92F42E0A7805}"/>
              </a:ext>
            </a:extLst>
          </p:cNvPr>
          <p:cNvGrpSpPr/>
          <p:nvPr/>
        </p:nvGrpSpPr>
        <p:grpSpPr>
          <a:xfrm>
            <a:off x="2613125" y="2209849"/>
            <a:ext cx="2669309" cy="1117600"/>
            <a:chOff x="1237673" y="1182255"/>
            <a:chExt cx="2669309" cy="1117600"/>
          </a:xfrm>
        </p:grpSpPr>
        <p:sp>
          <p:nvSpPr>
            <p:cNvPr id="39" name="Rectangle: Rounded Corners 38">
              <a:extLst>
                <a:ext uri="{FF2B5EF4-FFF2-40B4-BE49-F238E27FC236}">
                  <a16:creationId xmlns:a16="http://schemas.microsoft.com/office/drawing/2014/main" id="{73E0B475-042F-4235-A343-ED0C207C8010}"/>
                </a:ext>
              </a:extLst>
            </p:cNvPr>
            <p:cNvSpPr/>
            <p:nvPr/>
          </p:nvSpPr>
          <p:spPr>
            <a:xfrm>
              <a:off x="1237673" y="1182255"/>
              <a:ext cx="2669309" cy="11176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D967296D-0B0A-4C68-83EA-7BEFA209CB7D}"/>
                </a:ext>
              </a:extLst>
            </p:cNvPr>
            <p:cNvCxnSpPr>
              <a:cxnSpLocks/>
            </p:cNvCxnSpPr>
            <p:nvPr/>
          </p:nvCxnSpPr>
          <p:spPr>
            <a:xfrm flipV="1">
              <a:off x="1237673" y="1722399"/>
              <a:ext cx="2669309" cy="1865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BED5351-CD0D-4C80-BB43-98E24A5704E1}"/>
                </a:ext>
              </a:extLst>
            </p:cNvPr>
            <p:cNvSpPr txBox="1"/>
            <p:nvPr/>
          </p:nvSpPr>
          <p:spPr>
            <a:xfrm>
              <a:off x="1776619" y="1182255"/>
              <a:ext cx="184731" cy="369332"/>
            </a:xfrm>
            <a:prstGeom prst="rect">
              <a:avLst/>
            </a:prstGeom>
            <a:noFill/>
          </p:spPr>
          <p:txBody>
            <a:bodyPr wrap="none" rtlCol="0">
              <a:spAutoFit/>
            </a:bodyPr>
            <a:lstStyle/>
            <a:p>
              <a:endParaRPr lang="en-US" dirty="0">
                <a:solidFill>
                  <a:schemeClr val="bg1"/>
                </a:solidFill>
              </a:endParaRPr>
            </a:p>
          </p:txBody>
        </p:sp>
        <p:sp>
          <p:nvSpPr>
            <p:cNvPr id="42" name="TextBox 41">
              <a:extLst>
                <a:ext uri="{FF2B5EF4-FFF2-40B4-BE49-F238E27FC236}">
                  <a16:creationId xmlns:a16="http://schemas.microsoft.com/office/drawing/2014/main" id="{9356CEC3-B9BE-4ED9-AAB4-4BC24DA7ACA2}"/>
                </a:ext>
              </a:extLst>
            </p:cNvPr>
            <p:cNvSpPr txBox="1"/>
            <p:nvPr/>
          </p:nvSpPr>
          <p:spPr>
            <a:xfrm>
              <a:off x="1868046" y="1277920"/>
              <a:ext cx="1465466" cy="369332"/>
            </a:xfrm>
            <a:prstGeom prst="rect">
              <a:avLst/>
            </a:prstGeom>
            <a:noFill/>
          </p:spPr>
          <p:txBody>
            <a:bodyPr wrap="none" rtlCol="0">
              <a:spAutoFit/>
            </a:bodyPr>
            <a:lstStyle/>
            <a:p>
              <a:r>
                <a:rPr lang="en-US" dirty="0" err="1">
                  <a:solidFill>
                    <a:schemeClr val="bg1"/>
                  </a:solidFill>
                </a:rPr>
                <a:t>ColorScheme</a:t>
              </a:r>
              <a:endParaRPr lang="en-US" dirty="0">
                <a:solidFill>
                  <a:schemeClr val="bg1"/>
                </a:solidFill>
              </a:endParaRPr>
            </a:p>
          </p:txBody>
        </p:sp>
      </p:grpSp>
      <p:sp>
        <p:nvSpPr>
          <p:cNvPr id="35" name="Rectangle: Rounded Corners 34">
            <a:extLst>
              <a:ext uri="{FF2B5EF4-FFF2-40B4-BE49-F238E27FC236}">
                <a16:creationId xmlns:a16="http://schemas.microsoft.com/office/drawing/2014/main" id="{9A87BA3E-FF23-47BB-8F8B-718F3AEA24EF}"/>
              </a:ext>
            </a:extLst>
          </p:cNvPr>
          <p:cNvSpPr/>
          <p:nvPr/>
        </p:nvSpPr>
        <p:spPr>
          <a:xfrm>
            <a:off x="7224760" y="2208415"/>
            <a:ext cx="2967449" cy="109377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3F1089F0-0B5E-4682-BD1E-8360C607DB7B}"/>
              </a:ext>
            </a:extLst>
          </p:cNvPr>
          <p:cNvCxnSpPr>
            <a:cxnSpLocks/>
            <a:endCxn id="35" idx="3"/>
          </p:cNvCxnSpPr>
          <p:nvPr/>
        </p:nvCxnSpPr>
        <p:spPr>
          <a:xfrm flipV="1">
            <a:off x="7224760" y="2755302"/>
            <a:ext cx="2967449" cy="119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58885D1-D40F-460F-9A90-2FBA01BC9A14}"/>
              </a:ext>
            </a:extLst>
          </p:cNvPr>
          <p:cNvSpPr txBox="1"/>
          <p:nvPr/>
        </p:nvSpPr>
        <p:spPr>
          <a:xfrm>
            <a:off x="7563246" y="2208415"/>
            <a:ext cx="184731" cy="369332"/>
          </a:xfrm>
          <a:prstGeom prst="rect">
            <a:avLst/>
          </a:prstGeom>
          <a:noFill/>
        </p:spPr>
        <p:txBody>
          <a:bodyPr wrap="none" rtlCol="0">
            <a:spAutoFit/>
          </a:bodyPr>
          <a:lstStyle/>
          <a:p>
            <a:endParaRPr lang="en-US" dirty="0">
              <a:solidFill>
                <a:schemeClr val="bg1"/>
              </a:solidFill>
            </a:endParaRPr>
          </a:p>
        </p:txBody>
      </p:sp>
      <p:sp>
        <p:nvSpPr>
          <p:cNvPr id="38" name="TextBox 37">
            <a:extLst>
              <a:ext uri="{FF2B5EF4-FFF2-40B4-BE49-F238E27FC236}">
                <a16:creationId xmlns:a16="http://schemas.microsoft.com/office/drawing/2014/main" id="{EE975F59-C4EE-4C35-BDAE-65FF2A208458}"/>
              </a:ext>
            </a:extLst>
          </p:cNvPr>
          <p:cNvSpPr txBox="1"/>
          <p:nvPr/>
        </p:nvSpPr>
        <p:spPr>
          <a:xfrm>
            <a:off x="8113871" y="2300627"/>
            <a:ext cx="895245" cy="369332"/>
          </a:xfrm>
          <a:prstGeom prst="rect">
            <a:avLst/>
          </a:prstGeom>
          <a:noFill/>
        </p:spPr>
        <p:txBody>
          <a:bodyPr wrap="none" rtlCol="0">
            <a:spAutoFit/>
          </a:bodyPr>
          <a:lstStyle/>
          <a:p>
            <a:r>
              <a:rPr lang="en-US" dirty="0">
                <a:solidFill>
                  <a:schemeClr val="bg1"/>
                </a:solidFill>
              </a:rPr>
              <a:t>Factory</a:t>
            </a:r>
          </a:p>
        </p:txBody>
      </p:sp>
      <p:cxnSp>
        <p:nvCxnSpPr>
          <p:cNvPr id="13" name="Straight Arrow Connector 12">
            <a:extLst>
              <a:ext uri="{FF2B5EF4-FFF2-40B4-BE49-F238E27FC236}">
                <a16:creationId xmlns:a16="http://schemas.microsoft.com/office/drawing/2014/main" id="{D472A316-D161-42E3-9624-FBCDF8278AEB}"/>
              </a:ext>
            </a:extLst>
          </p:cNvPr>
          <p:cNvCxnSpPr>
            <a:cxnSpLocks/>
            <a:stCxn id="35" idx="1"/>
            <a:endCxn id="39" idx="3"/>
          </p:cNvCxnSpPr>
          <p:nvPr/>
        </p:nvCxnSpPr>
        <p:spPr>
          <a:xfrm flipH="1">
            <a:off x="5282434" y="2755302"/>
            <a:ext cx="1942326" cy="13347"/>
          </a:xfrm>
          <a:prstGeom prst="straightConnector1">
            <a:avLst/>
          </a:prstGeom>
          <a:ln w="9525" cap="flat" cmpd="sng" algn="ctr">
            <a:solidFill>
              <a:schemeClr val="accent1"/>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D436C58F-7B15-4316-9749-9A0DC9E5A6D4}"/>
              </a:ext>
            </a:extLst>
          </p:cNvPr>
          <p:cNvSpPr txBox="1"/>
          <p:nvPr/>
        </p:nvSpPr>
        <p:spPr>
          <a:xfrm>
            <a:off x="7263166" y="2832930"/>
            <a:ext cx="2849050" cy="369332"/>
          </a:xfrm>
          <a:prstGeom prst="rect">
            <a:avLst/>
          </a:prstGeom>
          <a:noFill/>
        </p:spPr>
        <p:txBody>
          <a:bodyPr wrap="none" rtlCol="0">
            <a:spAutoFit/>
          </a:bodyPr>
          <a:lstStyle/>
          <a:p>
            <a:r>
              <a:rPr lang="en-US" dirty="0">
                <a:solidFill>
                  <a:schemeClr val="bg1"/>
                </a:solidFill>
              </a:rPr>
              <a:t>+Create(String </a:t>
            </a:r>
            <a:r>
              <a:rPr lang="en-US" dirty="0" err="1">
                <a:solidFill>
                  <a:schemeClr val="bg1"/>
                </a:solidFill>
              </a:rPr>
              <a:t>TypeScheme</a:t>
            </a:r>
            <a:r>
              <a:rPr lang="en-US" dirty="0">
                <a:solidFill>
                  <a:schemeClr val="bg1"/>
                </a:solidFill>
              </a:rPr>
              <a:t>)</a:t>
            </a:r>
          </a:p>
        </p:txBody>
      </p:sp>
      <p:sp>
        <p:nvSpPr>
          <p:cNvPr id="19" name="TextBox 18">
            <a:extLst>
              <a:ext uri="{FF2B5EF4-FFF2-40B4-BE49-F238E27FC236}">
                <a16:creationId xmlns:a16="http://schemas.microsoft.com/office/drawing/2014/main" id="{13228C14-192B-4293-9441-671D36F60F27}"/>
              </a:ext>
            </a:extLst>
          </p:cNvPr>
          <p:cNvSpPr txBox="1"/>
          <p:nvPr/>
        </p:nvSpPr>
        <p:spPr>
          <a:xfrm>
            <a:off x="8196204" y="3768057"/>
            <a:ext cx="635110" cy="369332"/>
          </a:xfrm>
          <a:prstGeom prst="rect">
            <a:avLst/>
          </a:prstGeom>
          <a:noFill/>
        </p:spPr>
        <p:txBody>
          <a:bodyPr wrap="none" rtlCol="0">
            <a:spAutoFit/>
          </a:bodyPr>
          <a:lstStyle/>
          <a:p>
            <a:r>
              <a:rPr lang="en-US" dirty="0"/>
              <a:t>Uses</a:t>
            </a:r>
          </a:p>
        </p:txBody>
      </p:sp>
      <p:cxnSp>
        <p:nvCxnSpPr>
          <p:cNvPr id="20" name="Straight Connector 19">
            <a:extLst>
              <a:ext uri="{FF2B5EF4-FFF2-40B4-BE49-F238E27FC236}">
                <a16:creationId xmlns:a16="http://schemas.microsoft.com/office/drawing/2014/main" id="{D9E38BEB-9138-4AF7-870A-A89F198E5B0B}"/>
              </a:ext>
            </a:extLst>
          </p:cNvPr>
          <p:cNvCxnSpPr>
            <a:cxnSpLocks/>
            <a:endCxn id="21" idx="3"/>
          </p:cNvCxnSpPr>
          <p:nvPr/>
        </p:nvCxnSpPr>
        <p:spPr>
          <a:xfrm flipV="1">
            <a:off x="8489466" y="3535893"/>
            <a:ext cx="0" cy="346222"/>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21" name="Isosceles Triangle 20">
            <a:extLst>
              <a:ext uri="{FF2B5EF4-FFF2-40B4-BE49-F238E27FC236}">
                <a16:creationId xmlns:a16="http://schemas.microsoft.com/office/drawing/2014/main" id="{AF87B28B-0E1F-4B97-875E-4F1E9206B2BB}"/>
              </a:ext>
            </a:extLst>
          </p:cNvPr>
          <p:cNvSpPr/>
          <p:nvPr/>
        </p:nvSpPr>
        <p:spPr>
          <a:xfrm>
            <a:off x="8414923" y="3332265"/>
            <a:ext cx="149086" cy="203628"/>
          </a:xfrm>
          <a:prstGeom prst="triangl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4" name="Group 123">
            <a:extLst>
              <a:ext uri="{FF2B5EF4-FFF2-40B4-BE49-F238E27FC236}">
                <a16:creationId xmlns:a16="http://schemas.microsoft.com/office/drawing/2014/main" id="{A14D4150-05E8-494F-89CC-0CEE85947C83}"/>
              </a:ext>
            </a:extLst>
          </p:cNvPr>
          <p:cNvGrpSpPr/>
          <p:nvPr/>
        </p:nvGrpSpPr>
        <p:grpSpPr>
          <a:xfrm>
            <a:off x="7463335" y="4075042"/>
            <a:ext cx="2297386" cy="1075393"/>
            <a:chOff x="7298445" y="4075043"/>
            <a:chExt cx="2297386" cy="975254"/>
          </a:xfrm>
        </p:grpSpPr>
        <p:sp>
          <p:nvSpPr>
            <p:cNvPr id="23" name="Rectangle: Rounded Corners 22">
              <a:extLst>
                <a:ext uri="{FF2B5EF4-FFF2-40B4-BE49-F238E27FC236}">
                  <a16:creationId xmlns:a16="http://schemas.microsoft.com/office/drawing/2014/main" id="{C7360317-7783-4CA6-90A7-94CEBED657C7}"/>
                </a:ext>
              </a:extLst>
            </p:cNvPr>
            <p:cNvSpPr/>
            <p:nvPr/>
          </p:nvSpPr>
          <p:spPr>
            <a:xfrm>
              <a:off x="7306969" y="4727147"/>
              <a:ext cx="2288862" cy="323150"/>
            </a:xfrm>
            <a:prstGeom prst="round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4" name="Rectangle: Rounded Corners 23">
              <a:extLst>
                <a:ext uri="{FF2B5EF4-FFF2-40B4-BE49-F238E27FC236}">
                  <a16:creationId xmlns:a16="http://schemas.microsoft.com/office/drawing/2014/main" id="{32206BB1-4ABF-47B7-BC70-4A3FAF0E9A9C}"/>
                </a:ext>
              </a:extLst>
            </p:cNvPr>
            <p:cNvSpPr/>
            <p:nvPr/>
          </p:nvSpPr>
          <p:spPr>
            <a:xfrm>
              <a:off x="7306969" y="4247991"/>
              <a:ext cx="2288862" cy="546190"/>
            </a:xfrm>
            <a:prstGeom prst="roundRect">
              <a:avLst/>
            </a:prstGeom>
            <a:solidFill>
              <a:srgbClr val="FF99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BC83F455-5499-45BE-BDC5-01BF3165A5CE}"/>
                </a:ext>
              </a:extLst>
            </p:cNvPr>
            <p:cNvCxnSpPr>
              <a:cxnSpLocks/>
            </p:cNvCxnSpPr>
            <p:nvPr/>
          </p:nvCxnSpPr>
          <p:spPr>
            <a:xfrm flipV="1">
              <a:off x="7306967" y="4756921"/>
              <a:ext cx="2288864" cy="1599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ED013D9-5FB7-4815-A4EF-743A8ADDB3BE}"/>
                </a:ext>
              </a:extLst>
            </p:cNvPr>
            <p:cNvSpPr txBox="1"/>
            <p:nvPr/>
          </p:nvSpPr>
          <p:spPr>
            <a:xfrm>
              <a:off x="7959563" y="4296937"/>
              <a:ext cx="646306" cy="316692"/>
            </a:xfrm>
            <a:prstGeom prst="rect">
              <a:avLst/>
            </a:prstGeom>
            <a:noFill/>
          </p:spPr>
          <p:txBody>
            <a:bodyPr wrap="none" rtlCol="0">
              <a:spAutoFit/>
            </a:bodyPr>
            <a:lstStyle/>
            <a:p>
              <a:r>
                <a:rPr lang="en-US" dirty="0">
                  <a:solidFill>
                    <a:schemeClr val="bg1"/>
                  </a:solidFill>
                </a:rPr>
                <a:t>Client</a:t>
              </a:r>
            </a:p>
          </p:txBody>
        </p:sp>
        <p:cxnSp>
          <p:nvCxnSpPr>
            <p:cNvPr id="27" name="Straight Connector 26">
              <a:extLst>
                <a:ext uri="{FF2B5EF4-FFF2-40B4-BE49-F238E27FC236}">
                  <a16:creationId xmlns:a16="http://schemas.microsoft.com/office/drawing/2014/main" id="{391C5561-30C7-4984-AB99-28A8FA32E334}"/>
                </a:ext>
              </a:extLst>
            </p:cNvPr>
            <p:cNvCxnSpPr>
              <a:cxnSpLocks/>
            </p:cNvCxnSpPr>
            <p:nvPr/>
          </p:nvCxnSpPr>
          <p:spPr>
            <a:xfrm flipV="1">
              <a:off x="7298445" y="4677256"/>
              <a:ext cx="2288864" cy="1599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A9BE2F4-58BF-4076-84D2-BC95B12C931C}"/>
                </a:ext>
              </a:extLst>
            </p:cNvPr>
            <p:cNvCxnSpPr>
              <a:cxnSpLocks/>
            </p:cNvCxnSpPr>
            <p:nvPr/>
          </p:nvCxnSpPr>
          <p:spPr>
            <a:xfrm flipV="1">
              <a:off x="8333284" y="4075043"/>
              <a:ext cx="0" cy="151154"/>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a:extLst>
              <a:ext uri="{FF2B5EF4-FFF2-40B4-BE49-F238E27FC236}">
                <a16:creationId xmlns:a16="http://schemas.microsoft.com/office/drawing/2014/main" id="{3445CC14-A42C-411B-AF16-4333594EAB45}"/>
              </a:ext>
            </a:extLst>
          </p:cNvPr>
          <p:cNvCxnSpPr>
            <a:cxnSpLocks/>
          </p:cNvCxnSpPr>
          <p:nvPr/>
        </p:nvCxnSpPr>
        <p:spPr>
          <a:xfrm flipV="1">
            <a:off x="7213287" y="2818948"/>
            <a:ext cx="2954307" cy="2064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91" name="Group 90">
            <a:extLst>
              <a:ext uri="{FF2B5EF4-FFF2-40B4-BE49-F238E27FC236}">
                <a16:creationId xmlns:a16="http://schemas.microsoft.com/office/drawing/2014/main" id="{AF3508A6-3D45-450F-A6D0-792EAB5D6FBC}"/>
              </a:ext>
            </a:extLst>
          </p:cNvPr>
          <p:cNvGrpSpPr/>
          <p:nvPr/>
        </p:nvGrpSpPr>
        <p:grpSpPr>
          <a:xfrm>
            <a:off x="4610456" y="3336479"/>
            <a:ext cx="1085409" cy="1619200"/>
            <a:chOff x="4598570" y="3376119"/>
            <a:chExt cx="1085409" cy="1619200"/>
          </a:xfrm>
        </p:grpSpPr>
        <p:sp>
          <p:nvSpPr>
            <p:cNvPr id="78" name="Isosceles Triangle 77">
              <a:extLst>
                <a:ext uri="{FF2B5EF4-FFF2-40B4-BE49-F238E27FC236}">
                  <a16:creationId xmlns:a16="http://schemas.microsoft.com/office/drawing/2014/main" id="{B7F0DD62-DEC1-47A0-B51B-EACB319E2DAA}"/>
                </a:ext>
              </a:extLst>
            </p:cNvPr>
            <p:cNvSpPr/>
            <p:nvPr/>
          </p:nvSpPr>
          <p:spPr>
            <a:xfrm>
              <a:off x="5019515" y="3376119"/>
              <a:ext cx="149086" cy="18466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1B1003D3-1298-4226-BA77-F2B8DA2FB077}"/>
                </a:ext>
              </a:extLst>
            </p:cNvPr>
            <p:cNvGrpSpPr/>
            <p:nvPr/>
          </p:nvGrpSpPr>
          <p:grpSpPr>
            <a:xfrm>
              <a:off x="4598570" y="3560785"/>
              <a:ext cx="1085409" cy="1434534"/>
              <a:chOff x="4598570" y="3560785"/>
              <a:chExt cx="1085409" cy="1434534"/>
            </a:xfrm>
          </p:grpSpPr>
          <p:sp>
            <p:nvSpPr>
              <p:cNvPr id="73" name="Rectangle: Rounded Corners 72">
                <a:extLst>
                  <a:ext uri="{FF2B5EF4-FFF2-40B4-BE49-F238E27FC236}">
                    <a16:creationId xmlns:a16="http://schemas.microsoft.com/office/drawing/2014/main" id="{C356978E-C57D-4A2E-A5F1-1A78C5334C0C}"/>
                  </a:ext>
                </a:extLst>
              </p:cNvPr>
              <p:cNvSpPr/>
              <p:nvPr/>
            </p:nvSpPr>
            <p:spPr>
              <a:xfrm>
                <a:off x="4673104" y="4676191"/>
                <a:ext cx="1010875" cy="319128"/>
              </a:xfrm>
              <a:prstGeom prst="round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74" name="Rectangle: Rounded Corners 73">
                <a:extLst>
                  <a:ext uri="{FF2B5EF4-FFF2-40B4-BE49-F238E27FC236}">
                    <a16:creationId xmlns:a16="http://schemas.microsoft.com/office/drawing/2014/main" id="{4CB97186-FA8B-47F6-8BD5-6A1475B51E8D}"/>
                  </a:ext>
                </a:extLst>
              </p:cNvPr>
              <p:cNvSpPr/>
              <p:nvPr/>
            </p:nvSpPr>
            <p:spPr>
              <a:xfrm>
                <a:off x="4663164" y="4265837"/>
                <a:ext cx="1010874" cy="4247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HLS</a:t>
                </a:r>
              </a:p>
            </p:txBody>
          </p:sp>
          <p:cxnSp>
            <p:nvCxnSpPr>
              <p:cNvPr id="75" name="Straight Connector 74">
                <a:extLst>
                  <a:ext uri="{FF2B5EF4-FFF2-40B4-BE49-F238E27FC236}">
                    <a16:creationId xmlns:a16="http://schemas.microsoft.com/office/drawing/2014/main" id="{CEB005DC-47B8-4CB1-A0BB-99212BE01F94}"/>
                  </a:ext>
                </a:extLst>
              </p:cNvPr>
              <p:cNvCxnSpPr>
                <a:cxnSpLocks/>
              </p:cNvCxnSpPr>
              <p:nvPr/>
            </p:nvCxnSpPr>
            <p:spPr>
              <a:xfrm flipV="1">
                <a:off x="4663163" y="4623932"/>
                <a:ext cx="971177" cy="67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1333F373-4783-4683-BF31-FA0AD41DB6F1}"/>
                  </a:ext>
                </a:extLst>
              </p:cNvPr>
              <p:cNvSpPr txBox="1"/>
              <p:nvPr/>
            </p:nvSpPr>
            <p:spPr>
              <a:xfrm>
                <a:off x="4598570" y="3746063"/>
                <a:ext cx="923651" cy="369332"/>
              </a:xfrm>
              <a:prstGeom prst="rect">
                <a:avLst/>
              </a:prstGeom>
              <a:noFill/>
            </p:spPr>
            <p:txBody>
              <a:bodyPr wrap="none" rtlCol="0">
                <a:spAutoFit/>
              </a:bodyPr>
              <a:lstStyle/>
              <a:p>
                <a:r>
                  <a:rPr lang="en-US" dirty="0"/>
                  <a:t>Extends</a:t>
                </a:r>
              </a:p>
            </p:txBody>
          </p:sp>
          <p:cxnSp>
            <p:nvCxnSpPr>
              <p:cNvPr id="77" name="Straight Connector 76">
                <a:extLst>
                  <a:ext uri="{FF2B5EF4-FFF2-40B4-BE49-F238E27FC236}">
                    <a16:creationId xmlns:a16="http://schemas.microsoft.com/office/drawing/2014/main" id="{60AE75F8-3FD5-4848-8F8C-361955B693D7}"/>
                  </a:ext>
                </a:extLst>
              </p:cNvPr>
              <p:cNvCxnSpPr>
                <a:cxnSpLocks/>
                <a:endCxn id="78" idx="3"/>
              </p:cNvCxnSpPr>
              <p:nvPr/>
            </p:nvCxnSpPr>
            <p:spPr>
              <a:xfrm flipV="1">
                <a:off x="5094058" y="3560785"/>
                <a:ext cx="0" cy="360970"/>
              </a:xfrm>
              <a:prstGeom prst="line">
                <a:avLst/>
              </a:prstGeom>
            </p:spPr>
            <p:style>
              <a:lnRef idx="1">
                <a:schemeClr val="accent4"/>
              </a:lnRef>
              <a:fillRef idx="0">
                <a:schemeClr val="accent4"/>
              </a:fillRef>
              <a:effectRef idx="0">
                <a:schemeClr val="accent4"/>
              </a:effectRef>
              <a:fontRef idx="minor">
                <a:schemeClr val="tx1"/>
              </a:fontRef>
            </p:style>
          </p:cxnSp>
          <p:cxnSp>
            <p:nvCxnSpPr>
              <p:cNvPr id="79" name="Straight Connector 78">
                <a:extLst>
                  <a:ext uri="{FF2B5EF4-FFF2-40B4-BE49-F238E27FC236}">
                    <a16:creationId xmlns:a16="http://schemas.microsoft.com/office/drawing/2014/main" id="{368F5A0D-F4C2-4705-9CAE-7F639CEC66AC}"/>
                  </a:ext>
                </a:extLst>
              </p:cNvPr>
              <p:cNvCxnSpPr>
                <a:cxnSpLocks/>
              </p:cNvCxnSpPr>
              <p:nvPr/>
            </p:nvCxnSpPr>
            <p:spPr>
              <a:xfrm flipV="1">
                <a:off x="4686362" y="4683846"/>
                <a:ext cx="971177" cy="67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7E77906-2A2B-4442-8173-343394FAE238}"/>
                  </a:ext>
                </a:extLst>
              </p:cNvPr>
              <p:cNvCxnSpPr>
                <a:cxnSpLocks/>
              </p:cNvCxnSpPr>
              <p:nvPr/>
            </p:nvCxnSpPr>
            <p:spPr>
              <a:xfrm flipV="1">
                <a:off x="5094058" y="4010975"/>
                <a:ext cx="0" cy="296361"/>
              </a:xfrm>
              <a:prstGeom prst="line">
                <a:avLst/>
              </a:prstGeom>
            </p:spPr>
            <p:style>
              <a:lnRef idx="1">
                <a:schemeClr val="accent4"/>
              </a:lnRef>
              <a:fillRef idx="0">
                <a:schemeClr val="accent4"/>
              </a:fillRef>
              <a:effectRef idx="0">
                <a:schemeClr val="accent4"/>
              </a:effectRef>
              <a:fontRef idx="minor">
                <a:schemeClr val="tx1"/>
              </a:fontRef>
            </p:style>
          </p:cxnSp>
        </p:grpSp>
      </p:grpSp>
      <p:grpSp>
        <p:nvGrpSpPr>
          <p:cNvPr id="92" name="Group 91">
            <a:extLst>
              <a:ext uri="{FF2B5EF4-FFF2-40B4-BE49-F238E27FC236}">
                <a16:creationId xmlns:a16="http://schemas.microsoft.com/office/drawing/2014/main" id="{0BA162F8-001E-4C51-A16C-B454391B3C9F}"/>
              </a:ext>
            </a:extLst>
          </p:cNvPr>
          <p:cNvGrpSpPr/>
          <p:nvPr/>
        </p:nvGrpSpPr>
        <p:grpSpPr>
          <a:xfrm>
            <a:off x="3453452" y="3324447"/>
            <a:ext cx="1085409" cy="1619200"/>
            <a:chOff x="4598570" y="3376119"/>
            <a:chExt cx="1085409" cy="1619200"/>
          </a:xfrm>
        </p:grpSpPr>
        <p:sp>
          <p:nvSpPr>
            <p:cNvPr id="93" name="Isosceles Triangle 92">
              <a:extLst>
                <a:ext uri="{FF2B5EF4-FFF2-40B4-BE49-F238E27FC236}">
                  <a16:creationId xmlns:a16="http://schemas.microsoft.com/office/drawing/2014/main" id="{2BDA73C4-2F0A-4944-A799-8CD77521F12B}"/>
                </a:ext>
              </a:extLst>
            </p:cNvPr>
            <p:cNvSpPr/>
            <p:nvPr/>
          </p:nvSpPr>
          <p:spPr>
            <a:xfrm>
              <a:off x="5019515" y="3376119"/>
              <a:ext cx="149086" cy="18466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a:extLst>
                <a:ext uri="{FF2B5EF4-FFF2-40B4-BE49-F238E27FC236}">
                  <a16:creationId xmlns:a16="http://schemas.microsoft.com/office/drawing/2014/main" id="{0EA33D37-BD63-4529-AF42-F8033D7BD45F}"/>
                </a:ext>
              </a:extLst>
            </p:cNvPr>
            <p:cNvGrpSpPr/>
            <p:nvPr/>
          </p:nvGrpSpPr>
          <p:grpSpPr>
            <a:xfrm>
              <a:off x="4598570" y="3560785"/>
              <a:ext cx="1085409" cy="1434534"/>
              <a:chOff x="4598570" y="3560785"/>
              <a:chExt cx="1085409" cy="1434534"/>
            </a:xfrm>
          </p:grpSpPr>
          <p:sp>
            <p:nvSpPr>
              <p:cNvPr id="95" name="Rectangle: Rounded Corners 94">
                <a:extLst>
                  <a:ext uri="{FF2B5EF4-FFF2-40B4-BE49-F238E27FC236}">
                    <a16:creationId xmlns:a16="http://schemas.microsoft.com/office/drawing/2014/main" id="{4C531CA9-88C3-4E63-A12E-6870885887EF}"/>
                  </a:ext>
                </a:extLst>
              </p:cNvPr>
              <p:cNvSpPr/>
              <p:nvPr/>
            </p:nvSpPr>
            <p:spPr>
              <a:xfrm>
                <a:off x="4673104" y="4676191"/>
                <a:ext cx="1010875" cy="319128"/>
              </a:xfrm>
              <a:prstGeom prst="round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96" name="Rectangle: Rounded Corners 95">
                <a:extLst>
                  <a:ext uri="{FF2B5EF4-FFF2-40B4-BE49-F238E27FC236}">
                    <a16:creationId xmlns:a16="http://schemas.microsoft.com/office/drawing/2014/main" id="{03156B91-0062-4629-A173-032B244770CE}"/>
                  </a:ext>
                </a:extLst>
              </p:cNvPr>
              <p:cNvSpPr/>
              <p:nvPr/>
            </p:nvSpPr>
            <p:spPr>
              <a:xfrm>
                <a:off x="4663164" y="4265837"/>
                <a:ext cx="1010874" cy="42479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HSB</a:t>
                </a:r>
              </a:p>
            </p:txBody>
          </p:sp>
          <p:cxnSp>
            <p:nvCxnSpPr>
              <p:cNvPr id="97" name="Straight Connector 96">
                <a:extLst>
                  <a:ext uri="{FF2B5EF4-FFF2-40B4-BE49-F238E27FC236}">
                    <a16:creationId xmlns:a16="http://schemas.microsoft.com/office/drawing/2014/main" id="{5744F031-68EB-4E49-BB04-E7A548B041C9}"/>
                  </a:ext>
                </a:extLst>
              </p:cNvPr>
              <p:cNvCxnSpPr>
                <a:cxnSpLocks/>
              </p:cNvCxnSpPr>
              <p:nvPr/>
            </p:nvCxnSpPr>
            <p:spPr>
              <a:xfrm flipV="1">
                <a:off x="4663163" y="4623932"/>
                <a:ext cx="971177" cy="67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E4A7B39E-6A0F-40D9-8253-C63AF79E2139}"/>
                  </a:ext>
                </a:extLst>
              </p:cNvPr>
              <p:cNvSpPr txBox="1"/>
              <p:nvPr/>
            </p:nvSpPr>
            <p:spPr>
              <a:xfrm>
                <a:off x="4598570" y="3746063"/>
                <a:ext cx="923651" cy="369332"/>
              </a:xfrm>
              <a:prstGeom prst="rect">
                <a:avLst/>
              </a:prstGeom>
              <a:noFill/>
            </p:spPr>
            <p:txBody>
              <a:bodyPr wrap="none" rtlCol="0">
                <a:spAutoFit/>
              </a:bodyPr>
              <a:lstStyle/>
              <a:p>
                <a:r>
                  <a:rPr lang="en-US" dirty="0"/>
                  <a:t>Extends</a:t>
                </a:r>
              </a:p>
            </p:txBody>
          </p:sp>
          <p:cxnSp>
            <p:nvCxnSpPr>
              <p:cNvPr id="99" name="Straight Connector 98">
                <a:extLst>
                  <a:ext uri="{FF2B5EF4-FFF2-40B4-BE49-F238E27FC236}">
                    <a16:creationId xmlns:a16="http://schemas.microsoft.com/office/drawing/2014/main" id="{787C58DE-E20F-4B36-ABB2-FE9C619867E1}"/>
                  </a:ext>
                </a:extLst>
              </p:cNvPr>
              <p:cNvCxnSpPr>
                <a:cxnSpLocks/>
                <a:endCxn id="93" idx="3"/>
              </p:cNvCxnSpPr>
              <p:nvPr/>
            </p:nvCxnSpPr>
            <p:spPr>
              <a:xfrm flipV="1">
                <a:off x="5094058" y="3560785"/>
                <a:ext cx="0" cy="360970"/>
              </a:xfrm>
              <a:prstGeom prst="line">
                <a:avLst/>
              </a:prstGeom>
            </p:spPr>
            <p:style>
              <a:lnRef idx="1">
                <a:schemeClr val="accent6"/>
              </a:lnRef>
              <a:fillRef idx="0">
                <a:schemeClr val="accent6"/>
              </a:fillRef>
              <a:effectRef idx="0">
                <a:schemeClr val="accent6"/>
              </a:effectRef>
              <a:fontRef idx="minor">
                <a:schemeClr val="tx1"/>
              </a:fontRef>
            </p:style>
          </p:cxnSp>
          <p:cxnSp>
            <p:nvCxnSpPr>
              <p:cNvPr id="100" name="Straight Connector 99">
                <a:extLst>
                  <a:ext uri="{FF2B5EF4-FFF2-40B4-BE49-F238E27FC236}">
                    <a16:creationId xmlns:a16="http://schemas.microsoft.com/office/drawing/2014/main" id="{AEBE9DDD-9A8D-4B9F-8B65-773440C09DF7}"/>
                  </a:ext>
                </a:extLst>
              </p:cNvPr>
              <p:cNvCxnSpPr>
                <a:cxnSpLocks/>
              </p:cNvCxnSpPr>
              <p:nvPr/>
            </p:nvCxnSpPr>
            <p:spPr>
              <a:xfrm flipV="1">
                <a:off x="4686362" y="4683846"/>
                <a:ext cx="971177" cy="67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9DB7E9A-49BF-4DBA-98F7-8C82E333F012}"/>
                  </a:ext>
                </a:extLst>
              </p:cNvPr>
              <p:cNvCxnSpPr>
                <a:cxnSpLocks/>
              </p:cNvCxnSpPr>
              <p:nvPr/>
            </p:nvCxnSpPr>
            <p:spPr>
              <a:xfrm flipV="1">
                <a:off x="5094058" y="4010975"/>
                <a:ext cx="0" cy="296361"/>
              </a:xfrm>
              <a:prstGeom prst="line">
                <a:avLst/>
              </a:prstGeom>
            </p:spPr>
            <p:style>
              <a:lnRef idx="1">
                <a:schemeClr val="accent6"/>
              </a:lnRef>
              <a:fillRef idx="0">
                <a:schemeClr val="accent6"/>
              </a:fillRef>
              <a:effectRef idx="0">
                <a:schemeClr val="accent6"/>
              </a:effectRef>
              <a:fontRef idx="minor">
                <a:schemeClr val="tx1"/>
              </a:fontRef>
            </p:style>
          </p:cxnSp>
        </p:grpSp>
      </p:grpSp>
      <p:grpSp>
        <p:nvGrpSpPr>
          <p:cNvPr id="112" name="Group 111">
            <a:extLst>
              <a:ext uri="{FF2B5EF4-FFF2-40B4-BE49-F238E27FC236}">
                <a16:creationId xmlns:a16="http://schemas.microsoft.com/office/drawing/2014/main" id="{2DD166DB-B273-4BD5-8A25-23AF19AF02CA}"/>
              </a:ext>
            </a:extLst>
          </p:cNvPr>
          <p:cNvGrpSpPr/>
          <p:nvPr/>
        </p:nvGrpSpPr>
        <p:grpSpPr>
          <a:xfrm>
            <a:off x="2295788" y="3313325"/>
            <a:ext cx="1085409" cy="1619200"/>
            <a:chOff x="1472631" y="3499136"/>
            <a:chExt cx="1085409" cy="1619200"/>
          </a:xfrm>
        </p:grpSpPr>
        <p:sp>
          <p:nvSpPr>
            <p:cNvPr id="103" name="Isosceles Triangle 102">
              <a:extLst>
                <a:ext uri="{FF2B5EF4-FFF2-40B4-BE49-F238E27FC236}">
                  <a16:creationId xmlns:a16="http://schemas.microsoft.com/office/drawing/2014/main" id="{0D1FEE9E-ED4D-4415-90E9-E4E3D3F3B2C7}"/>
                </a:ext>
              </a:extLst>
            </p:cNvPr>
            <p:cNvSpPr/>
            <p:nvPr/>
          </p:nvSpPr>
          <p:spPr>
            <a:xfrm>
              <a:off x="1893576" y="3499136"/>
              <a:ext cx="149086" cy="18466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 name="Group 103">
              <a:extLst>
                <a:ext uri="{FF2B5EF4-FFF2-40B4-BE49-F238E27FC236}">
                  <a16:creationId xmlns:a16="http://schemas.microsoft.com/office/drawing/2014/main" id="{96FA1A42-AAC0-47C9-A019-739A2358A1CA}"/>
                </a:ext>
              </a:extLst>
            </p:cNvPr>
            <p:cNvGrpSpPr/>
            <p:nvPr/>
          </p:nvGrpSpPr>
          <p:grpSpPr>
            <a:xfrm>
              <a:off x="1472631" y="3683802"/>
              <a:ext cx="1085409" cy="1434534"/>
              <a:chOff x="4598570" y="3560785"/>
              <a:chExt cx="1085409" cy="1434534"/>
            </a:xfrm>
          </p:grpSpPr>
          <p:sp>
            <p:nvSpPr>
              <p:cNvPr id="105" name="Rectangle: Rounded Corners 104">
                <a:extLst>
                  <a:ext uri="{FF2B5EF4-FFF2-40B4-BE49-F238E27FC236}">
                    <a16:creationId xmlns:a16="http://schemas.microsoft.com/office/drawing/2014/main" id="{41B3EA38-C594-448E-9C58-55146B478F60}"/>
                  </a:ext>
                </a:extLst>
              </p:cNvPr>
              <p:cNvSpPr/>
              <p:nvPr/>
            </p:nvSpPr>
            <p:spPr>
              <a:xfrm>
                <a:off x="4673104" y="4676191"/>
                <a:ext cx="1010875" cy="319128"/>
              </a:xfrm>
              <a:prstGeom prst="round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6" name="Rectangle: Rounded Corners 105">
                <a:extLst>
                  <a:ext uri="{FF2B5EF4-FFF2-40B4-BE49-F238E27FC236}">
                    <a16:creationId xmlns:a16="http://schemas.microsoft.com/office/drawing/2014/main" id="{EE32D9BC-B0FA-431D-B928-90E12A676972}"/>
                  </a:ext>
                </a:extLst>
              </p:cNvPr>
              <p:cNvSpPr/>
              <p:nvPr/>
            </p:nvSpPr>
            <p:spPr>
              <a:xfrm>
                <a:off x="4663164" y="4265837"/>
                <a:ext cx="1010874" cy="42479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RGB</a:t>
                </a:r>
              </a:p>
            </p:txBody>
          </p:sp>
          <p:cxnSp>
            <p:nvCxnSpPr>
              <p:cNvPr id="107" name="Straight Connector 106">
                <a:extLst>
                  <a:ext uri="{FF2B5EF4-FFF2-40B4-BE49-F238E27FC236}">
                    <a16:creationId xmlns:a16="http://schemas.microsoft.com/office/drawing/2014/main" id="{4D4FC17B-A493-4BD0-B030-C50A1537D865}"/>
                  </a:ext>
                </a:extLst>
              </p:cNvPr>
              <p:cNvCxnSpPr>
                <a:cxnSpLocks/>
              </p:cNvCxnSpPr>
              <p:nvPr/>
            </p:nvCxnSpPr>
            <p:spPr>
              <a:xfrm flipV="1">
                <a:off x="4663163" y="4623932"/>
                <a:ext cx="971177" cy="67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FB967F14-6F45-4A11-ABD8-141AE75C08E0}"/>
                  </a:ext>
                </a:extLst>
              </p:cNvPr>
              <p:cNvSpPr txBox="1"/>
              <p:nvPr/>
            </p:nvSpPr>
            <p:spPr>
              <a:xfrm>
                <a:off x="4598570" y="3746063"/>
                <a:ext cx="923651" cy="369332"/>
              </a:xfrm>
              <a:prstGeom prst="rect">
                <a:avLst/>
              </a:prstGeom>
              <a:noFill/>
            </p:spPr>
            <p:txBody>
              <a:bodyPr wrap="none" rtlCol="0">
                <a:spAutoFit/>
              </a:bodyPr>
              <a:lstStyle/>
              <a:p>
                <a:r>
                  <a:rPr lang="en-US" dirty="0"/>
                  <a:t>Extends</a:t>
                </a:r>
              </a:p>
            </p:txBody>
          </p:sp>
          <p:cxnSp>
            <p:nvCxnSpPr>
              <p:cNvPr id="109" name="Straight Connector 108">
                <a:extLst>
                  <a:ext uri="{FF2B5EF4-FFF2-40B4-BE49-F238E27FC236}">
                    <a16:creationId xmlns:a16="http://schemas.microsoft.com/office/drawing/2014/main" id="{478BE490-5A50-4277-BA62-8003C6444E3C}"/>
                  </a:ext>
                </a:extLst>
              </p:cNvPr>
              <p:cNvCxnSpPr>
                <a:cxnSpLocks/>
                <a:endCxn id="103" idx="3"/>
              </p:cNvCxnSpPr>
              <p:nvPr/>
            </p:nvCxnSpPr>
            <p:spPr>
              <a:xfrm flipV="1">
                <a:off x="5094058" y="3560785"/>
                <a:ext cx="0" cy="36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8780DC3-7053-411E-8011-A3E2910EA879}"/>
                  </a:ext>
                </a:extLst>
              </p:cNvPr>
              <p:cNvCxnSpPr>
                <a:cxnSpLocks/>
              </p:cNvCxnSpPr>
              <p:nvPr/>
            </p:nvCxnSpPr>
            <p:spPr>
              <a:xfrm flipV="1">
                <a:off x="4686362" y="4683846"/>
                <a:ext cx="971177" cy="67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FCC8B6C-4BBA-46C9-B6B5-197F2ADFE145}"/>
                  </a:ext>
                </a:extLst>
              </p:cNvPr>
              <p:cNvCxnSpPr>
                <a:cxnSpLocks/>
              </p:cNvCxnSpPr>
              <p:nvPr/>
            </p:nvCxnSpPr>
            <p:spPr>
              <a:xfrm flipV="1">
                <a:off x="5094058" y="4010975"/>
                <a:ext cx="0" cy="296361"/>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120" name="TextBox 119">
            <a:extLst>
              <a:ext uri="{FF2B5EF4-FFF2-40B4-BE49-F238E27FC236}">
                <a16:creationId xmlns:a16="http://schemas.microsoft.com/office/drawing/2014/main" id="{DE0DDF50-E5F5-4B19-B089-D596FD7BCF5A}"/>
              </a:ext>
            </a:extLst>
          </p:cNvPr>
          <p:cNvSpPr txBox="1"/>
          <p:nvPr/>
        </p:nvSpPr>
        <p:spPr>
          <a:xfrm>
            <a:off x="5701905" y="2448286"/>
            <a:ext cx="635110" cy="369332"/>
          </a:xfrm>
          <a:prstGeom prst="rect">
            <a:avLst/>
          </a:prstGeom>
          <a:noFill/>
        </p:spPr>
        <p:txBody>
          <a:bodyPr wrap="none" rtlCol="0">
            <a:spAutoFit/>
          </a:bodyPr>
          <a:lstStyle/>
          <a:p>
            <a:r>
              <a:rPr lang="en-US" dirty="0"/>
              <a:t>Uses</a:t>
            </a:r>
          </a:p>
        </p:txBody>
      </p:sp>
      <p:sp>
        <p:nvSpPr>
          <p:cNvPr id="121" name="TextBox 120">
            <a:extLst>
              <a:ext uri="{FF2B5EF4-FFF2-40B4-BE49-F238E27FC236}">
                <a16:creationId xmlns:a16="http://schemas.microsoft.com/office/drawing/2014/main" id="{7330F6AD-637F-42A9-A966-2400031AD378}"/>
              </a:ext>
            </a:extLst>
          </p:cNvPr>
          <p:cNvSpPr txBox="1"/>
          <p:nvPr/>
        </p:nvSpPr>
        <p:spPr>
          <a:xfrm>
            <a:off x="1131380" y="2351680"/>
            <a:ext cx="1413207" cy="646331"/>
          </a:xfrm>
          <a:prstGeom prst="rect">
            <a:avLst/>
          </a:prstGeom>
          <a:noFill/>
        </p:spPr>
        <p:txBody>
          <a:bodyPr wrap="none" rtlCol="0">
            <a:spAutoFit/>
          </a:bodyPr>
          <a:lstStyle/>
          <a:p>
            <a:r>
              <a:rPr lang="en-US" dirty="0"/>
              <a:t>Base Product</a:t>
            </a:r>
            <a:br>
              <a:rPr lang="en-US" dirty="0"/>
            </a:br>
            <a:r>
              <a:rPr lang="en-US" dirty="0"/>
              <a:t>Interface</a:t>
            </a:r>
          </a:p>
        </p:txBody>
      </p:sp>
      <p:sp>
        <p:nvSpPr>
          <p:cNvPr id="122" name="TextBox 121">
            <a:extLst>
              <a:ext uri="{FF2B5EF4-FFF2-40B4-BE49-F238E27FC236}">
                <a16:creationId xmlns:a16="http://schemas.microsoft.com/office/drawing/2014/main" id="{D544BE11-923B-4418-9B79-74C5D3E1D033}"/>
              </a:ext>
            </a:extLst>
          </p:cNvPr>
          <p:cNvSpPr txBox="1"/>
          <p:nvPr/>
        </p:nvSpPr>
        <p:spPr>
          <a:xfrm>
            <a:off x="514016" y="4155335"/>
            <a:ext cx="1734770" cy="646331"/>
          </a:xfrm>
          <a:prstGeom prst="rect">
            <a:avLst/>
          </a:prstGeom>
          <a:noFill/>
        </p:spPr>
        <p:txBody>
          <a:bodyPr wrap="none" rtlCol="0">
            <a:spAutoFit/>
          </a:bodyPr>
          <a:lstStyle/>
          <a:p>
            <a:r>
              <a:rPr lang="en-US" dirty="0"/>
              <a:t>Concrete</a:t>
            </a:r>
            <a:br>
              <a:rPr lang="en-US" dirty="0"/>
            </a:br>
            <a:r>
              <a:rPr lang="en-US" dirty="0"/>
              <a:t>Implementations</a:t>
            </a:r>
          </a:p>
        </p:txBody>
      </p:sp>
      <p:sp>
        <p:nvSpPr>
          <p:cNvPr id="123" name="TextBox 122">
            <a:extLst>
              <a:ext uri="{FF2B5EF4-FFF2-40B4-BE49-F238E27FC236}">
                <a16:creationId xmlns:a16="http://schemas.microsoft.com/office/drawing/2014/main" id="{4EEE5EC1-191B-4314-8568-D565AA62EEFF}"/>
              </a:ext>
            </a:extLst>
          </p:cNvPr>
          <p:cNvSpPr txBox="1"/>
          <p:nvPr/>
        </p:nvSpPr>
        <p:spPr>
          <a:xfrm>
            <a:off x="10192209" y="2355953"/>
            <a:ext cx="1704313" cy="923330"/>
          </a:xfrm>
          <a:prstGeom prst="rect">
            <a:avLst/>
          </a:prstGeom>
          <a:noFill/>
        </p:spPr>
        <p:txBody>
          <a:bodyPr wrap="none" rtlCol="0">
            <a:spAutoFit/>
          </a:bodyPr>
          <a:lstStyle/>
          <a:p>
            <a:r>
              <a:rPr lang="en-US" dirty="0"/>
              <a:t>Creates the </a:t>
            </a:r>
          </a:p>
          <a:p>
            <a:r>
              <a:rPr lang="en-US" dirty="0"/>
              <a:t>required</a:t>
            </a:r>
          </a:p>
          <a:p>
            <a:r>
              <a:rPr lang="en-US" dirty="0"/>
              <a:t>implementation </a:t>
            </a:r>
          </a:p>
        </p:txBody>
      </p:sp>
    </p:spTree>
    <p:extLst>
      <p:ext uri="{BB962C8B-B14F-4D97-AF65-F5344CB8AC3E}">
        <p14:creationId xmlns:p14="http://schemas.microsoft.com/office/powerpoint/2010/main" val="1445804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3BB2-4E82-438D-8C1B-5FF0AA58EBCC}"/>
              </a:ext>
            </a:extLst>
          </p:cNvPr>
          <p:cNvSpPr>
            <a:spLocks noGrp="1"/>
          </p:cNvSpPr>
          <p:nvPr>
            <p:ph type="title"/>
          </p:nvPr>
        </p:nvSpPr>
        <p:spPr/>
        <p:txBody>
          <a:bodyPr/>
          <a:lstStyle/>
          <a:p>
            <a:r>
              <a:rPr lang="en-US" dirty="0"/>
              <a:t>Re-Implementation Using Factory Pattern </a:t>
            </a:r>
          </a:p>
        </p:txBody>
      </p:sp>
      <p:grpSp>
        <p:nvGrpSpPr>
          <p:cNvPr id="10" name="Group 9">
            <a:extLst>
              <a:ext uri="{FF2B5EF4-FFF2-40B4-BE49-F238E27FC236}">
                <a16:creationId xmlns:a16="http://schemas.microsoft.com/office/drawing/2014/main" id="{DB000A15-8734-489B-9CBB-92F42E0A7805}"/>
              </a:ext>
            </a:extLst>
          </p:cNvPr>
          <p:cNvGrpSpPr/>
          <p:nvPr/>
        </p:nvGrpSpPr>
        <p:grpSpPr>
          <a:xfrm>
            <a:off x="8214003" y="2209849"/>
            <a:ext cx="2669309" cy="1117600"/>
            <a:chOff x="1237673" y="1182255"/>
            <a:chExt cx="2669309" cy="1117600"/>
          </a:xfrm>
        </p:grpSpPr>
        <p:sp>
          <p:nvSpPr>
            <p:cNvPr id="39" name="Rectangle: Rounded Corners 38">
              <a:extLst>
                <a:ext uri="{FF2B5EF4-FFF2-40B4-BE49-F238E27FC236}">
                  <a16:creationId xmlns:a16="http://schemas.microsoft.com/office/drawing/2014/main" id="{73E0B475-042F-4235-A343-ED0C207C8010}"/>
                </a:ext>
              </a:extLst>
            </p:cNvPr>
            <p:cNvSpPr/>
            <p:nvPr/>
          </p:nvSpPr>
          <p:spPr>
            <a:xfrm>
              <a:off x="1237673" y="1182255"/>
              <a:ext cx="2669309" cy="11176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cxnSp>
          <p:nvCxnSpPr>
            <p:cNvPr id="40" name="Straight Connector 39">
              <a:extLst>
                <a:ext uri="{FF2B5EF4-FFF2-40B4-BE49-F238E27FC236}">
                  <a16:creationId xmlns:a16="http://schemas.microsoft.com/office/drawing/2014/main" id="{D967296D-0B0A-4C68-83EA-7BEFA209CB7D}"/>
                </a:ext>
              </a:extLst>
            </p:cNvPr>
            <p:cNvCxnSpPr>
              <a:cxnSpLocks/>
            </p:cNvCxnSpPr>
            <p:nvPr/>
          </p:nvCxnSpPr>
          <p:spPr>
            <a:xfrm flipV="1">
              <a:off x="1237673" y="1722399"/>
              <a:ext cx="2669309" cy="1865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BED5351-CD0D-4C80-BB43-98E24A5704E1}"/>
                </a:ext>
              </a:extLst>
            </p:cNvPr>
            <p:cNvSpPr txBox="1"/>
            <p:nvPr/>
          </p:nvSpPr>
          <p:spPr>
            <a:xfrm>
              <a:off x="1776619" y="1182255"/>
              <a:ext cx="184731" cy="369332"/>
            </a:xfrm>
            <a:prstGeom prst="rect">
              <a:avLst/>
            </a:prstGeom>
            <a:noFill/>
          </p:spPr>
          <p:txBody>
            <a:bodyPr wrap="none" rtlCol="0">
              <a:spAutoFit/>
            </a:bodyPr>
            <a:lstStyle/>
            <a:p>
              <a:endParaRPr lang="en-US" dirty="0">
                <a:solidFill>
                  <a:schemeClr val="bg1"/>
                </a:solidFill>
              </a:endParaRPr>
            </a:p>
          </p:txBody>
        </p:sp>
        <p:sp>
          <p:nvSpPr>
            <p:cNvPr id="42" name="TextBox 41">
              <a:extLst>
                <a:ext uri="{FF2B5EF4-FFF2-40B4-BE49-F238E27FC236}">
                  <a16:creationId xmlns:a16="http://schemas.microsoft.com/office/drawing/2014/main" id="{9356CEC3-B9BE-4ED9-AAB4-4BC24DA7ACA2}"/>
                </a:ext>
              </a:extLst>
            </p:cNvPr>
            <p:cNvSpPr txBox="1"/>
            <p:nvPr/>
          </p:nvSpPr>
          <p:spPr>
            <a:xfrm>
              <a:off x="1868046" y="1277920"/>
              <a:ext cx="1465466" cy="369332"/>
            </a:xfrm>
            <a:prstGeom prst="rect">
              <a:avLst/>
            </a:prstGeom>
            <a:noFill/>
          </p:spPr>
          <p:txBody>
            <a:bodyPr wrap="none" rtlCol="0">
              <a:spAutoFit/>
            </a:bodyPr>
            <a:lstStyle/>
            <a:p>
              <a:r>
                <a:rPr lang="en-US" dirty="0" err="1">
                  <a:solidFill>
                    <a:schemeClr val="bg1"/>
                  </a:solidFill>
                </a:rPr>
                <a:t>ColorScheme</a:t>
              </a:r>
              <a:endParaRPr lang="en-US" dirty="0">
                <a:solidFill>
                  <a:schemeClr val="bg1"/>
                </a:solidFill>
              </a:endParaRPr>
            </a:p>
          </p:txBody>
        </p:sp>
      </p:grpSp>
      <p:grpSp>
        <p:nvGrpSpPr>
          <p:cNvPr id="91" name="Group 90">
            <a:extLst>
              <a:ext uri="{FF2B5EF4-FFF2-40B4-BE49-F238E27FC236}">
                <a16:creationId xmlns:a16="http://schemas.microsoft.com/office/drawing/2014/main" id="{AF3508A6-3D45-450F-A6D0-792EAB5D6FBC}"/>
              </a:ext>
            </a:extLst>
          </p:cNvPr>
          <p:cNvGrpSpPr/>
          <p:nvPr/>
        </p:nvGrpSpPr>
        <p:grpSpPr>
          <a:xfrm>
            <a:off x="10211334" y="3324447"/>
            <a:ext cx="1085409" cy="1619200"/>
            <a:chOff x="4598570" y="3376119"/>
            <a:chExt cx="1085409" cy="1619200"/>
          </a:xfrm>
        </p:grpSpPr>
        <p:sp>
          <p:nvSpPr>
            <p:cNvPr id="78" name="Isosceles Triangle 77">
              <a:extLst>
                <a:ext uri="{FF2B5EF4-FFF2-40B4-BE49-F238E27FC236}">
                  <a16:creationId xmlns:a16="http://schemas.microsoft.com/office/drawing/2014/main" id="{B7F0DD62-DEC1-47A0-B51B-EACB319E2DAA}"/>
                </a:ext>
              </a:extLst>
            </p:cNvPr>
            <p:cNvSpPr/>
            <p:nvPr/>
          </p:nvSpPr>
          <p:spPr>
            <a:xfrm>
              <a:off x="5019515" y="3376119"/>
              <a:ext cx="149086" cy="18466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2" name="Group 81">
              <a:extLst>
                <a:ext uri="{FF2B5EF4-FFF2-40B4-BE49-F238E27FC236}">
                  <a16:creationId xmlns:a16="http://schemas.microsoft.com/office/drawing/2014/main" id="{1B1003D3-1298-4226-BA77-F2B8DA2FB077}"/>
                </a:ext>
              </a:extLst>
            </p:cNvPr>
            <p:cNvGrpSpPr/>
            <p:nvPr/>
          </p:nvGrpSpPr>
          <p:grpSpPr>
            <a:xfrm>
              <a:off x="4598570" y="3560785"/>
              <a:ext cx="1085409" cy="1434534"/>
              <a:chOff x="4598570" y="3560785"/>
              <a:chExt cx="1085409" cy="1434534"/>
            </a:xfrm>
          </p:grpSpPr>
          <p:sp>
            <p:nvSpPr>
              <p:cNvPr id="73" name="Rectangle: Rounded Corners 72">
                <a:extLst>
                  <a:ext uri="{FF2B5EF4-FFF2-40B4-BE49-F238E27FC236}">
                    <a16:creationId xmlns:a16="http://schemas.microsoft.com/office/drawing/2014/main" id="{C356978E-C57D-4A2E-A5F1-1A78C5334C0C}"/>
                  </a:ext>
                </a:extLst>
              </p:cNvPr>
              <p:cNvSpPr/>
              <p:nvPr/>
            </p:nvSpPr>
            <p:spPr>
              <a:xfrm>
                <a:off x="4673104" y="4676191"/>
                <a:ext cx="1010875" cy="319128"/>
              </a:xfrm>
              <a:prstGeom prst="round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74" name="Rectangle: Rounded Corners 73">
                <a:extLst>
                  <a:ext uri="{FF2B5EF4-FFF2-40B4-BE49-F238E27FC236}">
                    <a16:creationId xmlns:a16="http://schemas.microsoft.com/office/drawing/2014/main" id="{4CB97186-FA8B-47F6-8BD5-6A1475B51E8D}"/>
                  </a:ext>
                </a:extLst>
              </p:cNvPr>
              <p:cNvSpPr/>
              <p:nvPr/>
            </p:nvSpPr>
            <p:spPr>
              <a:xfrm>
                <a:off x="4663164" y="4265837"/>
                <a:ext cx="1010874" cy="42479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HLS</a:t>
                </a:r>
              </a:p>
            </p:txBody>
          </p:sp>
          <p:cxnSp>
            <p:nvCxnSpPr>
              <p:cNvPr id="75" name="Straight Connector 74">
                <a:extLst>
                  <a:ext uri="{FF2B5EF4-FFF2-40B4-BE49-F238E27FC236}">
                    <a16:creationId xmlns:a16="http://schemas.microsoft.com/office/drawing/2014/main" id="{CEB005DC-47B8-4CB1-A0BB-99212BE01F94}"/>
                  </a:ext>
                </a:extLst>
              </p:cNvPr>
              <p:cNvCxnSpPr>
                <a:cxnSpLocks/>
              </p:cNvCxnSpPr>
              <p:nvPr/>
            </p:nvCxnSpPr>
            <p:spPr>
              <a:xfrm flipV="1">
                <a:off x="4663163" y="4623932"/>
                <a:ext cx="971177" cy="67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1333F373-4783-4683-BF31-FA0AD41DB6F1}"/>
                  </a:ext>
                </a:extLst>
              </p:cNvPr>
              <p:cNvSpPr txBox="1"/>
              <p:nvPr/>
            </p:nvSpPr>
            <p:spPr>
              <a:xfrm>
                <a:off x="4598570" y="3746063"/>
                <a:ext cx="923651" cy="369332"/>
              </a:xfrm>
              <a:prstGeom prst="rect">
                <a:avLst/>
              </a:prstGeom>
              <a:noFill/>
            </p:spPr>
            <p:txBody>
              <a:bodyPr wrap="none" rtlCol="0">
                <a:spAutoFit/>
              </a:bodyPr>
              <a:lstStyle/>
              <a:p>
                <a:r>
                  <a:rPr lang="en-US" dirty="0"/>
                  <a:t>Extends</a:t>
                </a:r>
              </a:p>
            </p:txBody>
          </p:sp>
          <p:cxnSp>
            <p:nvCxnSpPr>
              <p:cNvPr id="77" name="Straight Connector 76">
                <a:extLst>
                  <a:ext uri="{FF2B5EF4-FFF2-40B4-BE49-F238E27FC236}">
                    <a16:creationId xmlns:a16="http://schemas.microsoft.com/office/drawing/2014/main" id="{60AE75F8-3FD5-4848-8F8C-361955B693D7}"/>
                  </a:ext>
                </a:extLst>
              </p:cNvPr>
              <p:cNvCxnSpPr>
                <a:cxnSpLocks/>
                <a:endCxn id="78" idx="3"/>
              </p:cNvCxnSpPr>
              <p:nvPr/>
            </p:nvCxnSpPr>
            <p:spPr>
              <a:xfrm flipV="1">
                <a:off x="5094058" y="3560785"/>
                <a:ext cx="0" cy="360970"/>
              </a:xfrm>
              <a:prstGeom prst="line">
                <a:avLst/>
              </a:prstGeom>
            </p:spPr>
            <p:style>
              <a:lnRef idx="1">
                <a:schemeClr val="accent4"/>
              </a:lnRef>
              <a:fillRef idx="0">
                <a:schemeClr val="accent4"/>
              </a:fillRef>
              <a:effectRef idx="0">
                <a:schemeClr val="accent4"/>
              </a:effectRef>
              <a:fontRef idx="minor">
                <a:schemeClr val="tx1"/>
              </a:fontRef>
            </p:style>
          </p:cxnSp>
          <p:cxnSp>
            <p:nvCxnSpPr>
              <p:cNvPr id="79" name="Straight Connector 78">
                <a:extLst>
                  <a:ext uri="{FF2B5EF4-FFF2-40B4-BE49-F238E27FC236}">
                    <a16:creationId xmlns:a16="http://schemas.microsoft.com/office/drawing/2014/main" id="{368F5A0D-F4C2-4705-9CAE-7F639CEC66AC}"/>
                  </a:ext>
                </a:extLst>
              </p:cNvPr>
              <p:cNvCxnSpPr>
                <a:cxnSpLocks/>
              </p:cNvCxnSpPr>
              <p:nvPr/>
            </p:nvCxnSpPr>
            <p:spPr>
              <a:xfrm flipV="1">
                <a:off x="4686362" y="4683846"/>
                <a:ext cx="971177" cy="67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7E77906-2A2B-4442-8173-343394FAE238}"/>
                  </a:ext>
                </a:extLst>
              </p:cNvPr>
              <p:cNvCxnSpPr>
                <a:cxnSpLocks/>
              </p:cNvCxnSpPr>
              <p:nvPr/>
            </p:nvCxnSpPr>
            <p:spPr>
              <a:xfrm flipV="1">
                <a:off x="5094058" y="4010975"/>
                <a:ext cx="0" cy="296361"/>
              </a:xfrm>
              <a:prstGeom prst="line">
                <a:avLst/>
              </a:prstGeom>
            </p:spPr>
            <p:style>
              <a:lnRef idx="1">
                <a:schemeClr val="accent4"/>
              </a:lnRef>
              <a:fillRef idx="0">
                <a:schemeClr val="accent4"/>
              </a:fillRef>
              <a:effectRef idx="0">
                <a:schemeClr val="accent4"/>
              </a:effectRef>
              <a:fontRef idx="minor">
                <a:schemeClr val="tx1"/>
              </a:fontRef>
            </p:style>
          </p:cxnSp>
        </p:grpSp>
      </p:grpSp>
      <p:grpSp>
        <p:nvGrpSpPr>
          <p:cNvPr id="92" name="Group 91">
            <a:extLst>
              <a:ext uri="{FF2B5EF4-FFF2-40B4-BE49-F238E27FC236}">
                <a16:creationId xmlns:a16="http://schemas.microsoft.com/office/drawing/2014/main" id="{0BA162F8-001E-4C51-A16C-B454391B3C9F}"/>
              </a:ext>
            </a:extLst>
          </p:cNvPr>
          <p:cNvGrpSpPr/>
          <p:nvPr/>
        </p:nvGrpSpPr>
        <p:grpSpPr>
          <a:xfrm>
            <a:off x="9054330" y="3336479"/>
            <a:ext cx="1085409" cy="1619200"/>
            <a:chOff x="4598570" y="3376119"/>
            <a:chExt cx="1085409" cy="1619200"/>
          </a:xfrm>
        </p:grpSpPr>
        <p:sp>
          <p:nvSpPr>
            <p:cNvPr id="93" name="Isosceles Triangle 92">
              <a:extLst>
                <a:ext uri="{FF2B5EF4-FFF2-40B4-BE49-F238E27FC236}">
                  <a16:creationId xmlns:a16="http://schemas.microsoft.com/office/drawing/2014/main" id="{2BDA73C4-2F0A-4944-A799-8CD77521F12B}"/>
                </a:ext>
              </a:extLst>
            </p:cNvPr>
            <p:cNvSpPr/>
            <p:nvPr/>
          </p:nvSpPr>
          <p:spPr>
            <a:xfrm>
              <a:off x="5019515" y="3376119"/>
              <a:ext cx="149086" cy="18466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a:extLst>
                <a:ext uri="{FF2B5EF4-FFF2-40B4-BE49-F238E27FC236}">
                  <a16:creationId xmlns:a16="http://schemas.microsoft.com/office/drawing/2014/main" id="{0EA33D37-BD63-4529-AF42-F8033D7BD45F}"/>
                </a:ext>
              </a:extLst>
            </p:cNvPr>
            <p:cNvGrpSpPr/>
            <p:nvPr/>
          </p:nvGrpSpPr>
          <p:grpSpPr>
            <a:xfrm>
              <a:off x="4598570" y="3560785"/>
              <a:ext cx="1085409" cy="1434534"/>
              <a:chOff x="4598570" y="3560785"/>
              <a:chExt cx="1085409" cy="1434534"/>
            </a:xfrm>
          </p:grpSpPr>
          <p:sp>
            <p:nvSpPr>
              <p:cNvPr id="95" name="Rectangle: Rounded Corners 94">
                <a:extLst>
                  <a:ext uri="{FF2B5EF4-FFF2-40B4-BE49-F238E27FC236}">
                    <a16:creationId xmlns:a16="http://schemas.microsoft.com/office/drawing/2014/main" id="{4C531CA9-88C3-4E63-A12E-6870885887EF}"/>
                  </a:ext>
                </a:extLst>
              </p:cNvPr>
              <p:cNvSpPr/>
              <p:nvPr/>
            </p:nvSpPr>
            <p:spPr>
              <a:xfrm>
                <a:off x="4673104" y="4676191"/>
                <a:ext cx="1010875" cy="319128"/>
              </a:xfrm>
              <a:prstGeom prst="round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96" name="Rectangle: Rounded Corners 95">
                <a:extLst>
                  <a:ext uri="{FF2B5EF4-FFF2-40B4-BE49-F238E27FC236}">
                    <a16:creationId xmlns:a16="http://schemas.microsoft.com/office/drawing/2014/main" id="{03156B91-0062-4629-A173-032B244770CE}"/>
                  </a:ext>
                </a:extLst>
              </p:cNvPr>
              <p:cNvSpPr/>
              <p:nvPr/>
            </p:nvSpPr>
            <p:spPr>
              <a:xfrm>
                <a:off x="4663164" y="4265837"/>
                <a:ext cx="1010874" cy="42479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HSB</a:t>
                </a:r>
              </a:p>
            </p:txBody>
          </p:sp>
          <p:cxnSp>
            <p:nvCxnSpPr>
              <p:cNvPr id="97" name="Straight Connector 96">
                <a:extLst>
                  <a:ext uri="{FF2B5EF4-FFF2-40B4-BE49-F238E27FC236}">
                    <a16:creationId xmlns:a16="http://schemas.microsoft.com/office/drawing/2014/main" id="{5744F031-68EB-4E49-BB04-E7A548B041C9}"/>
                  </a:ext>
                </a:extLst>
              </p:cNvPr>
              <p:cNvCxnSpPr>
                <a:cxnSpLocks/>
              </p:cNvCxnSpPr>
              <p:nvPr/>
            </p:nvCxnSpPr>
            <p:spPr>
              <a:xfrm flipV="1">
                <a:off x="4663163" y="4623932"/>
                <a:ext cx="971177" cy="67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E4A7B39E-6A0F-40D9-8253-C63AF79E2139}"/>
                  </a:ext>
                </a:extLst>
              </p:cNvPr>
              <p:cNvSpPr txBox="1"/>
              <p:nvPr/>
            </p:nvSpPr>
            <p:spPr>
              <a:xfrm>
                <a:off x="4598570" y="3746063"/>
                <a:ext cx="923651" cy="369332"/>
              </a:xfrm>
              <a:prstGeom prst="rect">
                <a:avLst/>
              </a:prstGeom>
              <a:noFill/>
            </p:spPr>
            <p:txBody>
              <a:bodyPr wrap="none" rtlCol="0">
                <a:spAutoFit/>
              </a:bodyPr>
              <a:lstStyle/>
              <a:p>
                <a:r>
                  <a:rPr lang="en-US" dirty="0"/>
                  <a:t>Extends</a:t>
                </a:r>
              </a:p>
            </p:txBody>
          </p:sp>
          <p:cxnSp>
            <p:nvCxnSpPr>
              <p:cNvPr id="99" name="Straight Connector 98">
                <a:extLst>
                  <a:ext uri="{FF2B5EF4-FFF2-40B4-BE49-F238E27FC236}">
                    <a16:creationId xmlns:a16="http://schemas.microsoft.com/office/drawing/2014/main" id="{787C58DE-E20F-4B36-ABB2-FE9C619867E1}"/>
                  </a:ext>
                </a:extLst>
              </p:cNvPr>
              <p:cNvCxnSpPr>
                <a:cxnSpLocks/>
                <a:endCxn id="93" idx="3"/>
              </p:cNvCxnSpPr>
              <p:nvPr/>
            </p:nvCxnSpPr>
            <p:spPr>
              <a:xfrm flipV="1">
                <a:off x="5094058" y="3560785"/>
                <a:ext cx="0" cy="360970"/>
              </a:xfrm>
              <a:prstGeom prst="line">
                <a:avLst/>
              </a:prstGeom>
            </p:spPr>
            <p:style>
              <a:lnRef idx="1">
                <a:schemeClr val="accent6"/>
              </a:lnRef>
              <a:fillRef idx="0">
                <a:schemeClr val="accent6"/>
              </a:fillRef>
              <a:effectRef idx="0">
                <a:schemeClr val="accent6"/>
              </a:effectRef>
              <a:fontRef idx="minor">
                <a:schemeClr val="tx1"/>
              </a:fontRef>
            </p:style>
          </p:cxnSp>
          <p:cxnSp>
            <p:nvCxnSpPr>
              <p:cNvPr id="100" name="Straight Connector 99">
                <a:extLst>
                  <a:ext uri="{FF2B5EF4-FFF2-40B4-BE49-F238E27FC236}">
                    <a16:creationId xmlns:a16="http://schemas.microsoft.com/office/drawing/2014/main" id="{AEBE9DDD-9A8D-4B9F-8B65-773440C09DF7}"/>
                  </a:ext>
                </a:extLst>
              </p:cNvPr>
              <p:cNvCxnSpPr>
                <a:cxnSpLocks/>
              </p:cNvCxnSpPr>
              <p:nvPr/>
            </p:nvCxnSpPr>
            <p:spPr>
              <a:xfrm flipV="1">
                <a:off x="4686362" y="4683846"/>
                <a:ext cx="971177" cy="67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9DB7E9A-49BF-4DBA-98F7-8C82E333F012}"/>
                  </a:ext>
                </a:extLst>
              </p:cNvPr>
              <p:cNvCxnSpPr>
                <a:cxnSpLocks/>
              </p:cNvCxnSpPr>
              <p:nvPr/>
            </p:nvCxnSpPr>
            <p:spPr>
              <a:xfrm flipV="1">
                <a:off x="5094058" y="4010975"/>
                <a:ext cx="0" cy="296361"/>
              </a:xfrm>
              <a:prstGeom prst="line">
                <a:avLst/>
              </a:prstGeom>
            </p:spPr>
            <p:style>
              <a:lnRef idx="1">
                <a:schemeClr val="accent6"/>
              </a:lnRef>
              <a:fillRef idx="0">
                <a:schemeClr val="accent6"/>
              </a:fillRef>
              <a:effectRef idx="0">
                <a:schemeClr val="accent6"/>
              </a:effectRef>
              <a:fontRef idx="minor">
                <a:schemeClr val="tx1"/>
              </a:fontRef>
            </p:style>
          </p:cxnSp>
        </p:grpSp>
      </p:grpSp>
      <p:grpSp>
        <p:nvGrpSpPr>
          <p:cNvPr id="112" name="Group 111">
            <a:extLst>
              <a:ext uri="{FF2B5EF4-FFF2-40B4-BE49-F238E27FC236}">
                <a16:creationId xmlns:a16="http://schemas.microsoft.com/office/drawing/2014/main" id="{2DD166DB-B273-4BD5-8A25-23AF19AF02CA}"/>
              </a:ext>
            </a:extLst>
          </p:cNvPr>
          <p:cNvGrpSpPr/>
          <p:nvPr/>
        </p:nvGrpSpPr>
        <p:grpSpPr>
          <a:xfrm>
            <a:off x="7896666" y="3313325"/>
            <a:ext cx="1085409" cy="1619200"/>
            <a:chOff x="1472631" y="3499136"/>
            <a:chExt cx="1085409" cy="1619200"/>
          </a:xfrm>
        </p:grpSpPr>
        <p:sp>
          <p:nvSpPr>
            <p:cNvPr id="103" name="Isosceles Triangle 102">
              <a:extLst>
                <a:ext uri="{FF2B5EF4-FFF2-40B4-BE49-F238E27FC236}">
                  <a16:creationId xmlns:a16="http://schemas.microsoft.com/office/drawing/2014/main" id="{0D1FEE9E-ED4D-4415-90E9-E4E3D3F3B2C7}"/>
                </a:ext>
              </a:extLst>
            </p:cNvPr>
            <p:cNvSpPr/>
            <p:nvPr/>
          </p:nvSpPr>
          <p:spPr>
            <a:xfrm>
              <a:off x="1893576" y="3499136"/>
              <a:ext cx="149086" cy="184666"/>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 name="Group 103">
              <a:extLst>
                <a:ext uri="{FF2B5EF4-FFF2-40B4-BE49-F238E27FC236}">
                  <a16:creationId xmlns:a16="http://schemas.microsoft.com/office/drawing/2014/main" id="{96FA1A42-AAC0-47C9-A019-739A2358A1CA}"/>
                </a:ext>
              </a:extLst>
            </p:cNvPr>
            <p:cNvGrpSpPr/>
            <p:nvPr/>
          </p:nvGrpSpPr>
          <p:grpSpPr>
            <a:xfrm>
              <a:off x="1472631" y="3683802"/>
              <a:ext cx="1085409" cy="1434534"/>
              <a:chOff x="4598570" y="3560785"/>
              <a:chExt cx="1085409" cy="1434534"/>
            </a:xfrm>
          </p:grpSpPr>
          <p:sp>
            <p:nvSpPr>
              <p:cNvPr id="105" name="Rectangle: Rounded Corners 104">
                <a:extLst>
                  <a:ext uri="{FF2B5EF4-FFF2-40B4-BE49-F238E27FC236}">
                    <a16:creationId xmlns:a16="http://schemas.microsoft.com/office/drawing/2014/main" id="{41B3EA38-C594-448E-9C58-55146B478F60}"/>
                  </a:ext>
                </a:extLst>
              </p:cNvPr>
              <p:cNvSpPr/>
              <p:nvPr/>
            </p:nvSpPr>
            <p:spPr>
              <a:xfrm>
                <a:off x="4673104" y="4676191"/>
                <a:ext cx="1010875" cy="319128"/>
              </a:xfrm>
              <a:prstGeom prst="round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6" name="Rectangle: Rounded Corners 105">
                <a:extLst>
                  <a:ext uri="{FF2B5EF4-FFF2-40B4-BE49-F238E27FC236}">
                    <a16:creationId xmlns:a16="http://schemas.microsoft.com/office/drawing/2014/main" id="{EE32D9BC-B0FA-431D-B928-90E12A676972}"/>
                  </a:ext>
                </a:extLst>
              </p:cNvPr>
              <p:cNvSpPr/>
              <p:nvPr/>
            </p:nvSpPr>
            <p:spPr>
              <a:xfrm>
                <a:off x="4663164" y="4265837"/>
                <a:ext cx="1010874" cy="424797"/>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RGB</a:t>
                </a:r>
              </a:p>
            </p:txBody>
          </p:sp>
          <p:cxnSp>
            <p:nvCxnSpPr>
              <p:cNvPr id="107" name="Straight Connector 106">
                <a:extLst>
                  <a:ext uri="{FF2B5EF4-FFF2-40B4-BE49-F238E27FC236}">
                    <a16:creationId xmlns:a16="http://schemas.microsoft.com/office/drawing/2014/main" id="{4D4FC17B-A493-4BD0-B030-C50A1537D865}"/>
                  </a:ext>
                </a:extLst>
              </p:cNvPr>
              <p:cNvCxnSpPr>
                <a:cxnSpLocks/>
              </p:cNvCxnSpPr>
              <p:nvPr/>
            </p:nvCxnSpPr>
            <p:spPr>
              <a:xfrm flipV="1">
                <a:off x="4663163" y="4623932"/>
                <a:ext cx="971177" cy="67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FB967F14-6F45-4A11-ABD8-141AE75C08E0}"/>
                  </a:ext>
                </a:extLst>
              </p:cNvPr>
              <p:cNvSpPr txBox="1"/>
              <p:nvPr/>
            </p:nvSpPr>
            <p:spPr>
              <a:xfrm>
                <a:off x="4598570" y="3746063"/>
                <a:ext cx="923651" cy="369332"/>
              </a:xfrm>
              <a:prstGeom prst="rect">
                <a:avLst/>
              </a:prstGeom>
              <a:noFill/>
            </p:spPr>
            <p:txBody>
              <a:bodyPr wrap="none" rtlCol="0">
                <a:spAutoFit/>
              </a:bodyPr>
              <a:lstStyle/>
              <a:p>
                <a:r>
                  <a:rPr lang="en-US" dirty="0"/>
                  <a:t>Extends</a:t>
                </a:r>
              </a:p>
            </p:txBody>
          </p:sp>
          <p:cxnSp>
            <p:nvCxnSpPr>
              <p:cNvPr id="109" name="Straight Connector 108">
                <a:extLst>
                  <a:ext uri="{FF2B5EF4-FFF2-40B4-BE49-F238E27FC236}">
                    <a16:creationId xmlns:a16="http://schemas.microsoft.com/office/drawing/2014/main" id="{478BE490-5A50-4277-BA62-8003C6444E3C}"/>
                  </a:ext>
                </a:extLst>
              </p:cNvPr>
              <p:cNvCxnSpPr>
                <a:cxnSpLocks/>
                <a:endCxn id="103" idx="3"/>
              </p:cNvCxnSpPr>
              <p:nvPr/>
            </p:nvCxnSpPr>
            <p:spPr>
              <a:xfrm flipV="1">
                <a:off x="5094058" y="3560785"/>
                <a:ext cx="0" cy="360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8780DC3-7053-411E-8011-A3E2910EA879}"/>
                  </a:ext>
                </a:extLst>
              </p:cNvPr>
              <p:cNvCxnSpPr>
                <a:cxnSpLocks/>
              </p:cNvCxnSpPr>
              <p:nvPr/>
            </p:nvCxnSpPr>
            <p:spPr>
              <a:xfrm flipV="1">
                <a:off x="4686362" y="4683846"/>
                <a:ext cx="971177" cy="67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FCC8B6C-4BBA-46C9-B6B5-197F2ADFE145}"/>
                  </a:ext>
                </a:extLst>
              </p:cNvPr>
              <p:cNvCxnSpPr>
                <a:cxnSpLocks/>
              </p:cNvCxnSpPr>
              <p:nvPr/>
            </p:nvCxnSpPr>
            <p:spPr>
              <a:xfrm flipV="1">
                <a:off x="5094058" y="4010975"/>
                <a:ext cx="0" cy="296361"/>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4" name="TextBox 3">
            <a:extLst>
              <a:ext uri="{FF2B5EF4-FFF2-40B4-BE49-F238E27FC236}">
                <a16:creationId xmlns:a16="http://schemas.microsoft.com/office/drawing/2014/main" id="{5D0C1A1F-C8C4-4150-BE91-7DE1E3839AFD}"/>
              </a:ext>
            </a:extLst>
          </p:cNvPr>
          <p:cNvSpPr txBox="1"/>
          <p:nvPr/>
        </p:nvSpPr>
        <p:spPr>
          <a:xfrm>
            <a:off x="1530147" y="1955979"/>
            <a:ext cx="5823848" cy="3539430"/>
          </a:xfrm>
          <a:prstGeom prst="rect">
            <a:avLst/>
          </a:prstGeom>
          <a:solidFill>
            <a:schemeClr val="bg1"/>
          </a:solidFill>
        </p:spPr>
        <p:txBody>
          <a:bodyPr wrap="square" rtlCol="0">
            <a:spAutoFit/>
          </a:bodyPr>
          <a:lstStyle/>
          <a:p>
            <a:r>
              <a:rPr lang="en-US" sz="1400" dirty="0">
                <a:solidFill>
                  <a:srgbClr val="7030A0"/>
                </a:solidFill>
                <a:latin typeface="Arial" panose="020B0604020202020204" pitchFamily="34" charset="0"/>
                <a:cs typeface="Arial" panose="020B0604020202020204" pitchFamily="34" charset="0"/>
              </a:rPr>
              <a:t>public</a:t>
            </a:r>
            <a:r>
              <a:rPr lang="en-US" sz="1400" dirty="0">
                <a:latin typeface="Arial" panose="020B0604020202020204" pitchFamily="34" charset="0"/>
                <a:cs typeface="Arial" panose="020B0604020202020204" pitchFamily="34" charset="0"/>
              </a:rPr>
              <a:t> </a:t>
            </a:r>
            <a:r>
              <a:rPr lang="en-US" sz="1400" dirty="0">
                <a:solidFill>
                  <a:srgbClr val="7030A0"/>
                </a:solidFill>
                <a:latin typeface="Arial" panose="020B0604020202020204" pitchFamily="34" charset="0"/>
                <a:cs typeface="Arial" panose="020B0604020202020204" pitchFamily="34" charset="0"/>
              </a:rPr>
              <a:t>class</a:t>
            </a:r>
            <a:r>
              <a:rPr lang="en-US" sz="1400" dirty="0">
                <a:latin typeface="Arial" panose="020B0604020202020204" pitchFamily="34" charset="0"/>
                <a:cs typeface="Arial" panose="020B0604020202020204" pitchFamily="34" charset="0"/>
              </a:rPr>
              <a:t> </a:t>
            </a:r>
            <a:r>
              <a:rPr lang="en-US" sz="1400" dirty="0" err="1">
                <a:solidFill>
                  <a:schemeClr val="accent6">
                    <a:lumMod val="75000"/>
                  </a:schemeClr>
                </a:solidFill>
                <a:latin typeface="Arial" panose="020B0604020202020204" pitchFamily="34" charset="0"/>
                <a:cs typeface="Arial" panose="020B0604020202020204" pitchFamily="34" charset="0"/>
              </a:rPr>
              <a:t>ColorScheme</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 base class</a:t>
            </a:r>
          </a:p>
          <a:p>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p>
          <a:p>
            <a:r>
              <a:rPr lang="en-US" sz="1400" dirty="0">
                <a:solidFill>
                  <a:srgbClr val="7030A0"/>
                </a:solidFill>
                <a:latin typeface="Arial" panose="020B0604020202020204" pitchFamily="34" charset="0"/>
                <a:cs typeface="Arial" panose="020B0604020202020204" pitchFamily="34" charset="0"/>
              </a:rPr>
              <a:t>public</a:t>
            </a:r>
            <a:r>
              <a:rPr lang="en-US" sz="1400" dirty="0">
                <a:latin typeface="Arial" panose="020B0604020202020204" pitchFamily="34" charset="0"/>
                <a:cs typeface="Arial" panose="020B0604020202020204" pitchFamily="34" charset="0"/>
              </a:rPr>
              <a:t> </a:t>
            </a:r>
            <a:r>
              <a:rPr lang="en-US" sz="1400" dirty="0">
                <a:solidFill>
                  <a:srgbClr val="7030A0"/>
                </a:solidFill>
                <a:latin typeface="Arial" panose="020B0604020202020204" pitchFamily="34" charset="0"/>
                <a:cs typeface="Arial" panose="020B0604020202020204" pitchFamily="34" charset="0"/>
              </a:rPr>
              <a:t>class</a:t>
            </a:r>
            <a:r>
              <a:rPr lang="en-US" sz="1400" dirty="0">
                <a:latin typeface="Arial" panose="020B0604020202020204" pitchFamily="34" charset="0"/>
                <a:cs typeface="Arial" panose="020B0604020202020204" pitchFamily="34" charset="0"/>
              </a:rPr>
              <a:t> </a:t>
            </a:r>
            <a:r>
              <a:rPr lang="en-US" sz="1400" dirty="0" err="1">
                <a:solidFill>
                  <a:schemeClr val="accent6">
                    <a:lumMod val="75000"/>
                  </a:schemeClr>
                </a:solidFill>
                <a:latin typeface="Arial" panose="020B0604020202020204" pitchFamily="34" charset="0"/>
                <a:cs typeface="Arial" panose="020B0604020202020204" pitchFamily="34" charset="0"/>
              </a:rPr>
              <a:t>RBGScheme</a:t>
            </a:r>
            <a:r>
              <a:rPr lang="en-US" sz="1400" dirty="0">
                <a:latin typeface="Arial" panose="020B0604020202020204" pitchFamily="34" charset="0"/>
                <a:cs typeface="Arial" panose="020B0604020202020204" pitchFamily="34" charset="0"/>
              </a:rPr>
              <a:t> : </a:t>
            </a:r>
            <a:r>
              <a:rPr lang="en-US" sz="1400" dirty="0" err="1">
                <a:solidFill>
                  <a:schemeClr val="accent6">
                    <a:lumMod val="75000"/>
                  </a:schemeClr>
                </a:solidFill>
                <a:latin typeface="Arial" panose="020B0604020202020204" pitchFamily="34" charset="0"/>
                <a:cs typeface="Arial" panose="020B0604020202020204" pitchFamily="34" charset="0"/>
              </a:rPr>
              <a:t>ColorScheme</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 code for overriding </a:t>
            </a:r>
            <a:r>
              <a:rPr lang="en-US" sz="1400" dirty="0" err="1">
                <a:latin typeface="Arial" panose="020B0604020202020204" pitchFamily="34" charset="0"/>
                <a:cs typeface="Arial" panose="020B0604020202020204" pitchFamily="34" charset="0"/>
              </a:rPr>
              <a:t>ColorScheme</a:t>
            </a:r>
            <a:r>
              <a:rPr lang="en-US" sz="1400" dirty="0">
                <a:latin typeface="Arial" panose="020B0604020202020204" pitchFamily="34" charset="0"/>
                <a:cs typeface="Arial" panose="020B0604020202020204" pitchFamily="34" charset="0"/>
              </a:rPr>
              <a:t> methods</a:t>
            </a:r>
          </a:p>
          <a:p>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a:solidFill>
                  <a:srgbClr val="7030A0"/>
                </a:solidFill>
                <a:latin typeface="Arial" panose="020B0604020202020204" pitchFamily="34" charset="0"/>
                <a:cs typeface="Arial" panose="020B0604020202020204" pitchFamily="34" charset="0"/>
              </a:rPr>
              <a:t>public</a:t>
            </a:r>
            <a:r>
              <a:rPr lang="en-US" sz="1400" dirty="0">
                <a:latin typeface="Arial" panose="020B0604020202020204" pitchFamily="34" charset="0"/>
                <a:cs typeface="Arial" panose="020B0604020202020204" pitchFamily="34" charset="0"/>
              </a:rPr>
              <a:t> </a:t>
            </a:r>
            <a:r>
              <a:rPr lang="en-US" sz="1400" dirty="0">
                <a:solidFill>
                  <a:srgbClr val="7030A0"/>
                </a:solidFill>
                <a:latin typeface="Arial" panose="020B0604020202020204" pitchFamily="34" charset="0"/>
                <a:cs typeface="Arial" panose="020B0604020202020204" pitchFamily="34" charset="0"/>
              </a:rPr>
              <a:t>class</a:t>
            </a:r>
            <a:r>
              <a:rPr lang="en-US" sz="1400" dirty="0">
                <a:latin typeface="Arial" panose="020B0604020202020204" pitchFamily="34" charset="0"/>
                <a:cs typeface="Arial" panose="020B0604020202020204" pitchFamily="34" charset="0"/>
              </a:rPr>
              <a:t> </a:t>
            </a:r>
            <a:r>
              <a:rPr lang="en-US" sz="1400" dirty="0" err="1">
                <a:solidFill>
                  <a:schemeClr val="accent6">
                    <a:lumMod val="75000"/>
                  </a:schemeClr>
                </a:solidFill>
                <a:latin typeface="Arial" panose="020B0604020202020204" pitchFamily="34" charset="0"/>
                <a:cs typeface="Arial" panose="020B0604020202020204" pitchFamily="34" charset="0"/>
              </a:rPr>
              <a:t>HSBScheme</a:t>
            </a:r>
            <a:r>
              <a:rPr lang="en-US" sz="1400" dirty="0">
                <a:latin typeface="Arial" panose="020B0604020202020204" pitchFamily="34" charset="0"/>
                <a:cs typeface="Arial" panose="020B0604020202020204" pitchFamily="34" charset="0"/>
              </a:rPr>
              <a:t> : </a:t>
            </a:r>
            <a:r>
              <a:rPr lang="en-US" sz="1400" dirty="0" err="1">
                <a:solidFill>
                  <a:schemeClr val="accent6">
                    <a:lumMod val="75000"/>
                  </a:schemeClr>
                </a:solidFill>
                <a:latin typeface="Arial" panose="020B0604020202020204" pitchFamily="34" charset="0"/>
                <a:cs typeface="Arial" panose="020B0604020202020204" pitchFamily="34" charset="0"/>
              </a:rPr>
              <a:t>ColorScheme</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 code for overriding </a:t>
            </a:r>
            <a:r>
              <a:rPr lang="en-US" sz="1400" dirty="0" err="1">
                <a:latin typeface="Arial" panose="020B0604020202020204" pitchFamily="34" charset="0"/>
                <a:cs typeface="Arial" panose="020B0604020202020204" pitchFamily="34" charset="0"/>
              </a:rPr>
              <a:t>ColorScheme</a:t>
            </a:r>
            <a:r>
              <a:rPr lang="en-US" sz="1400" dirty="0">
                <a:latin typeface="Arial" panose="020B0604020202020204" pitchFamily="34" charset="0"/>
                <a:cs typeface="Arial" panose="020B0604020202020204" pitchFamily="34" charset="0"/>
              </a:rPr>
              <a:t> methods</a:t>
            </a: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r>
              <a:rPr lang="en-US" sz="1400" dirty="0">
                <a:solidFill>
                  <a:srgbClr val="7030A0"/>
                </a:solidFill>
                <a:latin typeface="Arial" panose="020B0604020202020204" pitchFamily="34" charset="0"/>
                <a:cs typeface="Arial" panose="020B0604020202020204" pitchFamily="34" charset="0"/>
              </a:rPr>
              <a:t>public</a:t>
            </a:r>
            <a:r>
              <a:rPr lang="en-US" sz="1400" dirty="0">
                <a:latin typeface="Arial" panose="020B0604020202020204" pitchFamily="34" charset="0"/>
                <a:cs typeface="Arial" panose="020B0604020202020204" pitchFamily="34" charset="0"/>
              </a:rPr>
              <a:t> </a:t>
            </a:r>
            <a:r>
              <a:rPr lang="en-US" sz="1400" dirty="0">
                <a:solidFill>
                  <a:srgbClr val="7030A0"/>
                </a:solidFill>
                <a:latin typeface="Arial" panose="020B0604020202020204" pitchFamily="34" charset="0"/>
                <a:cs typeface="Arial" panose="020B0604020202020204" pitchFamily="34" charset="0"/>
              </a:rPr>
              <a:t>class</a:t>
            </a:r>
            <a:r>
              <a:rPr lang="en-US" sz="1400" dirty="0">
                <a:latin typeface="Arial" panose="020B0604020202020204" pitchFamily="34" charset="0"/>
                <a:cs typeface="Arial" panose="020B0604020202020204" pitchFamily="34" charset="0"/>
              </a:rPr>
              <a:t> </a:t>
            </a:r>
            <a:r>
              <a:rPr lang="en-US" sz="1400" dirty="0" err="1">
                <a:solidFill>
                  <a:schemeClr val="accent6">
                    <a:lumMod val="75000"/>
                  </a:schemeClr>
                </a:solidFill>
                <a:latin typeface="Arial" panose="020B0604020202020204" pitchFamily="34" charset="0"/>
                <a:cs typeface="Arial" panose="020B0604020202020204" pitchFamily="34" charset="0"/>
              </a:rPr>
              <a:t>HLSScheme</a:t>
            </a:r>
            <a:r>
              <a:rPr lang="en-US" sz="1400" dirty="0">
                <a:latin typeface="Arial" panose="020B0604020202020204" pitchFamily="34" charset="0"/>
                <a:cs typeface="Arial" panose="020B0604020202020204" pitchFamily="34" charset="0"/>
              </a:rPr>
              <a:t> : </a:t>
            </a:r>
            <a:r>
              <a:rPr lang="en-US" sz="1400" dirty="0" err="1">
                <a:solidFill>
                  <a:schemeClr val="accent6">
                    <a:lumMod val="75000"/>
                  </a:schemeClr>
                </a:solidFill>
                <a:latin typeface="Arial" panose="020B0604020202020204" pitchFamily="34" charset="0"/>
                <a:cs typeface="Arial" panose="020B0604020202020204" pitchFamily="34" charset="0"/>
              </a:rPr>
              <a:t>ColorScheme</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 code for overriding </a:t>
            </a:r>
            <a:r>
              <a:rPr lang="en-US" sz="1400" dirty="0" err="1">
                <a:latin typeface="Arial" panose="020B0604020202020204" pitchFamily="34" charset="0"/>
                <a:cs typeface="Arial" panose="020B0604020202020204" pitchFamily="34" charset="0"/>
              </a:rPr>
              <a:t>ColorScheme</a:t>
            </a:r>
            <a:r>
              <a:rPr lang="en-US" sz="1400" dirty="0">
                <a:latin typeface="Arial" panose="020B0604020202020204" pitchFamily="34" charset="0"/>
                <a:cs typeface="Arial" panose="020B0604020202020204" pitchFamily="34" charset="0"/>
              </a:rPr>
              <a:t> methods</a:t>
            </a:r>
          </a:p>
          <a:p>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8676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3BB2-4E82-438D-8C1B-5FF0AA58EBCC}"/>
              </a:ext>
            </a:extLst>
          </p:cNvPr>
          <p:cNvSpPr>
            <a:spLocks noGrp="1"/>
          </p:cNvSpPr>
          <p:nvPr>
            <p:ph type="title"/>
          </p:nvPr>
        </p:nvSpPr>
        <p:spPr/>
        <p:txBody>
          <a:bodyPr/>
          <a:lstStyle/>
          <a:p>
            <a:r>
              <a:rPr lang="en-US" dirty="0"/>
              <a:t>RE-Implementation using Factory Pattern</a:t>
            </a:r>
          </a:p>
        </p:txBody>
      </p:sp>
      <p:grpSp>
        <p:nvGrpSpPr>
          <p:cNvPr id="3" name="Group 2">
            <a:extLst>
              <a:ext uri="{FF2B5EF4-FFF2-40B4-BE49-F238E27FC236}">
                <a16:creationId xmlns:a16="http://schemas.microsoft.com/office/drawing/2014/main" id="{CD2AFFC5-C936-436B-A1A8-6B9C72C2616F}"/>
              </a:ext>
            </a:extLst>
          </p:cNvPr>
          <p:cNvGrpSpPr/>
          <p:nvPr/>
        </p:nvGrpSpPr>
        <p:grpSpPr>
          <a:xfrm>
            <a:off x="7879502" y="2208415"/>
            <a:ext cx="2967449" cy="1093774"/>
            <a:chOff x="7129230" y="2208415"/>
            <a:chExt cx="2967449" cy="1093774"/>
          </a:xfrm>
        </p:grpSpPr>
        <p:sp>
          <p:nvSpPr>
            <p:cNvPr id="35" name="Rectangle: Rounded Corners 34">
              <a:extLst>
                <a:ext uri="{FF2B5EF4-FFF2-40B4-BE49-F238E27FC236}">
                  <a16:creationId xmlns:a16="http://schemas.microsoft.com/office/drawing/2014/main" id="{9A87BA3E-FF23-47BB-8F8B-718F3AEA24EF}"/>
                </a:ext>
              </a:extLst>
            </p:cNvPr>
            <p:cNvSpPr/>
            <p:nvPr/>
          </p:nvSpPr>
          <p:spPr>
            <a:xfrm>
              <a:off x="7129230" y="2208415"/>
              <a:ext cx="2967449" cy="109377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id="{3F1089F0-0B5E-4682-BD1E-8360C607DB7B}"/>
                </a:ext>
              </a:extLst>
            </p:cNvPr>
            <p:cNvCxnSpPr>
              <a:cxnSpLocks/>
              <a:endCxn id="35" idx="3"/>
            </p:cNvCxnSpPr>
            <p:nvPr/>
          </p:nvCxnSpPr>
          <p:spPr>
            <a:xfrm flipV="1">
              <a:off x="7129230" y="2755302"/>
              <a:ext cx="2967449" cy="119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58885D1-D40F-460F-9A90-2FBA01BC9A14}"/>
                </a:ext>
              </a:extLst>
            </p:cNvPr>
            <p:cNvSpPr txBox="1"/>
            <p:nvPr/>
          </p:nvSpPr>
          <p:spPr>
            <a:xfrm>
              <a:off x="7668176" y="2208415"/>
              <a:ext cx="184731" cy="369332"/>
            </a:xfrm>
            <a:prstGeom prst="rect">
              <a:avLst/>
            </a:prstGeom>
            <a:noFill/>
          </p:spPr>
          <p:txBody>
            <a:bodyPr wrap="none" rtlCol="0">
              <a:spAutoFit/>
            </a:bodyPr>
            <a:lstStyle/>
            <a:p>
              <a:endParaRPr lang="en-US" dirty="0">
                <a:solidFill>
                  <a:schemeClr val="bg1"/>
                </a:solidFill>
              </a:endParaRPr>
            </a:p>
          </p:txBody>
        </p:sp>
        <p:sp>
          <p:nvSpPr>
            <p:cNvPr id="38" name="TextBox 37">
              <a:extLst>
                <a:ext uri="{FF2B5EF4-FFF2-40B4-BE49-F238E27FC236}">
                  <a16:creationId xmlns:a16="http://schemas.microsoft.com/office/drawing/2014/main" id="{EE975F59-C4EE-4C35-BDAE-65FF2A208458}"/>
                </a:ext>
              </a:extLst>
            </p:cNvPr>
            <p:cNvSpPr txBox="1"/>
            <p:nvPr/>
          </p:nvSpPr>
          <p:spPr>
            <a:xfrm>
              <a:off x="8100647" y="2356338"/>
              <a:ext cx="1289543" cy="369332"/>
            </a:xfrm>
            <a:prstGeom prst="rect">
              <a:avLst/>
            </a:prstGeom>
            <a:noFill/>
          </p:spPr>
          <p:txBody>
            <a:bodyPr wrap="square" rtlCol="0">
              <a:spAutoFit/>
            </a:bodyPr>
            <a:lstStyle/>
            <a:p>
              <a:r>
                <a:rPr lang="en-US" dirty="0">
                  <a:solidFill>
                    <a:schemeClr val="bg1"/>
                  </a:solidFill>
                </a:rPr>
                <a:t>Factory</a:t>
              </a:r>
            </a:p>
          </p:txBody>
        </p:sp>
        <p:sp>
          <p:nvSpPr>
            <p:cNvPr id="18" name="TextBox 17">
              <a:extLst>
                <a:ext uri="{FF2B5EF4-FFF2-40B4-BE49-F238E27FC236}">
                  <a16:creationId xmlns:a16="http://schemas.microsoft.com/office/drawing/2014/main" id="{D436C58F-7B15-4316-9749-9A0DC9E5A6D4}"/>
                </a:ext>
              </a:extLst>
            </p:cNvPr>
            <p:cNvSpPr txBox="1"/>
            <p:nvPr/>
          </p:nvSpPr>
          <p:spPr>
            <a:xfrm>
              <a:off x="7151125" y="2832930"/>
              <a:ext cx="2860270" cy="369332"/>
            </a:xfrm>
            <a:prstGeom prst="rect">
              <a:avLst/>
            </a:prstGeom>
            <a:noFill/>
          </p:spPr>
          <p:txBody>
            <a:bodyPr wrap="square" rtlCol="0">
              <a:spAutoFit/>
            </a:bodyPr>
            <a:lstStyle/>
            <a:p>
              <a:r>
                <a:rPr lang="en-US" dirty="0">
                  <a:solidFill>
                    <a:schemeClr val="bg1"/>
                  </a:solidFill>
                </a:rPr>
                <a:t>+Create(String </a:t>
              </a:r>
              <a:r>
                <a:rPr lang="en-US" dirty="0" err="1">
                  <a:solidFill>
                    <a:schemeClr val="bg1"/>
                  </a:solidFill>
                </a:rPr>
                <a:t>TypeScheme</a:t>
              </a:r>
              <a:r>
                <a:rPr lang="en-US" dirty="0">
                  <a:solidFill>
                    <a:schemeClr val="bg1"/>
                  </a:solidFill>
                </a:rPr>
                <a:t>)</a:t>
              </a:r>
            </a:p>
          </p:txBody>
        </p:sp>
        <p:cxnSp>
          <p:nvCxnSpPr>
            <p:cNvPr id="43" name="Straight Connector 42">
              <a:extLst>
                <a:ext uri="{FF2B5EF4-FFF2-40B4-BE49-F238E27FC236}">
                  <a16:creationId xmlns:a16="http://schemas.microsoft.com/office/drawing/2014/main" id="{3445CC14-A42C-411B-AF16-4333594EAB45}"/>
                </a:ext>
              </a:extLst>
            </p:cNvPr>
            <p:cNvCxnSpPr>
              <a:cxnSpLocks/>
            </p:cNvCxnSpPr>
            <p:nvPr/>
          </p:nvCxnSpPr>
          <p:spPr>
            <a:xfrm flipV="1">
              <a:off x="7142372" y="2818948"/>
              <a:ext cx="2954307" cy="2064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C0650AF3-6009-4561-885D-633A6A4636DD}"/>
              </a:ext>
            </a:extLst>
          </p:cNvPr>
          <p:cNvSpPr txBox="1"/>
          <p:nvPr/>
        </p:nvSpPr>
        <p:spPr>
          <a:xfrm>
            <a:off x="1540280" y="1921614"/>
            <a:ext cx="6113377" cy="3785652"/>
          </a:xfrm>
          <a:prstGeom prst="rect">
            <a:avLst/>
          </a:prstGeom>
          <a:solidFill>
            <a:schemeClr val="bg1"/>
          </a:solidFill>
        </p:spPr>
        <p:txBody>
          <a:bodyPr wrap="square" rtlCol="0">
            <a:spAutoFit/>
          </a:bodyPr>
          <a:lstStyle/>
          <a:p>
            <a:r>
              <a:rPr lang="en-US" sz="1600" dirty="0">
                <a:solidFill>
                  <a:srgbClr val="7030A0"/>
                </a:solidFill>
                <a:latin typeface="Arial" panose="020B0604020202020204" pitchFamily="34" charset="0"/>
                <a:cs typeface="Arial" panose="020B0604020202020204" pitchFamily="34" charset="0"/>
              </a:rPr>
              <a:t>public static class</a:t>
            </a:r>
            <a:r>
              <a:rPr lang="en-US" sz="1600" dirty="0">
                <a:latin typeface="Arial" panose="020B0604020202020204" pitchFamily="34" charset="0"/>
                <a:cs typeface="Arial" panose="020B0604020202020204" pitchFamily="34" charset="0"/>
              </a:rPr>
              <a:t> </a:t>
            </a:r>
            <a:r>
              <a:rPr lang="en-US" sz="1600" dirty="0">
                <a:solidFill>
                  <a:schemeClr val="accent6">
                    <a:lumMod val="75000"/>
                  </a:schemeClr>
                </a:solidFill>
                <a:latin typeface="Arial" panose="020B0604020202020204" pitchFamily="34" charset="0"/>
                <a:cs typeface="Arial" panose="020B0604020202020204" pitchFamily="34" charset="0"/>
              </a:rPr>
              <a:t>Factory</a:t>
            </a:r>
          </a:p>
          <a:p>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a:solidFill>
                  <a:srgbClr val="7030A0"/>
                </a:solidFill>
                <a:latin typeface="Arial" panose="020B0604020202020204" pitchFamily="34" charset="0"/>
                <a:cs typeface="Arial" panose="020B0604020202020204" pitchFamily="34" charset="0"/>
              </a:rPr>
              <a:t>public static </a:t>
            </a:r>
            <a:r>
              <a:rPr lang="en-US" sz="1600" dirty="0">
                <a:solidFill>
                  <a:schemeClr val="accent6">
                    <a:lumMod val="75000"/>
                  </a:schemeClr>
                </a:solidFill>
                <a:latin typeface="Arial" panose="020B0604020202020204" pitchFamily="34" charset="0"/>
                <a:cs typeface="Arial" panose="020B0604020202020204" pitchFamily="34" charset="0"/>
              </a:rPr>
              <a:t>Dictionary</a:t>
            </a:r>
            <a:r>
              <a:rPr lang="en-US" sz="1600" dirty="0">
                <a:latin typeface="Arial" panose="020B0604020202020204" pitchFamily="34" charset="0"/>
                <a:cs typeface="Arial" panose="020B0604020202020204" pitchFamily="34" charset="0"/>
              </a:rPr>
              <a:t>&lt;</a:t>
            </a:r>
            <a:r>
              <a:rPr lang="en-US" sz="1600" dirty="0">
                <a:solidFill>
                  <a:schemeClr val="accent3">
                    <a:lumMod val="50000"/>
                  </a:schemeClr>
                </a:solidFill>
                <a:latin typeface="Arial" panose="020B0604020202020204" pitchFamily="34" charset="0"/>
                <a:cs typeface="Arial" panose="020B0604020202020204" pitchFamily="34" charset="0"/>
              </a:rPr>
              <a:t>string</a:t>
            </a:r>
            <a:r>
              <a:rPr lang="en-US" sz="1600" dirty="0">
                <a:latin typeface="Arial" panose="020B0604020202020204" pitchFamily="34" charset="0"/>
                <a:cs typeface="Arial" panose="020B0604020202020204" pitchFamily="34" charset="0"/>
              </a:rPr>
              <a:t>, </a:t>
            </a:r>
            <a:r>
              <a:rPr lang="en-US" sz="1600" dirty="0" err="1">
                <a:solidFill>
                  <a:schemeClr val="accent6">
                    <a:lumMod val="75000"/>
                  </a:schemeClr>
                </a:solidFill>
                <a:latin typeface="Arial" panose="020B0604020202020204" pitchFamily="34" charset="0"/>
                <a:cs typeface="Arial" panose="020B0604020202020204" pitchFamily="34" charset="0"/>
              </a:rPr>
              <a:t>ColorScheme</a:t>
            </a:r>
            <a:r>
              <a:rPr lang="en-US" sz="1600" dirty="0">
                <a:latin typeface="Arial" panose="020B0604020202020204" pitchFamily="34" charset="0"/>
                <a:cs typeface="Arial" panose="020B0604020202020204" pitchFamily="34" charset="0"/>
              </a:rPr>
              <a:t>&gt; scheme =</a:t>
            </a:r>
          </a:p>
          <a:p>
            <a:r>
              <a:rPr lang="en-US" sz="1600" dirty="0">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 new</a:t>
            </a:r>
            <a:r>
              <a:rPr lang="en-US" sz="1600" dirty="0">
                <a:latin typeface="Arial" panose="020B0604020202020204" pitchFamily="34" charset="0"/>
                <a:cs typeface="Arial" panose="020B0604020202020204" pitchFamily="34" charset="0"/>
              </a:rPr>
              <a:t> </a:t>
            </a:r>
            <a:r>
              <a:rPr lang="en-US" sz="1600" dirty="0">
                <a:solidFill>
                  <a:schemeClr val="accent6">
                    <a:lumMod val="75000"/>
                  </a:schemeClr>
                </a:solidFill>
                <a:latin typeface="Arial" panose="020B0604020202020204" pitchFamily="34" charset="0"/>
                <a:cs typeface="Arial" panose="020B0604020202020204" pitchFamily="34" charset="0"/>
              </a:rPr>
              <a:t>Dictionary </a:t>
            </a:r>
            <a:r>
              <a:rPr lang="en-US" sz="1600" dirty="0">
                <a:latin typeface="Arial" panose="020B0604020202020204" pitchFamily="34" charset="0"/>
                <a:cs typeface="Arial" panose="020B0604020202020204" pitchFamily="34" charset="0"/>
              </a:rPr>
              <a:t>&lt;</a:t>
            </a:r>
            <a:r>
              <a:rPr lang="en-US" sz="1600" dirty="0">
                <a:solidFill>
                  <a:schemeClr val="accent3">
                    <a:lumMod val="50000"/>
                  </a:schemeClr>
                </a:solidFill>
                <a:latin typeface="Arial" panose="020B0604020202020204" pitchFamily="34" charset="0"/>
                <a:cs typeface="Arial" panose="020B0604020202020204" pitchFamily="34" charset="0"/>
              </a:rPr>
              <a:t>string</a:t>
            </a:r>
            <a:r>
              <a:rPr lang="en-US" sz="1600" dirty="0">
                <a:latin typeface="Arial" panose="020B0604020202020204" pitchFamily="34" charset="0"/>
                <a:cs typeface="Arial" panose="020B0604020202020204" pitchFamily="34" charset="0"/>
              </a:rPr>
              <a:t>, </a:t>
            </a:r>
            <a:r>
              <a:rPr lang="en-US" sz="1600" dirty="0" err="1">
                <a:solidFill>
                  <a:schemeClr val="accent6">
                    <a:lumMod val="75000"/>
                  </a:schemeClr>
                </a:solidFill>
                <a:latin typeface="Arial" panose="020B0604020202020204" pitchFamily="34" charset="0"/>
                <a:cs typeface="Arial" panose="020B0604020202020204" pitchFamily="34" charset="0"/>
              </a:rPr>
              <a:t>ColorScheme</a:t>
            </a:r>
            <a:r>
              <a:rPr lang="en-US" sz="1600" dirty="0">
                <a:latin typeface="Arial" panose="020B0604020202020204" pitchFamily="34" charset="0"/>
                <a:cs typeface="Arial" panose="020B0604020202020204" pitchFamily="34" charset="0"/>
              </a:rPr>
              <a:t>&gt;();</a:t>
            </a:r>
          </a:p>
          <a:p>
            <a:r>
              <a:rPr lang="en-US" sz="1600" dirty="0">
                <a:latin typeface="Arial" panose="020B0604020202020204" pitchFamily="34" charset="0"/>
                <a:cs typeface="Arial" panose="020B0604020202020204" pitchFamily="34" charset="0"/>
              </a:rPr>
              <a:t>	</a:t>
            </a:r>
            <a:r>
              <a:rPr lang="en-US" sz="1600" dirty="0">
                <a:solidFill>
                  <a:srgbClr val="7030A0"/>
                </a:solidFill>
                <a:latin typeface="Arial" panose="020B0604020202020204" pitchFamily="34" charset="0"/>
                <a:cs typeface="Arial" panose="020B0604020202020204" pitchFamily="34" charset="0"/>
              </a:rPr>
              <a:t>static</a:t>
            </a:r>
            <a:r>
              <a:rPr lang="en-US" sz="1600" dirty="0">
                <a:latin typeface="Arial" panose="020B0604020202020204" pitchFamily="34" charset="0"/>
                <a:cs typeface="Arial" panose="020B0604020202020204" pitchFamily="34" charset="0"/>
              </a:rPr>
              <a:t> Factory()</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scheme.Add</a:t>
            </a:r>
            <a:r>
              <a:rPr lang="en-US" sz="1600" dirty="0">
                <a:latin typeface="Arial" panose="020B0604020202020204" pitchFamily="34" charset="0"/>
                <a:cs typeface="Arial" panose="020B0604020202020204" pitchFamily="34" charset="0"/>
              </a:rPr>
              <a:t>( </a:t>
            </a:r>
            <a:r>
              <a:rPr lang="en-US" sz="1600" dirty="0">
                <a:solidFill>
                  <a:srgbClr val="C00000"/>
                </a:solidFill>
                <a:latin typeface="Arial" panose="020B0604020202020204" pitchFamily="34" charset="0"/>
                <a:cs typeface="Arial" panose="020B0604020202020204" pitchFamily="34" charset="0"/>
              </a:rPr>
              <a:t>"RGB"</a:t>
            </a:r>
            <a:r>
              <a:rPr lang="en-US" sz="1600" dirty="0">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new</a:t>
            </a:r>
            <a:r>
              <a:rPr lang="en-US" sz="1600" dirty="0">
                <a:latin typeface="Arial" panose="020B0604020202020204" pitchFamily="34" charset="0"/>
                <a:cs typeface="Arial" panose="020B0604020202020204" pitchFamily="34" charset="0"/>
              </a:rPr>
              <a:t> </a:t>
            </a:r>
            <a:r>
              <a:rPr lang="en-US" sz="1600" dirty="0" err="1">
                <a:solidFill>
                  <a:schemeClr val="accent6">
                    <a:lumMod val="75000"/>
                  </a:schemeClr>
                </a:solidFill>
                <a:latin typeface="Arial" panose="020B0604020202020204" pitchFamily="34" charset="0"/>
                <a:cs typeface="Arial" panose="020B0604020202020204" pitchFamily="34" charset="0"/>
              </a:rPr>
              <a:t>RGBScheme</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scheme.Add</a:t>
            </a:r>
            <a:r>
              <a:rPr lang="en-US" sz="1600" dirty="0">
                <a:latin typeface="Arial" panose="020B0604020202020204" pitchFamily="34" charset="0"/>
                <a:cs typeface="Arial" panose="020B0604020202020204" pitchFamily="34" charset="0"/>
              </a:rPr>
              <a:t>( </a:t>
            </a:r>
            <a:r>
              <a:rPr lang="en-US" sz="1600" dirty="0">
                <a:solidFill>
                  <a:srgbClr val="C00000"/>
                </a:solidFill>
                <a:latin typeface="Arial" panose="020B0604020202020204" pitchFamily="34" charset="0"/>
                <a:cs typeface="Arial" panose="020B0604020202020204" pitchFamily="34" charset="0"/>
              </a:rPr>
              <a:t>"HSB"</a:t>
            </a:r>
            <a:r>
              <a:rPr lang="en-US" sz="1600" dirty="0">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new</a:t>
            </a:r>
            <a:r>
              <a:rPr lang="en-US" sz="1600" dirty="0">
                <a:latin typeface="Arial" panose="020B0604020202020204" pitchFamily="34" charset="0"/>
                <a:cs typeface="Arial" panose="020B0604020202020204" pitchFamily="34" charset="0"/>
              </a:rPr>
              <a:t> </a:t>
            </a:r>
            <a:r>
              <a:rPr lang="en-US" sz="1600" dirty="0" err="1">
                <a:solidFill>
                  <a:schemeClr val="accent6">
                    <a:lumMod val="75000"/>
                  </a:schemeClr>
                </a:solidFill>
                <a:latin typeface="Arial" panose="020B0604020202020204" pitchFamily="34" charset="0"/>
                <a:cs typeface="Arial" panose="020B0604020202020204" pitchFamily="34" charset="0"/>
              </a:rPr>
              <a:t>HSBScheme</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scheme.Add</a:t>
            </a:r>
            <a:r>
              <a:rPr lang="en-US" sz="1600" dirty="0">
                <a:latin typeface="Arial" panose="020B0604020202020204" pitchFamily="34" charset="0"/>
                <a:cs typeface="Arial" panose="020B0604020202020204" pitchFamily="34" charset="0"/>
              </a:rPr>
              <a:t>( </a:t>
            </a:r>
            <a:r>
              <a:rPr lang="en-US" sz="1600" dirty="0">
                <a:solidFill>
                  <a:srgbClr val="C00000"/>
                </a:solidFill>
                <a:latin typeface="Arial" panose="020B0604020202020204" pitchFamily="34" charset="0"/>
                <a:cs typeface="Arial" panose="020B0604020202020204" pitchFamily="34" charset="0"/>
              </a:rPr>
              <a:t>"HLS"</a:t>
            </a:r>
            <a:r>
              <a:rPr lang="en-US" sz="1600" dirty="0">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new</a:t>
            </a:r>
            <a:r>
              <a:rPr lang="en-US" sz="1600" dirty="0">
                <a:latin typeface="Arial" panose="020B0604020202020204" pitchFamily="34" charset="0"/>
                <a:cs typeface="Arial" panose="020B0604020202020204" pitchFamily="34" charset="0"/>
              </a:rPr>
              <a:t> </a:t>
            </a:r>
            <a:r>
              <a:rPr lang="en-US" sz="1600" dirty="0" err="1">
                <a:solidFill>
                  <a:schemeClr val="accent6">
                    <a:lumMod val="75000"/>
                  </a:schemeClr>
                </a:solidFill>
                <a:latin typeface="Arial" panose="020B0604020202020204" pitchFamily="34" charset="0"/>
                <a:cs typeface="Arial" panose="020B0604020202020204" pitchFamily="34" charset="0"/>
              </a:rPr>
              <a:t>HLSScheme</a:t>
            </a:r>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a:t>
            </a:r>
            <a:r>
              <a:rPr lang="en-US" sz="1600" dirty="0">
                <a:solidFill>
                  <a:srgbClr val="7030A0"/>
                </a:solidFill>
                <a:latin typeface="Arial" panose="020B0604020202020204" pitchFamily="34" charset="0"/>
                <a:cs typeface="Arial" panose="020B0604020202020204" pitchFamily="34" charset="0"/>
              </a:rPr>
              <a:t>public static </a:t>
            </a:r>
            <a:r>
              <a:rPr lang="en-US" sz="1600" dirty="0" err="1">
                <a:solidFill>
                  <a:schemeClr val="accent6">
                    <a:lumMod val="75000"/>
                  </a:schemeClr>
                </a:solidFill>
                <a:latin typeface="Arial" panose="020B0604020202020204" pitchFamily="34" charset="0"/>
                <a:cs typeface="Arial" panose="020B0604020202020204" pitchFamily="34" charset="0"/>
              </a:rPr>
              <a:t>ColorScheme</a:t>
            </a:r>
            <a:r>
              <a:rPr lang="en-US" sz="1600" dirty="0">
                <a:latin typeface="Arial" panose="020B0604020202020204" pitchFamily="34" charset="0"/>
                <a:cs typeface="Arial" panose="020B0604020202020204" pitchFamily="34" charset="0"/>
              </a:rPr>
              <a:t> Create(</a:t>
            </a:r>
            <a:r>
              <a:rPr lang="en-US" sz="1600" dirty="0">
                <a:solidFill>
                  <a:schemeClr val="accent3">
                    <a:lumMod val="50000"/>
                  </a:schemeClr>
                </a:solidFill>
                <a:latin typeface="Arial" panose="020B0604020202020204" pitchFamily="34" charset="0"/>
                <a:cs typeface="Arial" panose="020B0604020202020204" pitchFamily="34" charset="0"/>
              </a:rPr>
              <a:t>string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TypeScheme</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return</a:t>
            </a:r>
            <a:r>
              <a:rPr lang="en-US" sz="1600" dirty="0">
                <a:latin typeface="Arial" panose="020B0604020202020204" pitchFamily="34" charset="0"/>
                <a:cs typeface="Arial" panose="020B0604020202020204" pitchFamily="34" charset="0"/>
              </a:rPr>
              <a:t> scheme[</a:t>
            </a:r>
            <a:r>
              <a:rPr lang="en-US" sz="1600" dirty="0" err="1">
                <a:latin typeface="Arial" panose="020B0604020202020204" pitchFamily="34" charset="0"/>
                <a:cs typeface="Arial" panose="020B0604020202020204" pitchFamily="34" charset="0"/>
              </a:rPr>
              <a:t>TypeScheme</a:t>
            </a:r>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a:t>
            </a:r>
          </a:p>
        </p:txBody>
      </p:sp>
      <p:sp>
        <p:nvSpPr>
          <p:cNvPr id="57" name="TextBox 56">
            <a:extLst>
              <a:ext uri="{FF2B5EF4-FFF2-40B4-BE49-F238E27FC236}">
                <a16:creationId xmlns:a16="http://schemas.microsoft.com/office/drawing/2014/main" id="{78B1EB45-A07E-4F07-9087-9C0663CAD22B}"/>
              </a:ext>
            </a:extLst>
          </p:cNvPr>
          <p:cNvSpPr txBox="1"/>
          <p:nvPr/>
        </p:nvSpPr>
        <p:spPr>
          <a:xfrm>
            <a:off x="7653657" y="3768274"/>
            <a:ext cx="4342856" cy="1938992"/>
          </a:xfrm>
          <a:prstGeom prst="rect">
            <a:avLst/>
          </a:prstGeom>
          <a:noFill/>
        </p:spPr>
        <p:txBody>
          <a:bodyPr wrap="none" rtlCol="0">
            <a:spAutoFit/>
          </a:bodyPr>
          <a:lstStyle/>
          <a:p>
            <a:r>
              <a:rPr lang="en-US" sz="2000" dirty="0"/>
              <a:t>Factory has a </a:t>
            </a:r>
            <a:r>
              <a:rPr lang="en-US" sz="2000" b="1" dirty="0">
                <a:solidFill>
                  <a:schemeClr val="accent1">
                    <a:lumMod val="75000"/>
                  </a:schemeClr>
                </a:solidFill>
              </a:rPr>
              <a:t>Create</a:t>
            </a:r>
            <a:r>
              <a:rPr lang="en-US" sz="2000" dirty="0"/>
              <a:t> method</a:t>
            </a:r>
            <a:br>
              <a:rPr lang="en-US" sz="2000" dirty="0"/>
            </a:br>
            <a:r>
              <a:rPr lang="en-US" sz="2000" dirty="0"/>
              <a:t>with an input string that identifies the </a:t>
            </a:r>
            <a:br>
              <a:rPr lang="en-US" sz="2000" dirty="0"/>
            </a:br>
            <a:r>
              <a:rPr lang="en-US" sz="2000" dirty="0"/>
              <a:t>color scheme type.</a:t>
            </a:r>
          </a:p>
          <a:p>
            <a:endParaRPr lang="en-US" sz="2000" dirty="0"/>
          </a:p>
          <a:p>
            <a:r>
              <a:rPr lang="en-US" sz="2000" dirty="0"/>
              <a:t>Returns an object of type </a:t>
            </a:r>
            <a:r>
              <a:rPr lang="en-US" sz="2000" dirty="0" err="1">
                <a:solidFill>
                  <a:schemeClr val="accent1">
                    <a:lumMod val="50000"/>
                  </a:schemeClr>
                </a:solidFill>
              </a:rPr>
              <a:t>ColorScheme</a:t>
            </a:r>
            <a:endParaRPr lang="en-US" sz="2000" dirty="0">
              <a:solidFill>
                <a:schemeClr val="accent1">
                  <a:lumMod val="50000"/>
                </a:schemeClr>
              </a:solidFill>
            </a:endParaRPr>
          </a:p>
          <a:p>
            <a:endParaRPr lang="en-US" sz="2000" dirty="0"/>
          </a:p>
        </p:txBody>
      </p:sp>
    </p:spTree>
    <p:extLst>
      <p:ext uri="{BB962C8B-B14F-4D97-AF65-F5344CB8AC3E}">
        <p14:creationId xmlns:p14="http://schemas.microsoft.com/office/powerpoint/2010/main" val="2888626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3BB2-4E82-438D-8C1B-5FF0AA58EBCC}"/>
              </a:ext>
            </a:extLst>
          </p:cNvPr>
          <p:cNvSpPr>
            <a:spLocks noGrp="1"/>
          </p:cNvSpPr>
          <p:nvPr>
            <p:ph type="title"/>
          </p:nvPr>
        </p:nvSpPr>
        <p:spPr/>
        <p:txBody>
          <a:bodyPr/>
          <a:lstStyle/>
          <a:p>
            <a:r>
              <a:rPr lang="en-US" dirty="0"/>
              <a:t>RE-Implementation using Factory Pattern</a:t>
            </a:r>
          </a:p>
        </p:txBody>
      </p:sp>
      <p:sp>
        <p:nvSpPr>
          <p:cNvPr id="56" name="TextBox 55">
            <a:extLst>
              <a:ext uri="{FF2B5EF4-FFF2-40B4-BE49-F238E27FC236}">
                <a16:creationId xmlns:a16="http://schemas.microsoft.com/office/drawing/2014/main" id="{C0650AF3-6009-4561-885D-633A6A4636DD}"/>
              </a:ext>
            </a:extLst>
          </p:cNvPr>
          <p:cNvSpPr txBox="1"/>
          <p:nvPr/>
        </p:nvSpPr>
        <p:spPr>
          <a:xfrm>
            <a:off x="1766125" y="1955979"/>
            <a:ext cx="5542900" cy="2031325"/>
          </a:xfrm>
          <a:prstGeom prst="rect">
            <a:avLst/>
          </a:prstGeom>
          <a:solidFill>
            <a:schemeClr val="bg1"/>
          </a:solidFill>
        </p:spPr>
        <p:txBody>
          <a:bodyPr wrap="square" rtlCol="0">
            <a:spAutoFit/>
          </a:bodyPr>
          <a:lstStyle/>
          <a:p>
            <a:r>
              <a:rPr lang="en-US" sz="1400" dirty="0">
                <a:solidFill>
                  <a:srgbClr val="7030A0"/>
                </a:solidFill>
                <a:latin typeface="Arial" panose="020B0604020202020204" pitchFamily="34" charset="0"/>
                <a:cs typeface="Arial" panose="020B0604020202020204" pitchFamily="34" charset="0"/>
              </a:rPr>
              <a:t>public class </a:t>
            </a:r>
            <a:r>
              <a:rPr lang="en-US" sz="1400" dirty="0">
                <a:latin typeface="Arial" panose="020B0604020202020204" pitchFamily="34" charset="0"/>
                <a:cs typeface="Arial" panose="020B0604020202020204" pitchFamily="34" charset="0"/>
              </a:rPr>
              <a:t>Client</a:t>
            </a:r>
          </a:p>
          <a:p>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r>
              <a:rPr lang="en-US" sz="1400" dirty="0">
                <a:solidFill>
                  <a:srgbClr val="7030A0"/>
                </a:solidFill>
                <a:latin typeface="Arial" panose="020B0604020202020204" pitchFamily="34" charset="0"/>
                <a:cs typeface="Arial" panose="020B0604020202020204" pitchFamily="34" charset="0"/>
              </a:rPr>
              <a:t>private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ColorScheme</a:t>
            </a:r>
            <a:r>
              <a:rPr lang="en-US" sz="1400" dirty="0">
                <a:latin typeface="Arial" panose="020B0604020202020204" pitchFamily="34" charset="0"/>
                <a:cs typeface="Arial" panose="020B0604020202020204" pitchFamily="34" charset="0"/>
              </a:rPr>
              <a:t> selection = null;</a:t>
            </a: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 create a new scheme based on selection</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selection = </a:t>
            </a:r>
            <a:r>
              <a:rPr lang="en-US" sz="1400" dirty="0" err="1">
                <a:latin typeface="Arial" panose="020B0604020202020204" pitchFamily="34" charset="0"/>
                <a:cs typeface="Arial" panose="020B0604020202020204" pitchFamily="34" charset="0"/>
              </a:rPr>
              <a:t>Factory.Create</a:t>
            </a:r>
            <a:r>
              <a:rPr lang="en-US" sz="1400" dirty="0">
                <a:latin typeface="Arial" panose="020B0604020202020204" pitchFamily="34" charset="0"/>
                <a:cs typeface="Arial" panose="020B0604020202020204" pitchFamily="34" charset="0"/>
              </a:rPr>
              <a:t> ( </a:t>
            </a:r>
            <a:r>
              <a:rPr lang="en-US" sz="1400" dirty="0">
                <a:solidFill>
                  <a:srgbClr val="7030A0"/>
                </a:solidFill>
                <a:latin typeface="Arial" panose="020B0604020202020204" pitchFamily="34" charset="0"/>
                <a:cs typeface="Arial" panose="020B0604020202020204" pitchFamily="34" charset="0"/>
              </a:rPr>
              <a:t>“RGB” </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60F181DB-3FEF-487B-9176-563C96F192AE}"/>
              </a:ext>
            </a:extLst>
          </p:cNvPr>
          <p:cNvSpPr txBox="1"/>
          <p:nvPr/>
        </p:nvSpPr>
        <p:spPr>
          <a:xfrm>
            <a:off x="8938989" y="3768057"/>
            <a:ext cx="635110" cy="369332"/>
          </a:xfrm>
          <a:prstGeom prst="rect">
            <a:avLst/>
          </a:prstGeom>
          <a:noFill/>
        </p:spPr>
        <p:txBody>
          <a:bodyPr wrap="none" rtlCol="0">
            <a:spAutoFit/>
          </a:bodyPr>
          <a:lstStyle/>
          <a:p>
            <a:r>
              <a:rPr lang="en-US" dirty="0"/>
              <a:t>Uses</a:t>
            </a:r>
          </a:p>
        </p:txBody>
      </p:sp>
      <p:sp>
        <p:nvSpPr>
          <p:cNvPr id="19" name="Isosceles Triangle 18">
            <a:extLst>
              <a:ext uri="{FF2B5EF4-FFF2-40B4-BE49-F238E27FC236}">
                <a16:creationId xmlns:a16="http://schemas.microsoft.com/office/drawing/2014/main" id="{8FB04A32-1AC8-45C0-8D6F-460D82DB073C}"/>
              </a:ext>
            </a:extLst>
          </p:cNvPr>
          <p:cNvSpPr/>
          <p:nvPr/>
        </p:nvSpPr>
        <p:spPr>
          <a:xfrm>
            <a:off x="9157708" y="3332265"/>
            <a:ext cx="149086" cy="203628"/>
          </a:xfrm>
          <a:prstGeom prst="triangl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E6FF1F06-7946-41D9-BC91-CFB4687160E7}"/>
              </a:ext>
            </a:extLst>
          </p:cNvPr>
          <p:cNvGrpSpPr/>
          <p:nvPr/>
        </p:nvGrpSpPr>
        <p:grpSpPr>
          <a:xfrm>
            <a:off x="8182839" y="4065560"/>
            <a:ext cx="2297386" cy="1075393"/>
            <a:chOff x="7298445" y="4075043"/>
            <a:chExt cx="2297386" cy="975254"/>
          </a:xfrm>
        </p:grpSpPr>
        <p:sp>
          <p:nvSpPr>
            <p:cNvPr id="21" name="Rectangle: Rounded Corners 20">
              <a:extLst>
                <a:ext uri="{FF2B5EF4-FFF2-40B4-BE49-F238E27FC236}">
                  <a16:creationId xmlns:a16="http://schemas.microsoft.com/office/drawing/2014/main" id="{4AC21173-93B3-4963-B4E3-C538FE49CAAB}"/>
                </a:ext>
              </a:extLst>
            </p:cNvPr>
            <p:cNvSpPr/>
            <p:nvPr/>
          </p:nvSpPr>
          <p:spPr>
            <a:xfrm>
              <a:off x="7306969" y="4727147"/>
              <a:ext cx="2288862" cy="323150"/>
            </a:xfrm>
            <a:prstGeom prst="roundRect">
              <a:avLst/>
            </a:prstGeom>
            <a:solidFill>
              <a:schemeClr val="bg1"/>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F4E38A41-2A25-4491-922B-B9A9F3619D86}"/>
                </a:ext>
              </a:extLst>
            </p:cNvPr>
            <p:cNvSpPr/>
            <p:nvPr/>
          </p:nvSpPr>
          <p:spPr>
            <a:xfrm>
              <a:off x="7306969" y="4247991"/>
              <a:ext cx="2288862" cy="546190"/>
            </a:xfrm>
            <a:prstGeom prst="roundRect">
              <a:avLst/>
            </a:prstGeom>
            <a:solidFill>
              <a:srgbClr val="FF99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3CB69A9-FFD6-48E5-B820-9B840AB005DF}"/>
                </a:ext>
              </a:extLst>
            </p:cNvPr>
            <p:cNvCxnSpPr>
              <a:cxnSpLocks/>
            </p:cNvCxnSpPr>
            <p:nvPr/>
          </p:nvCxnSpPr>
          <p:spPr>
            <a:xfrm flipV="1">
              <a:off x="7306967" y="4756921"/>
              <a:ext cx="2288864" cy="1599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4B7BCF1-2DE6-4CDD-B577-DBBC4F383083}"/>
                </a:ext>
              </a:extLst>
            </p:cNvPr>
            <p:cNvSpPr txBox="1"/>
            <p:nvPr/>
          </p:nvSpPr>
          <p:spPr>
            <a:xfrm>
              <a:off x="7959563" y="4296937"/>
              <a:ext cx="646306" cy="316692"/>
            </a:xfrm>
            <a:prstGeom prst="rect">
              <a:avLst/>
            </a:prstGeom>
            <a:noFill/>
          </p:spPr>
          <p:txBody>
            <a:bodyPr wrap="none" rtlCol="0">
              <a:spAutoFit/>
            </a:bodyPr>
            <a:lstStyle/>
            <a:p>
              <a:r>
                <a:rPr lang="en-US" dirty="0">
                  <a:solidFill>
                    <a:schemeClr val="bg1"/>
                  </a:solidFill>
                </a:rPr>
                <a:t>Client</a:t>
              </a:r>
            </a:p>
          </p:txBody>
        </p:sp>
        <p:cxnSp>
          <p:nvCxnSpPr>
            <p:cNvPr id="25" name="Straight Connector 24">
              <a:extLst>
                <a:ext uri="{FF2B5EF4-FFF2-40B4-BE49-F238E27FC236}">
                  <a16:creationId xmlns:a16="http://schemas.microsoft.com/office/drawing/2014/main" id="{02661C83-ED2A-488D-A34C-79DCB61E8238}"/>
                </a:ext>
              </a:extLst>
            </p:cNvPr>
            <p:cNvCxnSpPr>
              <a:cxnSpLocks/>
            </p:cNvCxnSpPr>
            <p:nvPr/>
          </p:nvCxnSpPr>
          <p:spPr>
            <a:xfrm flipV="1">
              <a:off x="7298445" y="4677256"/>
              <a:ext cx="2288864" cy="1599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CEA8E0E-9375-41D1-80F7-56D21EFF9D16}"/>
                </a:ext>
              </a:extLst>
            </p:cNvPr>
            <p:cNvCxnSpPr>
              <a:cxnSpLocks/>
            </p:cNvCxnSpPr>
            <p:nvPr/>
          </p:nvCxnSpPr>
          <p:spPr>
            <a:xfrm flipV="1">
              <a:off x="8333284" y="4075043"/>
              <a:ext cx="0" cy="151154"/>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316157AF-8381-4608-B943-B9E10C195B6E}"/>
              </a:ext>
            </a:extLst>
          </p:cNvPr>
          <p:cNvCxnSpPr>
            <a:cxnSpLocks/>
          </p:cNvCxnSpPr>
          <p:nvPr/>
        </p:nvCxnSpPr>
        <p:spPr>
          <a:xfrm flipV="1">
            <a:off x="9216078" y="3601383"/>
            <a:ext cx="0" cy="166674"/>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nvGrpSpPr>
          <p:cNvPr id="28" name="List">
            <a:extLst>
              <a:ext uri="{FF2B5EF4-FFF2-40B4-BE49-F238E27FC236}">
                <a16:creationId xmlns:a16="http://schemas.microsoft.com/office/drawing/2014/main" id="{9AB9A80D-3E09-4ED1-9557-972F3F5037FC}"/>
              </a:ext>
            </a:extLst>
          </p:cNvPr>
          <p:cNvGrpSpPr/>
          <p:nvPr>
            <p:custDataLst>
              <p:custData r:id="rId1"/>
            </p:custDataLst>
          </p:nvPr>
        </p:nvGrpSpPr>
        <p:grpSpPr>
          <a:xfrm>
            <a:off x="5576925" y="4195941"/>
            <a:ext cx="1651415" cy="1533690"/>
            <a:chOff x="4610405" y="3047458"/>
            <a:chExt cx="1651415" cy="1533690"/>
          </a:xfrm>
        </p:grpSpPr>
        <p:grpSp>
          <p:nvGrpSpPr>
            <p:cNvPr id="29" name="Group 28">
              <a:extLst>
                <a:ext uri="{FF2B5EF4-FFF2-40B4-BE49-F238E27FC236}">
                  <a16:creationId xmlns:a16="http://schemas.microsoft.com/office/drawing/2014/main" id="{0D26B720-6492-4109-8BEA-95009321D201}"/>
                </a:ext>
              </a:extLst>
            </p:cNvPr>
            <p:cNvGrpSpPr/>
            <p:nvPr/>
          </p:nvGrpSpPr>
          <p:grpSpPr>
            <a:xfrm>
              <a:off x="4610405" y="3047458"/>
              <a:ext cx="1651415" cy="1533690"/>
              <a:chOff x="4648810" y="3359442"/>
              <a:chExt cx="713680" cy="756306"/>
            </a:xfrm>
          </p:grpSpPr>
          <p:sp>
            <p:nvSpPr>
              <p:cNvPr id="39" name="Background">
                <a:extLst>
                  <a:ext uri="{FF2B5EF4-FFF2-40B4-BE49-F238E27FC236}">
                    <a16:creationId xmlns:a16="http://schemas.microsoft.com/office/drawing/2014/main" id="{1780EC5E-85C2-4038-9B60-3AB69BA4844D}"/>
                  </a:ext>
                </a:extLst>
              </p:cNvPr>
              <p:cNvSpPr/>
              <p:nvPr/>
            </p:nvSpPr>
            <p:spPr>
              <a:xfrm>
                <a:off x="4648810" y="3359442"/>
                <a:ext cx="713680" cy="756306"/>
              </a:xfrm>
              <a:prstGeom prst="rect">
                <a:avLst/>
              </a:prstGeom>
              <a:solidFill>
                <a:srgbClr val="FFFFFF"/>
              </a:solidFill>
              <a:ln w="3175" cap="flat" cmpd="sng" algn="ctr">
                <a:solidFill>
                  <a:srgbClr val="FFFFFF">
                    <a:lumMod val="50000"/>
                  </a:srgbClr>
                </a:solidFill>
                <a:prstDash val="solid"/>
              </a:ln>
              <a:effectLst/>
            </p:spPr>
            <p:txBody>
              <a:bodyPr rot="0" spcFirstLastPara="0" vertOverflow="overflow" horzOverflow="overflow" vert="horz" wrap="square" lIns="45720" tIns="0" rIns="9144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050" b="0" i="0" u="none" strike="noStrike" kern="0" cap="none" spc="0" normalizeH="0" baseline="0" noProof="0" dirty="0">
                  <a:ln>
                    <a:noFill/>
                  </a:ln>
                  <a:solidFill>
                    <a:srgbClr val="000000">
                      <a:lumMod val="75000"/>
                      <a:lumOff val="25000"/>
                    </a:srgbClr>
                  </a:solidFill>
                  <a:effectLst/>
                  <a:uLnTx/>
                  <a:uFillTx/>
                  <a:latin typeface="Segoe UI"/>
                  <a:ea typeface="+mn-ea"/>
                  <a:cs typeface="+mn-cs"/>
                </a:endParaRPr>
              </a:p>
            </p:txBody>
          </p:sp>
          <p:sp>
            <p:nvSpPr>
              <p:cNvPr id="40" name="Content">
                <a:extLst>
                  <a:ext uri="{FF2B5EF4-FFF2-40B4-BE49-F238E27FC236}">
                    <a16:creationId xmlns:a16="http://schemas.microsoft.com/office/drawing/2014/main" id="{321B8EF2-3A8C-4AFD-90BE-0FFE7FFC8B2F}"/>
                  </a:ext>
                </a:extLst>
              </p:cNvPr>
              <p:cNvSpPr/>
              <p:nvPr/>
            </p:nvSpPr>
            <p:spPr>
              <a:xfrm>
                <a:off x="4648810" y="3359442"/>
                <a:ext cx="713680" cy="282298"/>
              </a:xfrm>
              <a:prstGeom prst="rect">
                <a:avLst/>
              </a:prstGeom>
              <a:noFill/>
              <a:ln w="3175">
                <a:noFill/>
              </a:ln>
              <a:effectLst/>
            </p:spPr>
            <p:style>
              <a:lnRef idx="2">
                <a:srgbClr val="4F81BD">
                  <a:shade val="50000"/>
                </a:srgbClr>
              </a:lnRef>
              <a:fillRef idx="1">
                <a:srgbClr val="4F81BD"/>
              </a:fillRef>
              <a:effectRef idx="0">
                <a:srgbClr val="4F81BD"/>
              </a:effectRef>
              <a:fontRef idx="minor">
                <a:srgbClr val="000000"/>
              </a:fontRef>
            </p:style>
            <p:txBody>
              <a:bodyPr lIns="45720" tIns="0" rIns="0" bIns="18288" rtlCol="0" anchor="t" anchorCtr="0">
                <a:spAutoFit/>
              </a:bodyPr>
              <a:lstStyle/>
              <a:p>
                <a:r>
                  <a:rPr lang="en-US" sz="1200" dirty="0">
                    <a:solidFill>
                      <a:sysClr val="windowText" lastClr="000000"/>
                    </a:solidFill>
                    <a:latin typeface="Segoe UI" pitchFamily="34" charset="0"/>
                    <a:cs typeface="Segoe UI" pitchFamily="34" charset="0"/>
                  </a:rPr>
                  <a:t>RGB</a:t>
                </a:r>
              </a:p>
              <a:p>
                <a:r>
                  <a:rPr lang="en-US" sz="1200" dirty="0">
                    <a:solidFill>
                      <a:sysClr val="windowText" lastClr="000000"/>
                    </a:solidFill>
                    <a:latin typeface="Segoe UI" pitchFamily="34" charset="0"/>
                    <a:cs typeface="Segoe UI" pitchFamily="34" charset="0"/>
                  </a:rPr>
                  <a:t>HSL</a:t>
                </a:r>
              </a:p>
              <a:p>
                <a:r>
                  <a:rPr lang="en-US" sz="1200" dirty="0">
                    <a:solidFill>
                      <a:sysClr val="windowText" lastClr="000000"/>
                    </a:solidFill>
                    <a:latin typeface="Segoe UI" pitchFamily="34" charset="0"/>
                    <a:cs typeface="Segoe UI" pitchFamily="34" charset="0"/>
                  </a:rPr>
                  <a:t>HSB</a:t>
                </a:r>
              </a:p>
            </p:txBody>
          </p:sp>
        </p:grpSp>
        <p:grpSp>
          <p:nvGrpSpPr>
            <p:cNvPr id="30" name="Group 29">
              <a:extLst>
                <a:ext uri="{FF2B5EF4-FFF2-40B4-BE49-F238E27FC236}">
                  <a16:creationId xmlns:a16="http://schemas.microsoft.com/office/drawing/2014/main" id="{7C6830BC-B8A0-4B7B-90E7-1B6EB9CBF319}"/>
                </a:ext>
              </a:extLst>
            </p:cNvPr>
            <p:cNvGrpSpPr/>
            <p:nvPr>
              <p:custDataLst>
                <p:custData r:id="rId2"/>
              </p:custDataLst>
            </p:nvPr>
          </p:nvGrpSpPr>
          <p:grpSpPr>
            <a:xfrm>
              <a:off x="6113828" y="3047458"/>
              <a:ext cx="147992" cy="1533690"/>
              <a:chOff x="4496659" y="1543110"/>
              <a:chExt cx="147992" cy="3562292"/>
            </a:xfrm>
          </p:grpSpPr>
          <p:sp>
            <p:nvSpPr>
              <p:cNvPr id="31" name="ScrollBar">
                <a:extLst>
                  <a:ext uri="{FF2B5EF4-FFF2-40B4-BE49-F238E27FC236}">
                    <a16:creationId xmlns:a16="http://schemas.microsoft.com/office/drawing/2014/main" id="{63FA22D0-C5FE-4E8C-A1C9-D63B9E846C30}"/>
                  </a:ext>
                </a:extLst>
              </p:cNvPr>
              <p:cNvSpPr>
                <a:spLocks/>
              </p:cNvSpPr>
              <p:nvPr/>
            </p:nvSpPr>
            <p:spPr>
              <a:xfrm>
                <a:off x="4496659" y="1543110"/>
                <a:ext cx="147992" cy="3562292"/>
              </a:xfrm>
              <a:prstGeom prst="rect">
                <a:avLst/>
              </a:prstGeom>
              <a:solidFill>
                <a:srgbClr val="FFFFFF">
                  <a:lumMod val="95000"/>
                </a:srgbClr>
              </a:solidFill>
              <a:ln w="3175">
                <a:solidFill>
                  <a:srgbClr val="FFFFFF">
                    <a:lumMod val="50000"/>
                  </a:srgbClr>
                </a:solidFill>
              </a:ln>
            </p:spPr>
            <p:style>
              <a:lnRef idx="2">
                <a:srgbClr val="4F81BD">
                  <a:shade val="50000"/>
                </a:srgbClr>
              </a:lnRef>
              <a:fillRef idx="1001">
                <a:srgbClr val="000000"/>
              </a:fillRef>
              <a:effectRef idx="0">
                <a:srgbClr val="4F81BD"/>
              </a:effectRef>
              <a:fontRef idx="minor">
                <a:srgbClr val="000000"/>
              </a:fontRef>
            </p:style>
            <p:txBody>
              <a:bodyPr lIns="97548" tIns="48774" rIns="97548" bIns="48774" rtlCol="0" anchor="ctr"/>
              <a:lstStyle/>
              <a:p>
                <a:pPr algn="ctr" defTabSz="913915"/>
                <a:endParaRPr lang="en-US" dirty="0"/>
              </a:p>
            </p:txBody>
          </p:sp>
          <p:sp>
            <p:nvSpPr>
              <p:cNvPr id="32" name="Slider">
                <a:extLst>
                  <a:ext uri="{FF2B5EF4-FFF2-40B4-BE49-F238E27FC236}">
                    <a16:creationId xmlns:a16="http://schemas.microsoft.com/office/drawing/2014/main" id="{A1566A45-79C4-47D1-9636-BFB793F588CD}"/>
                  </a:ext>
                </a:extLst>
              </p:cNvPr>
              <p:cNvSpPr>
                <a:spLocks/>
              </p:cNvSpPr>
              <p:nvPr/>
            </p:nvSpPr>
            <p:spPr>
              <a:xfrm>
                <a:off x="4496659" y="2237544"/>
                <a:ext cx="147992" cy="804962"/>
              </a:xfrm>
              <a:prstGeom prst="rect">
                <a:avLst/>
              </a:prstGeom>
              <a:solidFill>
                <a:srgbClr val="FFFFFF">
                  <a:lumMod val="85000"/>
                </a:srgbClr>
              </a:solidFill>
              <a:ln w="3175">
                <a:solidFill>
                  <a:srgbClr val="FFFFFF">
                    <a:lumMod val="50000"/>
                  </a:srgbClr>
                </a:solid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33" name="UpArrow">
                <a:extLst>
                  <a:ext uri="{FF2B5EF4-FFF2-40B4-BE49-F238E27FC236}">
                    <a16:creationId xmlns:a16="http://schemas.microsoft.com/office/drawing/2014/main" id="{C0DFCDBD-41F9-4B62-A051-953B2319499A}"/>
                  </a:ext>
                </a:extLst>
              </p:cNvPr>
              <p:cNvSpPr>
                <a:spLocks/>
              </p:cNvSpPr>
              <p:nvPr/>
            </p:nvSpPr>
            <p:spPr>
              <a:xfrm>
                <a:off x="4538651" y="1628432"/>
                <a:ext cx="64008" cy="148671"/>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sp>
            <p:nvSpPr>
              <p:cNvPr id="34" name="DownArrow">
                <a:extLst>
                  <a:ext uri="{FF2B5EF4-FFF2-40B4-BE49-F238E27FC236}">
                    <a16:creationId xmlns:a16="http://schemas.microsoft.com/office/drawing/2014/main" id="{BD96A570-34FA-45BE-A7EF-358AB2889D66}"/>
                  </a:ext>
                </a:extLst>
              </p:cNvPr>
              <p:cNvSpPr>
                <a:spLocks/>
              </p:cNvSpPr>
              <p:nvPr/>
            </p:nvSpPr>
            <p:spPr>
              <a:xfrm rot="10800000">
                <a:off x="4538651" y="4880844"/>
                <a:ext cx="64008" cy="148671"/>
              </a:xfrm>
              <a:prstGeom prst="triangle">
                <a:avLst/>
              </a:prstGeom>
              <a:solidFill>
                <a:srgbClr val="FFFFFF">
                  <a:lumMod val="50000"/>
                  <a:alpha val="99000"/>
                </a:srgbClr>
              </a:solidFill>
              <a:ln>
                <a:noFill/>
              </a:ln>
            </p:spPr>
            <p:style>
              <a:lnRef idx="2">
                <a:srgbClr val="4F81BD">
                  <a:shade val="50000"/>
                </a:srgbClr>
              </a:lnRef>
              <a:fillRef idx="1">
                <a:srgbClr val="4F81BD"/>
              </a:fillRef>
              <a:effectRef idx="0">
                <a:srgbClr val="4F81BD"/>
              </a:effectRef>
              <a:fontRef idx="minor">
                <a:srgbClr val="000000"/>
              </a:fontRef>
            </p:style>
            <p:txBody>
              <a:bodyPr lIns="97548" tIns="48774" rIns="97548" bIns="48774" rtlCol="0" anchor="ctr"/>
              <a:lstStyle/>
              <a:p>
                <a:pPr algn="ctr"/>
                <a:endParaRPr lang="en-US" dirty="0"/>
              </a:p>
            </p:txBody>
          </p:sp>
        </p:grpSp>
      </p:grpSp>
      <p:sp>
        <p:nvSpPr>
          <p:cNvPr id="4" name="TextBox 3">
            <a:extLst>
              <a:ext uri="{FF2B5EF4-FFF2-40B4-BE49-F238E27FC236}">
                <a16:creationId xmlns:a16="http://schemas.microsoft.com/office/drawing/2014/main" id="{3D39CC1D-4F63-44F0-BAC0-A08A814A88C7}"/>
              </a:ext>
            </a:extLst>
          </p:cNvPr>
          <p:cNvSpPr txBox="1"/>
          <p:nvPr/>
        </p:nvSpPr>
        <p:spPr>
          <a:xfrm>
            <a:off x="4215341" y="4156349"/>
            <a:ext cx="1390124" cy="307777"/>
          </a:xfrm>
          <a:prstGeom prst="rect">
            <a:avLst/>
          </a:prstGeom>
          <a:noFill/>
        </p:spPr>
        <p:txBody>
          <a:bodyPr wrap="none" rtlCol="0">
            <a:spAutoFit/>
          </a:bodyPr>
          <a:lstStyle/>
          <a:p>
            <a:r>
              <a:rPr lang="en-US" sz="1400" b="1" dirty="0">
                <a:latin typeface="Arial" panose="020B0604020202020204" pitchFamily="34" charset="0"/>
                <a:cs typeface="Arial" panose="020B0604020202020204" pitchFamily="34" charset="0"/>
              </a:rPr>
              <a:t>Color Scheme</a:t>
            </a:r>
          </a:p>
        </p:txBody>
      </p:sp>
      <p:grpSp>
        <p:nvGrpSpPr>
          <p:cNvPr id="41" name="Group 40">
            <a:extLst>
              <a:ext uri="{FF2B5EF4-FFF2-40B4-BE49-F238E27FC236}">
                <a16:creationId xmlns:a16="http://schemas.microsoft.com/office/drawing/2014/main" id="{3FA36C14-2620-4D72-82B1-ABE845D0C7E0}"/>
              </a:ext>
            </a:extLst>
          </p:cNvPr>
          <p:cNvGrpSpPr/>
          <p:nvPr/>
        </p:nvGrpSpPr>
        <p:grpSpPr>
          <a:xfrm>
            <a:off x="7879502" y="2208415"/>
            <a:ext cx="2967449" cy="1093774"/>
            <a:chOff x="7129230" y="2208415"/>
            <a:chExt cx="2967449" cy="1093774"/>
          </a:xfrm>
        </p:grpSpPr>
        <p:sp>
          <p:nvSpPr>
            <p:cNvPr id="42" name="Rectangle: Rounded Corners 41">
              <a:extLst>
                <a:ext uri="{FF2B5EF4-FFF2-40B4-BE49-F238E27FC236}">
                  <a16:creationId xmlns:a16="http://schemas.microsoft.com/office/drawing/2014/main" id="{5503CEE2-B379-421E-ABFE-B25F52CA77DB}"/>
                </a:ext>
              </a:extLst>
            </p:cNvPr>
            <p:cNvSpPr/>
            <p:nvPr/>
          </p:nvSpPr>
          <p:spPr>
            <a:xfrm>
              <a:off x="7129230" y="2208415"/>
              <a:ext cx="2967449" cy="109377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D4B580FA-0554-48D3-AD6A-DC7D5ED8ECEF}"/>
                </a:ext>
              </a:extLst>
            </p:cNvPr>
            <p:cNvCxnSpPr>
              <a:cxnSpLocks/>
              <a:endCxn id="42" idx="3"/>
            </p:cNvCxnSpPr>
            <p:nvPr/>
          </p:nvCxnSpPr>
          <p:spPr>
            <a:xfrm flipV="1">
              <a:off x="7129230" y="2755302"/>
              <a:ext cx="2967449" cy="119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58EF712-AA3F-45D9-9BE9-E62907D9A8D7}"/>
                </a:ext>
              </a:extLst>
            </p:cNvPr>
            <p:cNvSpPr txBox="1"/>
            <p:nvPr/>
          </p:nvSpPr>
          <p:spPr>
            <a:xfrm>
              <a:off x="7668176" y="2208415"/>
              <a:ext cx="184731" cy="369332"/>
            </a:xfrm>
            <a:prstGeom prst="rect">
              <a:avLst/>
            </a:prstGeom>
            <a:noFill/>
          </p:spPr>
          <p:txBody>
            <a:bodyPr wrap="none" rtlCol="0">
              <a:spAutoFit/>
            </a:bodyPr>
            <a:lstStyle/>
            <a:p>
              <a:endParaRPr lang="en-US" dirty="0">
                <a:solidFill>
                  <a:schemeClr val="bg1"/>
                </a:solidFill>
              </a:endParaRPr>
            </a:p>
          </p:txBody>
        </p:sp>
        <p:sp>
          <p:nvSpPr>
            <p:cNvPr id="46" name="TextBox 45">
              <a:extLst>
                <a:ext uri="{FF2B5EF4-FFF2-40B4-BE49-F238E27FC236}">
                  <a16:creationId xmlns:a16="http://schemas.microsoft.com/office/drawing/2014/main" id="{0DA1DA59-0611-44C4-A498-ECE42A14A0B2}"/>
                </a:ext>
              </a:extLst>
            </p:cNvPr>
            <p:cNvSpPr txBox="1"/>
            <p:nvPr/>
          </p:nvSpPr>
          <p:spPr>
            <a:xfrm>
              <a:off x="8100647" y="2356338"/>
              <a:ext cx="1289543" cy="369332"/>
            </a:xfrm>
            <a:prstGeom prst="rect">
              <a:avLst/>
            </a:prstGeom>
            <a:noFill/>
          </p:spPr>
          <p:txBody>
            <a:bodyPr wrap="square" rtlCol="0">
              <a:spAutoFit/>
            </a:bodyPr>
            <a:lstStyle/>
            <a:p>
              <a:r>
                <a:rPr lang="en-US" dirty="0">
                  <a:solidFill>
                    <a:schemeClr val="bg1"/>
                  </a:solidFill>
                </a:rPr>
                <a:t>Factory</a:t>
              </a:r>
            </a:p>
          </p:txBody>
        </p:sp>
        <p:sp>
          <p:nvSpPr>
            <p:cNvPr id="47" name="TextBox 46">
              <a:extLst>
                <a:ext uri="{FF2B5EF4-FFF2-40B4-BE49-F238E27FC236}">
                  <a16:creationId xmlns:a16="http://schemas.microsoft.com/office/drawing/2014/main" id="{02316623-A4B1-49B6-B92E-0AF1D53AAE85}"/>
                </a:ext>
              </a:extLst>
            </p:cNvPr>
            <p:cNvSpPr txBox="1"/>
            <p:nvPr/>
          </p:nvSpPr>
          <p:spPr>
            <a:xfrm>
              <a:off x="7151125" y="2832930"/>
              <a:ext cx="2860270" cy="369332"/>
            </a:xfrm>
            <a:prstGeom prst="rect">
              <a:avLst/>
            </a:prstGeom>
            <a:noFill/>
          </p:spPr>
          <p:txBody>
            <a:bodyPr wrap="square" rtlCol="0">
              <a:spAutoFit/>
            </a:bodyPr>
            <a:lstStyle/>
            <a:p>
              <a:r>
                <a:rPr lang="en-US" dirty="0">
                  <a:solidFill>
                    <a:schemeClr val="bg1"/>
                  </a:solidFill>
                </a:rPr>
                <a:t>+Create(String </a:t>
              </a:r>
              <a:r>
                <a:rPr lang="en-US" dirty="0" err="1">
                  <a:solidFill>
                    <a:schemeClr val="bg1"/>
                  </a:solidFill>
                </a:rPr>
                <a:t>TypeScheme</a:t>
              </a:r>
              <a:r>
                <a:rPr lang="en-US" dirty="0">
                  <a:solidFill>
                    <a:schemeClr val="bg1"/>
                  </a:solidFill>
                </a:rPr>
                <a:t>)</a:t>
              </a:r>
            </a:p>
          </p:txBody>
        </p:sp>
        <p:cxnSp>
          <p:nvCxnSpPr>
            <p:cNvPr id="48" name="Straight Connector 47">
              <a:extLst>
                <a:ext uri="{FF2B5EF4-FFF2-40B4-BE49-F238E27FC236}">
                  <a16:creationId xmlns:a16="http://schemas.microsoft.com/office/drawing/2014/main" id="{46A24D44-C266-41B6-9C97-B9D90035E38E}"/>
                </a:ext>
              </a:extLst>
            </p:cNvPr>
            <p:cNvCxnSpPr>
              <a:cxnSpLocks/>
            </p:cNvCxnSpPr>
            <p:nvPr/>
          </p:nvCxnSpPr>
          <p:spPr>
            <a:xfrm flipV="1">
              <a:off x="7142372" y="2818948"/>
              <a:ext cx="2954307" cy="20647"/>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7883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7B1A-ABB3-48F5-98E5-67813BAC6486}"/>
              </a:ext>
            </a:extLst>
          </p:cNvPr>
          <p:cNvSpPr>
            <a:spLocks noGrp="1"/>
          </p:cNvSpPr>
          <p:nvPr>
            <p:ph type="title"/>
          </p:nvPr>
        </p:nvSpPr>
        <p:spPr/>
        <p:txBody>
          <a:bodyPr/>
          <a:lstStyle/>
          <a:p>
            <a:r>
              <a:rPr lang="en-US" dirty="0"/>
              <a:t>Case Study</a:t>
            </a:r>
          </a:p>
        </p:txBody>
      </p:sp>
      <p:sp>
        <p:nvSpPr>
          <p:cNvPr id="3" name="Text Placeholder 2">
            <a:extLst>
              <a:ext uri="{FF2B5EF4-FFF2-40B4-BE49-F238E27FC236}">
                <a16:creationId xmlns:a16="http://schemas.microsoft.com/office/drawing/2014/main" id="{08EF1A0F-D662-45DD-906D-C2B9D4CE367D}"/>
              </a:ext>
            </a:extLst>
          </p:cNvPr>
          <p:cNvSpPr>
            <a:spLocks noGrp="1"/>
          </p:cNvSpPr>
          <p:nvPr>
            <p:ph type="body" idx="1"/>
          </p:nvPr>
        </p:nvSpPr>
        <p:spPr/>
        <p:txBody>
          <a:bodyPr/>
          <a:lstStyle/>
          <a:p>
            <a:r>
              <a:rPr lang="en-US" dirty="0"/>
              <a:t>New Implementation</a:t>
            </a:r>
          </a:p>
        </p:txBody>
      </p:sp>
      <p:sp>
        <p:nvSpPr>
          <p:cNvPr id="4" name="Content Placeholder 3">
            <a:extLst>
              <a:ext uri="{FF2B5EF4-FFF2-40B4-BE49-F238E27FC236}">
                <a16:creationId xmlns:a16="http://schemas.microsoft.com/office/drawing/2014/main" id="{F1A95AD9-FF23-47C9-B96D-A56079042EA1}"/>
              </a:ext>
            </a:extLst>
          </p:cNvPr>
          <p:cNvSpPr>
            <a:spLocks noGrp="1"/>
          </p:cNvSpPr>
          <p:nvPr>
            <p:ph sz="half" idx="2"/>
          </p:nvPr>
        </p:nvSpPr>
        <p:spPr>
          <a:solidFill>
            <a:schemeClr val="bg1"/>
          </a:solidFill>
        </p:spPr>
        <p:txBody>
          <a:bodyPr/>
          <a:lstStyle/>
          <a:p>
            <a:r>
              <a:rPr lang="en-US" dirty="0"/>
              <a:t>Uses Base and Concrete Classes</a:t>
            </a:r>
          </a:p>
          <a:p>
            <a:r>
              <a:rPr lang="en-US" dirty="0"/>
              <a:t>Factory Pattern to create objects</a:t>
            </a:r>
          </a:p>
          <a:p>
            <a:r>
              <a:rPr lang="en-US" dirty="0"/>
              <a:t>RIP (Replace IF with Polymorphism)</a:t>
            </a:r>
          </a:p>
          <a:p>
            <a:r>
              <a:rPr lang="en-US" dirty="0"/>
              <a:t>Modular and easily modified</a:t>
            </a:r>
          </a:p>
          <a:p>
            <a:endParaRPr lang="en-US" dirty="0"/>
          </a:p>
        </p:txBody>
      </p:sp>
      <p:sp>
        <p:nvSpPr>
          <p:cNvPr id="5" name="Text Placeholder 4">
            <a:extLst>
              <a:ext uri="{FF2B5EF4-FFF2-40B4-BE49-F238E27FC236}">
                <a16:creationId xmlns:a16="http://schemas.microsoft.com/office/drawing/2014/main" id="{C3050BF9-1F5D-4E36-8B0B-A7AD0BFAA6CA}"/>
              </a:ext>
            </a:extLst>
          </p:cNvPr>
          <p:cNvSpPr>
            <a:spLocks noGrp="1"/>
          </p:cNvSpPr>
          <p:nvPr>
            <p:ph type="body" sz="quarter" idx="3"/>
          </p:nvPr>
        </p:nvSpPr>
        <p:spPr/>
        <p:txBody>
          <a:bodyPr/>
          <a:lstStyle/>
          <a:p>
            <a:r>
              <a:rPr lang="en-US" dirty="0"/>
              <a:t>Old Implementation</a:t>
            </a:r>
          </a:p>
        </p:txBody>
      </p:sp>
      <p:sp>
        <p:nvSpPr>
          <p:cNvPr id="6" name="Content Placeholder 5">
            <a:extLst>
              <a:ext uri="{FF2B5EF4-FFF2-40B4-BE49-F238E27FC236}">
                <a16:creationId xmlns:a16="http://schemas.microsoft.com/office/drawing/2014/main" id="{D82EA983-3D99-4294-BADE-CF14EFA2DD5B}"/>
              </a:ext>
            </a:extLst>
          </p:cNvPr>
          <p:cNvSpPr>
            <a:spLocks noGrp="1"/>
          </p:cNvSpPr>
          <p:nvPr>
            <p:ph sz="quarter" idx="4"/>
          </p:nvPr>
        </p:nvSpPr>
        <p:spPr>
          <a:solidFill>
            <a:schemeClr val="bg1">
              <a:lumMod val="65000"/>
            </a:schemeClr>
          </a:solidFill>
        </p:spPr>
        <p:txBody>
          <a:bodyPr/>
          <a:lstStyle/>
          <a:p>
            <a:r>
              <a:rPr lang="en-US" dirty="0"/>
              <a:t>Use </a:t>
            </a:r>
            <a:r>
              <a:rPr lang="en-US" dirty="0" err="1"/>
              <a:t>Enums</a:t>
            </a:r>
            <a:r>
              <a:rPr lang="en-US" dirty="0"/>
              <a:t> and variables</a:t>
            </a:r>
          </a:p>
          <a:p>
            <a:r>
              <a:rPr lang="en-US" dirty="0"/>
              <a:t>Constructor with multiple arguments</a:t>
            </a:r>
          </a:p>
          <a:p>
            <a:r>
              <a:rPr lang="en-US" i="1" dirty="0"/>
              <a:t>switch</a:t>
            </a:r>
            <a:r>
              <a:rPr lang="en-US" dirty="0"/>
              <a:t> and </a:t>
            </a:r>
            <a:r>
              <a:rPr lang="en-US" i="1" dirty="0"/>
              <a:t>if</a:t>
            </a:r>
            <a:r>
              <a:rPr lang="en-US" dirty="0"/>
              <a:t> statements</a:t>
            </a:r>
          </a:p>
          <a:p>
            <a:r>
              <a:rPr lang="en-US" dirty="0"/>
              <a:t>Non-modular </a:t>
            </a:r>
          </a:p>
          <a:p>
            <a:endParaRPr lang="en-US" dirty="0"/>
          </a:p>
          <a:p>
            <a:endParaRPr lang="en-US" dirty="0"/>
          </a:p>
          <a:p>
            <a:endParaRPr lang="en-US" dirty="0"/>
          </a:p>
        </p:txBody>
      </p:sp>
      <p:sp>
        <p:nvSpPr>
          <p:cNvPr id="8" name="Rectangle 7">
            <a:extLst>
              <a:ext uri="{FF2B5EF4-FFF2-40B4-BE49-F238E27FC236}">
                <a16:creationId xmlns:a16="http://schemas.microsoft.com/office/drawing/2014/main" id="{9962081A-56F5-4CA0-B324-EAA365E135BC}"/>
              </a:ext>
            </a:extLst>
          </p:cNvPr>
          <p:cNvSpPr/>
          <p:nvPr/>
        </p:nvSpPr>
        <p:spPr>
          <a:xfrm>
            <a:off x="4211782" y="577599"/>
            <a:ext cx="6843070" cy="89592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You’ve just started a new job and your team lead says:</a:t>
            </a:r>
            <a:br>
              <a:rPr lang="en-US" dirty="0"/>
            </a:br>
            <a:r>
              <a:rPr lang="en-US" dirty="0"/>
              <a:t>“Here’s some code in our graphic system that handles different color schemes.   Could you come up with a better design?”</a:t>
            </a:r>
          </a:p>
        </p:txBody>
      </p:sp>
      <mc:AlternateContent xmlns:mc="http://schemas.openxmlformats.org/markup-compatibility/2006">
        <mc:Choice xmlns:pslz="http://schemas.microsoft.com/office/powerpoint/2016/slidezoom" Requires="pslz">
          <p:graphicFrame>
            <p:nvGraphicFramePr>
              <p:cNvPr id="10" name="Slide Zoom 9">
                <a:extLst>
                  <a:ext uri="{FF2B5EF4-FFF2-40B4-BE49-F238E27FC236}">
                    <a16:creationId xmlns:a16="http://schemas.microsoft.com/office/drawing/2014/main" id="{5AC0EF40-E783-4DA6-8954-875680858DEC}"/>
                  </a:ext>
                </a:extLst>
              </p:cNvPr>
              <p:cNvGraphicFramePr>
                <a:graphicFrameLocks noChangeAspect="1"/>
              </p:cNvGraphicFramePr>
              <p:nvPr>
                <p:extLst>
                  <p:ext uri="{D42A27DB-BD31-4B8C-83A1-F6EECF244321}">
                    <p14:modId xmlns:p14="http://schemas.microsoft.com/office/powerpoint/2010/main" val="1941976200"/>
                  </p:ext>
                </p:extLst>
              </p:nvPr>
            </p:nvGraphicFramePr>
            <p:xfrm>
              <a:off x="10552386" y="-49751"/>
              <a:ext cx="1639614" cy="579176"/>
            </p:xfrm>
            <a:graphic>
              <a:graphicData uri="http://schemas.microsoft.com/office/powerpoint/2016/slidezoom">
                <pslz:sldZm>
                  <pslz:sldZmObj sldId="298" cId="3357594973">
                    <pslz:zmPr id="{5AF4A0ED-FCEE-480B-858D-D811EAD674C8}" returnToParent="0" transitionDur="1000">
                      <p166:blipFill xmlns:p166="http://schemas.microsoft.com/office/powerpoint/2016/6/main">
                        <a:blip r:embed="rId2"/>
                        <a:stretch>
                          <a:fillRect/>
                        </a:stretch>
                      </p166:blipFill>
                      <p166:spPr xmlns:p166="http://schemas.microsoft.com/office/powerpoint/2016/6/main">
                        <a:xfrm>
                          <a:off x="0" y="0"/>
                          <a:ext cx="1639614" cy="579176"/>
                        </a:xfrm>
                        <a:prstGeom prst="rect">
                          <a:avLst/>
                        </a:prstGeom>
                        <a:ln w="3175">
                          <a:solidFill>
                            <a:prstClr val="ltGray"/>
                          </a:solidFill>
                        </a:ln>
                      </p166:spPr>
                    </pslz:zmPr>
                  </pslz:sldZmObj>
                </pslz:sldZm>
              </a:graphicData>
            </a:graphic>
          </p:graphicFrame>
        </mc:Choice>
        <mc:Fallback>
          <p:pic>
            <p:nvPicPr>
              <p:cNvPr id="10" name="Slide Zoom 9">
                <a:hlinkClick r:id="rId3" action="ppaction://hlinksldjump"/>
                <a:extLst>
                  <a:ext uri="{FF2B5EF4-FFF2-40B4-BE49-F238E27FC236}">
                    <a16:creationId xmlns:a16="http://schemas.microsoft.com/office/drawing/2014/main" id="{5AC0EF40-E783-4DA6-8954-875680858DEC}"/>
                  </a:ext>
                </a:extLst>
              </p:cNvPr>
              <p:cNvPicPr>
                <a:picLocks noGrp="1" noRot="1" noChangeAspect="1" noMove="1" noResize="1" noEditPoints="1" noAdjustHandles="1" noChangeArrowheads="1" noChangeShapeType="1"/>
              </p:cNvPicPr>
              <p:nvPr/>
            </p:nvPicPr>
            <p:blipFill>
              <a:blip r:embed="rId2"/>
              <a:stretch>
                <a:fillRect/>
              </a:stretch>
            </p:blipFill>
            <p:spPr>
              <a:xfrm>
                <a:off x="10552386" y="-49751"/>
                <a:ext cx="1639614" cy="579176"/>
              </a:xfrm>
              <a:prstGeom prst="rect">
                <a:avLst/>
              </a:prstGeom>
              <a:ln w="3175">
                <a:solidFill>
                  <a:prstClr val="ltGray"/>
                </a:solidFill>
              </a:ln>
            </p:spPr>
          </p:pic>
        </mc:Fallback>
      </mc:AlternateContent>
    </p:spTree>
    <p:extLst>
      <p:ext uri="{BB962C8B-B14F-4D97-AF65-F5344CB8AC3E}">
        <p14:creationId xmlns:p14="http://schemas.microsoft.com/office/powerpoint/2010/main" val="3527934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1E79-DAD9-4C1D-92CA-09E5DE030541}"/>
              </a:ext>
            </a:extLst>
          </p:cNvPr>
          <p:cNvSpPr>
            <a:spLocks noGrp="1"/>
          </p:cNvSpPr>
          <p:nvPr>
            <p:ph type="title"/>
          </p:nvPr>
        </p:nvSpPr>
        <p:spPr/>
        <p:txBody>
          <a:bodyPr/>
          <a:lstStyle/>
          <a:p>
            <a:r>
              <a:rPr lang="en-US" b="1" dirty="0"/>
              <a:t>Summary</a:t>
            </a:r>
            <a:endParaRPr lang="en-US" dirty="0"/>
          </a:p>
        </p:txBody>
      </p:sp>
      <p:sp>
        <p:nvSpPr>
          <p:cNvPr id="3" name="Content Placeholder 2">
            <a:extLst>
              <a:ext uri="{FF2B5EF4-FFF2-40B4-BE49-F238E27FC236}">
                <a16:creationId xmlns:a16="http://schemas.microsoft.com/office/drawing/2014/main" id="{468126B2-8C0F-47AD-87E7-BD9D25CE7153}"/>
              </a:ext>
            </a:extLst>
          </p:cNvPr>
          <p:cNvSpPr>
            <a:spLocks noGrp="1"/>
          </p:cNvSpPr>
          <p:nvPr>
            <p:ph sz="half" idx="1"/>
          </p:nvPr>
        </p:nvSpPr>
        <p:spPr>
          <a:xfrm>
            <a:off x="1539694" y="2002931"/>
            <a:ext cx="4645152" cy="3448595"/>
          </a:xfrm>
        </p:spPr>
        <p:txBody>
          <a:bodyPr>
            <a:normAutofit lnSpcReduction="10000"/>
          </a:bodyPr>
          <a:lstStyle/>
          <a:p>
            <a:r>
              <a:rPr lang="en-US" dirty="0"/>
              <a:t>Patterns are the </a:t>
            </a:r>
            <a:r>
              <a:rPr lang="en-US" dirty="0">
                <a:solidFill>
                  <a:schemeClr val="accent2">
                    <a:lumMod val="50000"/>
                  </a:schemeClr>
                </a:solidFill>
              </a:rPr>
              <a:t>recurring solutions </a:t>
            </a:r>
            <a:r>
              <a:rPr lang="en-US" dirty="0"/>
              <a:t>to the problems of design.  </a:t>
            </a:r>
          </a:p>
          <a:p>
            <a:r>
              <a:rPr lang="en-US" dirty="0"/>
              <a:t>People learn patterns by </a:t>
            </a:r>
            <a:r>
              <a:rPr lang="en-US" dirty="0">
                <a:solidFill>
                  <a:schemeClr val="accent2">
                    <a:lumMod val="50000"/>
                  </a:schemeClr>
                </a:solidFill>
              </a:rPr>
              <a:t>seeing them </a:t>
            </a:r>
            <a:r>
              <a:rPr lang="en-US" dirty="0"/>
              <a:t>and </a:t>
            </a:r>
            <a:r>
              <a:rPr lang="en-US" dirty="0">
                <a:solidFill>
                  <a:schemeClr val="accent2">
                    <a:lumMod val="50000"/>
                  </a:schemeClr>
                </a:solidFill>
              </a:rPr>
              <a:t>recall them </a:t>
            </a:r>
            <a:r>
              <a:rPr lang="en-US" dirty="0"/>
              <a:t>when need be without a lot of effort. </a:t>
            </a:r>
          </a:p>
          <a:p>
            <a:r>
              <a:rPr lang="en-US" dirty="0"/>
              <a:t>Patterns </a:t>
            </a:r>
            <a:r>
              <a:rPr lang="en-US" dirty="0">
                <a:solidFill>
                  <a:schemeClr val="accent2">
                    <a:lumMod val="50000"/>
                  </a:schemeClr>
                </a:solidFill>
              </a:rPr>
              <a:t>link together </a:t>
            </a:r>
            <a:r>
              <a:rPr lang="en-US" dirty="0"/>
              <a:t>in the mind so that one pattern leads to another and another </a:t>
            </a:r>
            <a:r>
              <a:rPr lang="en-US" dirty="0">
                <a:solidFill>
                  <a:schemeClr val="accent2">
                    <a:lumMod val="50000"/>
                  </a:schemeClr>
                </a:solidFill>
              </a:rPr>
              <a:t>until familiar problems are solved</a:t>
            </a:r>
            <a:r>
              <a:rPr lang="en-US" dirty="0"/>
              <a:t>.</a:t>
            </a:r>
          </a:p>
          <a:p>
            <a:endParaRPr lang="en-US" dirty="0"/>
          </a:p>
          <a:p>
            <a:endParaRPr lang="en-US" dirty="0"/>
          </a:p>
        </p:txBody>
      </p:sp>
      <p:sp>
        <p:nvSpPr>
          <p:cNvPr id="10" name="TextBox 9">
            <a:extLst>
              <a:ext uri="{FF2B5EF4-FFF2-40B4-BE49-F238E27FC236}">
                <a16:creationId xmlns:a16="http://schemas.microsoft.com/office/drawing/2014/main" id="{9B3D8B76-1642-48E0-9F5C-451A56865618}"/>
              </a:ext>
            </a:extLst>
          </p:cNvPr>
          <p:cNvSpPr txBox="1"/>
          <p:nvPr/>
        </p:nvSpPr>
        <p:spPr>
          <a:xfrm>
            <a:off x="7679138" y="2495935"/>
            <a:ext cx="2582463" cy="461665"/>
          </a:xfrm>
          <a:prstGeom prst="rect">
            <a:avLst/>
          </a:prstGeom>
          <a:noFill/>
        </p:spPr>
        <p:txBody>
          <a:bodyPr wrap="square" rtlCol="0">
            <a:spAutoFit/>
          </a:bodyPr>
          <a:lstStyle/>
          <a:p>
            <a:r>
              <a:rPr lang="en-US" sz="2400" i="1" dirty="0">
                <a:hlinkClick r:id="rId3"/>
              </a:rPr>
              <a:t>http://c2.com/ppr/</a:t>
            </a:r>
            <a:endParaRPr lang="en-US" sz="2400" dirty="0"/>
          </a:p>
        </p:txBody>
      </p:sp>
      <p:pic>
        <p:nvPicPr>
          <p:cNvPr id="7" name="Content Placeholder 6" descr="A close up of a logo&#10;&#10;Description generated with very high confidence">
            <a:extLst>
              <a:ext uri="{FF2B5EF4-FFF2-40B4-BE49-F238E27FC236}">
                <a16:creationId xmlns:a16="http://schemas.microsoft.com/office/drawing/2014/main" id="{3CA324FE-5E44-4769-A87B-44835F75A08C}"/>
              </a:ext>
            </a:extLst>
          </p:cNvPr>
          <p:cNvPicPr>
            <a:picLocks noGrp="1" noChangeAspect="1"/>
          </p:cNvPicPr>
          <p:nvPr>
            <p:ph sz="half" idx="2"/>
          </p:nvPr>
        </p:nvPicPr>
        <p:blipFill>
          <a:blip r:embed="rId4"/>
          <a:stretch>
            <a:fillRect/>
          </a:stretch>
        </p:blipFill>
        <p:spPr>
          <a:xfrm>
            <a:off x="6409700" y="2002931"/>
            <a:ext cx="1123950" cy="1104900"/>
          </a:xfrm>
        </p:spPr>
      </p:pic>
      <p:sp>
        <p:nvSpPr>
          <p:cNvPr id="11" name="Content Placeholder 2">
            <a:extLst>
              <a:ext uri="{FF2B5EF4-FFF2-40B4-BE49-F238E27FC236}">
                <a16:creationId xmlns:a16="http://schemas.microsoft.com/office/drawing/2014/main" id="{1A95E048-5534-446F-91CA-5B6A41FBF614}"/>
              </a:ext>
            </a:extLst>
          </p:cNvPr>
          <p:cNvSpPr txBox="1">
            <a:spLocks/>
          </p:cNvSpPr>
          <p:nvPr/>
        </p:nvSpPr>
        <p:spPr>
          <a:xfrm>
            <a:off x="6409700" y="3246568"/>
            <a:ext cx="4645152" cy="236663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dirty="0"/>
              <a:t>Portland Pattern Repository </a:t>
            </a:r>
          </a:p>
          <a:p>
            <a:r>
              <a:rPr lang="en-US" dirty="0"/>
              <a:t>Repository of solutions to recurring problems found in computer programming</a:t>
            </a:r>
          </a:p>
          <a:p>
            <a:r>
              <a:rPr lang="en-US" dirty="0"/>
              <a:t>Pattern Language Catalogue</a:t>
            </a:r>
          </a:p>
          <a:p>
            <a:r>
              <a:rPr lang="en-US" dirty="0"/>
              <a:t>People, Projects &amp; Patterns</a:t>
            </a:r>
          </a:p>
          <a:p>
            <a:endParaRPr lang="en-US" dirty="0"/>
          </a:p>
          <a:p>
            <a:endParaRPr lang="en-US" dirty="0"/>
          </a:p>
          <a:p>
            <a:endParaRPr lang="en-US" dirty="0"/>
          </a:p>
        </p:txBody>
      </p:sp>
    </p:spTree>
    <p:extLst>
      <p:ext uri="{BB962C8B-B14F-4D97-AF65-F5344CB8AC3E}">
        <p14:creationId xmlns:p14="http://schemas.microsoft.com/office/powerpoint/2010/main" val="4216645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1FBB1-3C52-4DCB-A66B-5D9FBEB1A0F7}"/>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DFC2FE0E-B977-488A-8F5A-76CC8CA8A87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3583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6626-2BFA-4D1B-90A9-6A21CF06CD9B}"/>
              </a:ext>
            </a:extLst>
          </p:cNvPr>
          <p:cNvSpPr>
            <a:spLocks noGrp="1"/>
          </p:cNvSpPr>
          <p:nvPr>
            <p:ph type="title"/>
          </p:nvPr>
        </p:nvSpPr>
        <p:spPr/>
        <p:txBody>
          <a:bodyPr/>
          <a:lstStyle/>
          <a:p>
            <a:r>
              <a:rPr lang="en-US" dirty="0"/>
              <a:t>Lesson </a:t>
            </a:r>
            <a:r>
              <a:rPr lang="en-US" dirty="0" err="1"/>
              <a:t>Acroynm</a:t>
            </a:r>
            <a:endParaRPr lang="en-US" dirty="0"/>
          </a:p>
        </p:txBody>
      </p:sp>
      <p:graphicFrame>
        <p:nvGraphicFramePr>
          <p:cNvPr id="5" name="Table 4">
            <a:extLst>
              <a:ext uri="{FF2B5EF4-FFF2-40B4-BE49-F238E27FC236}">
                <a16:creationId xmlns:a16="http://schemas.microsoft.com/office/drawing/2014/main" id="{65A6C07F-FA01-4383-B7EE-216F6537F4D4}"/>
              </a:ext>
            </a:extLst>
          </p:cNvPr>
          <p:cNvGraphicFramePr>
            <a:graphicFrameLocks noGrp="1"/>
          </p:cNvGraphicFramePr>
          <p:nvPr>
            <p:extLst>
              <p:ext uri="{D42A27DB-BD31-4B8C-83A1-F6EECF244321}">
                <p14:modId xmlns:p14="http://schemas.microsoft.com/office/powerpoint/2010/main" val="2582247383"/>
              </p:ext>
            </p:extLst>
          </p:nvPr>
        </p:nvGraphicFramePr>
        <p:xfrm>
          <a:off x="1560944" y="2095884"/>
          <a:ext cx="9493907" cy="3708400"/>
        </p:xfrm>
        <a:graphic>
          <a:graphicData uri="http://schemas.openxmlformats.org/drawingml/2006/table">
            <a:tbl>
              <a:tblPr firstRow="1" bandRow="1">
                <a:tableStyleId>{5C22544A-7EE6-4342-B048-85BDC9FD1C3A}</a:tableStyleId>
              </a:tblPr>
              <a:tblGrid>
                <a:gridCol w="1773383">
                  <a:extLst>
                    <a:ext uri="{9D8B030D-6E8A-4147-A177-3AD203B41FA5}">
                      <a16:colId xmlns:a16="http://schemas.microsoft.com/office/drawing/2014/main" val="296580749"/>
                    </a:ext>
                  </a:extLst>
                </a:gridCol>
                <a:gridCol w="7720524">
                  <a:extLst>
                    <a:ext uri="{9D8B030D-6E8A-4147-A177-3AD203B41FA5}">
                      <a16:colId xmlns:a16="http://schemas.microsoft.com/office/drawing/2014/main" val="1130486521"/>
                    </a:ext>
                  </a:extLst>
                </a:gridCol>
              </a:tblGrid>
              <a:tr h="370840">
                <a:tc>
                  <a:txBody>
                    <a:bodyPr/>
                    <a:lstStyle/>
                    <a:p>
                      <a:r>
                        <a:rPr lang="en-US" dirty="0"/>
                        <a:t>Acronym</a:t>
                      </a:r>
                    </a:p>
                  </a:txBody>
                  <a:tcPr/>
                </a:tc>
                <a:tc>
                  <a:txBody>
                    <a:bodyPr/>
                    <a:lstStyle/>
                    <a:p>
                      <a:r>
                        <a:rPr lang="en-US" dirty="0"/>
                        <a:t>Definition</a:t>
                      </a:r>
                    </a:p>
                  </a:txBody>
                  <a:tcPr/>
                </a:tc>
                <a:extLst>
                  <a:ext uri="{0D108BD9-81ED-4DB2-BD59-A6C34878D82A}">
                    <a16:rowId xmlns:a16="http://schemas.microsoft.com/office/drawing/2014/main" val="3720605391"/>
                  </a:ext>
                </a:extLst>
              </a:tr>
              <a:tr h="370840">
                <a:tc>
                  <a:txBody>
                    <a:bodyPr/>
                    <a:lstStyle/>
                    <a:p>
                      <a:r>
                        <a:rPr lang="en-US" dirty="0"/>
                        <a:t>CRC</a:t>
                      </a:r>
                    </a:p>
                  </a:txBody>
                  <a:tcPr/>
                </a:tc>
                <a:tc>
                  <a:txBody>
                    <a:bodyPr/>
                    <a:lstStyle/>
                    <a:p>
                      <a:r>
                        <a:rPr lang="en-US" dirty="0"/>
                        <a:t>Class-Responsibility-Collaboration</a:t>
                      </a:r>
                    </a:p>
                  </a:txBody>
                  <a:tcPr/>
                </a:tc>
                <a:extLst>
                  <a:ext uri="{0D108BD9-81ED-4DB2-BD59-A6C34878D82A}">
                    <a16:rowId xmlns:a16="http://schemas.microsoft.com/office/drawing/2014/main" val="3387750184"/>
                  </a:ext>
                </a:extLst>
              </a:tr>
              <a:tr h="370840">
                <a:tc>
                  <a:txBody>
                    <a:bodyPr/>
                    <a:lstStyle/>
                    <a:p>
                      <a:r>
                        <a:rPr lang="en-US" dirty="0"/>
                        <a:t>GRASP</a:t>
                      </a:r>
                    </a:p>
                  </a:txBody>
                  <a:tcPr/>
                </a:tc>
                <a:tc>
                  <a:txBody>
                    <a:bodyPr/>
                    <a:lstStyle/>
                    <a:p>
                      <a:r>
                        <a:rPr lang="en-US" dirty="0"/>
                        <a:t>General Responsibility Assignment Software</a:t>
                      </a:r>
                    </a:p>
                  </a:txBody>
                  <a:tcPr/>
                </a:tc>
                <a:extLst>
                  <a:ext uri="{0D108BD9-81ED-4DB2-BD59-A6C34878D82A}">
                    <a16:rowId xmlns:a16="http://schemas.microsoft.com/office/drawing/2014/main" val="3347151800"/>
                  </a:ext>
                </a:extLst>
              </a:tr>
              <a:tr h="370840">
                <a:tc>
                  <a:txBody>
                    <a:bodyPr/>
                    <a:lstStyle/>
                    <a:p>
                      <a:r>
                        <a:rPr lang="en-US" dirty="0"/>
                        <a:t>OOAD</a:t>
                      </a:r>
                    </a:p>
                  </a:txBody>
                  <a:tcPr/>
                </a:tc>
                <a:tc>
                  <a:txBody>
                    <a:bodyPr/>
                    <a:lstStyle/>
                    <a:p>
                      <a:r>
                        <a:rPr lang="en-US" dirty="0"/>
                        <a:t>Object Oriented Analysis and Design</a:t>
                      </a:r>
                    </a:p>
                  </a:txBody>
                  <a:tcPr/>
                </a:tc>
                <a:extLst>
                  <a:ext uri="{0D108BD9-81ED-4DB2-BD59-A6C34878D82A}">
                    <a16:rowId xmlns:a16="http://schemas.microsoft.com/office/drawing/2014/main" val="1956809774"/>
                  </a:ext>
                </a:extLst>
              </a:tr>
              <a:tr h="370840">
                <a:tc>
                  <a:txBody>
                    <a:bodyPr/>
                    <a:lstStyle/>
                    <a:p>
                      <a:r>
                        <a:rPr lang="en-US" dirty="0"/>
                        <a:t>OOP</a:t>
                      </a:r>
                    </a:p>
                  </a:txBody>
                  <a:tcPr/>
                </a:tc>
                <a:tc>
                  <a:txBody>
                    <a:bodyPr/>
                    <a:lstStyle/>
                    <a:p>
                      <a:r>
                        <a:rPr lang="en-US" dirty="0"/>
                        <a:t>Object Oriented Programming</a:t>
                      </a:r>
                    </a:p>
                  </a:txBody>
                  <a:tcPr/>
                </a:tc>
                <a:extLst>
                  <a:ext uri="{0D108BD9-81ED-4DB2-BD59-A6C34878D82A}">
                    <a16:rowId xmlns:a16="http://schemas.microsoft.com/office/drawing/2014/main" val="2852936670"/>
                  </a:ext>
                </a:extLst>
              </a:tr>
              <a:tr h="370840">
                <a:tc>
                  <a:txBody>
                    <a:bodyPr/>
                    <a:lstStyle/>
                    <a:p>
                      <a:r>
                        <a:rPr lang="en-US" dirty="0"/>
                        <a:t>OOPSLA</a:t>
                      </a:r>
                    </a:p>
                  </a:txBody>
                  <a:tcPr/>
                </a:tc>
                <a:tc>
                  <a:txBody>
                    <a:bodyPr/>
                    <a:lstStyle/>
                    <a:p>
                      <a:r>
                        <a:rPr lang="en-US" dirty="0"/>
                        <a:t>Object oriented Programming, Systems, Language and Architecture</a:t>
                      </a:r>
                    </a:p>
                  </a:txBody>
                  <a:tcPr/>
                </a:tc>
                <a:extLst>
                  <a:ext uri="{0D108BD9-81ED-4DB2-BD59-A6C34878D82A}">
                    <a16:rowId xmlns:a16="http://schemas.microsoft.com/office/drawing/2014/main" val="942320158"/>
                  </a:ext>
                </a:extLst>
              </a:tr>
              <a:tr h="370840">
                <a:tc>
                  <a:txBody>
                    <a:bodyPr/>
                    <a:lstStyle/>
                    <a:p>
                      <a:r>
                        <a:rPr lang="en-US" dirty="0"/>
                        <a:t>MVC</a:t>
                      </a:r>
                    </a:p>
                  </a:txBody>
                  <a:tcPr/>
                </a:tc>
                <a:tc>
                  <a:txBody>
                    <a:bodyPr/>
                    <a:lstStyle/>
                    <a:p>
                      <a:r>
                        <a:rPr lang="en-US" dirty="0"/>
                        <a:t>Model-View-Controller</a:t>
                      </a:r>
                    </a:p>
                  </a:txBody>
                  <a:tcPr/>
                </a:tc>
                <a:extLst>
                  <a:ext uri="{0D108BD9-81ED-4DB2-BD59-A6C34878D82A}">
                    <a16:rowId xmlns:a16="http://schemas.microsoft.com/office/drawing/2014/main" val="7431812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NSGA-II</a:t>
                      </a:r>
                    </a:p>
                  </a:txBody>
                  <a:tcPr/>
                </a:tc>
                <a:tc>
                  <a:txBody>
                    <a:bodyPr/>
                    <a:lstStyle/>
                    <a:p>
                      <a:r>
                        <a:rPr lang="en-US" dirty="0">
                          <a:effectLst/>
                        </a:rPr>
                        <a:t>Non-dominated Sorting Genetic Algorithm II </a:t>
                      </a:r>
                      <a:endParaRPr lang="en-US" dirty="0"/>
                    </a:p>
                  </a:txBody>
                  <a:tcPr/>
                </a:tc>
                <a:extLst>
                  <a:ext uri="{0D108BD9-81ED-4DB2-BD59-A6C34878D82A}">
                    <a16:rowId xmlns:a16="http://schemas.microsoft.com/office/drawing/2014/main" val="3987908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UML</a:t>
                      </a:r>
                    </a:p>
                  </a:txBody>
                  <a:tcPr/>
                </a:tc>
                <a:tc>
                  <a:txBody>
                    <a:bodyPr/>
                    <a:lstStyle/>
                    <a:p>
                      <a:r>
                        <a:rPr lang="en-US" dirty="0"/>
                        <a:t>Unified Modeling Language</a:t>
                      </a:r>
                    </a:p>
                  </a:txBody>
                  <a:tcPr/>
                </a:tc>
                <a:extLst>
                  <a:ext uri="{0D108BD9-81ED-4DB2-BD59-A6C34878D82A}">
                    <a16:rowId xmlns:a16="http://schemas.microsoft.com/office/drawing/2014/main" val="15949891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4192747667"/>
                  </a:ext>
                </a:extLst>
              </a:tr>
            </a:tbl>
          </a:graphicData>
        </a:graphic>
      </p:graphicFrame>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3569A9E2-D187-4761-8318-5D4A00173573}"/>
                  </a:ext>
                </a:extLst>
              </p:cNvPr>
              <p:cNvGraphicFramePr>
                <a:graphicFrameLocks noChangeAspect="1"/>
              </p:cNvGraphicFramePr>
              <p:nvPr>
                <p:extLst>
                  <p:ext uri="{D42A27DB-BD31-4B8C-83A1-F6EECF244321}">
                    <p14:modId xmlns:p14="http://schemas.microsoft.com/office/powerpoint/2010/main" val="2138411539"/>
                  </p:ext>
                </p:extLst>
              </p:nvPr>
            </p:nvGraphicFramePr>
            <p:xfrm>
              <a:off x="10739535" y="0"/>
              <a:ext cx="1430913" cy="804889"/>
            </p:xfrm>
            <a:graphic>
              <a:graphicData uri="http://schemas.microsoft.com/office/powerpoint/2016/slidezoom">
                <pslz:sldZm>
                  <pslz:sldZmObj sldId="260" cId="359629825">
                    <pslz:zmPr id="{5D68EF04-EBBC-4663-8D28-BB0626A3FE30}" returnToParent="0" transitionDur="1000">
                      <p166:blipFill xmlns:p166="http://schemas.microsoft.com/office/powerpoint/2016/6/main">
                        <a:blip r:embed="rId3"/>
                        <a:stretch>
                          <a:fillRect/>
                        </a:stretch>
                      </p166:blipFill>
                      <p166:spPr xmlns:p166="http://schemas.microsoft.com/office/powerpoint/2016/6/main">
                        <a:xfrm>
                          <a:off x="0" y="0"/>
                          <a:ext cx="1430913" cy="804889"/>
                        </a:xfrm>
                        <a:prstGeom prst="rect">
                          <a:avLst/>
                        </a:prstGeom>
                        <a:ln w="3175">
                          <a:solidFill>
                            <a:prstClr val="ltGray"/>
                          </a:solidFill>
                        </a:ln>
                      </p166:spPr>
                    </pslz:zmPr>
                  </pslz:sldZmObj>
                </pslz:sldZm>
              </a:graphicData>
            </a:graphic>
          </p:graphicFrame>
        </mc:Choice>
        <mc:Fallback xmlns="">
          <p:pic>
            <p:nvPicPr>
              <p:cNvPr id="11" name="Slide Zoom 10">
                <a:hlinkClick r:id="rId4" action="ppaction://hlinksldjump"/>
                <a:extLst>
                  <a:ext uri="{FF2B5EF4-FFF2-40B4-BE49-F238E27FC236}">
                    <a16:creationId xmlns:a16="http://schemas.microsoft.com/office/drawing/2014/main" id="{3569A9E2-D187-4761-8318-5D4A00173573}"/>
                  </a:ext>
                </a:extLst>
              </p:cNvPr>
              <p:cNvPicPr>
                <a:picLocks noGrp="1" noRot="1" noChangeAspect="1" noMove="1" noResize="1" noEditPoints="1" noAdjustHandles="1" noChangeArrowheads="1" noChangeShapeType="1"/>
              </p:cNvPicPr>
              <p:nvPr/>
            </p:nvPicPr>
            <p:blipFill>
              <a:blip r:embed="rId5"/>
              <a:stretch>
                <a:fillRect/>
              </a:stretch>
            </p:blipFill>
            <p:spPr>
              <a:xfrm>
                <a:off x="10739535" y="0"/>
                <a:ext cx="1430913" cy="804889"/>
              </a:xfrm>
              <a:prstGeom prst="rect">
                <a:avLst/>
              </a:prstGeom>
              <a:ln w="3175">
                <a:solidFill>
                  <a:prstClr val="ltGray"/>
                </a:solidFill>
              </a:ln>
            </p:spPr>
          </p:pic>
        </mc:Fallback>
      </mc:AlternateContent>
    </p:spTree>
    <p:extLst>
      <p:ext uri="{BB962C8B-B14F-4D97-AF65-F5344CB8AC3E}">
        <p14:creationId xmlns:p14="http://schemas.microsoft.com/office/powerpoint/2010/main" val="2902522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EC65442-F244-409C-BF44-C5D6472E810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199"/>
            <a:ext cx="0" cy="429768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249961" y="1600199"/>
            <a:ext cx="3173482" cy="4297680"/>
          </a:xfrm>
        </p:spPr>
        <p:txBody>
          <a:bodyPr anchor="ctr">
            <a:normAutofit/>
          </a:bodyPr>
          <a:lstStyle/>
          <a:p>
            <a:r>
              <a:rPr lang="en-US" dirty="0"/>
              <a:t>Works cited</a:t>
            </a:r>
          </a:p>
        </p:txBody>
      </p:sp>
      <p:sp>
        <p:nvSpPr>
          <p:cNvPr id="6" name="Text Placeholder 5">
            <a:extLst>
              <a:ext uri="{FF2B5EF4-FFF2-40B4-BE49-F238E27FC236}">
                <a16:creationId xmlns:a16="http://schemas.microsoft.com/office/drawing/2014/main" id="{A64CC503-5707-4020-975F-E9CC1827FCC3}"/>
              </a:ext>
            </a:extLst>
          </p:cNvPr>
          <p:cNvSpPr txBox="1">
            <a:spLocks noGrp="1"/>
          </p:cNvSpPr>
          <p:nvPr>
            <p:ph type="body" idx="1"/>
          </p:nvPr>
        </p:nvSpPr>
        <p:spPr>
          <a:xfrm>
            <a:off x="4884738" y="1600200"/>
            <a:ext cx="6968767" cy="3559949"/>
          </a:xfrm>
          <a:prstGeom prst="rect">
            <a:avLst/>
          </a:prstGeom>
          <a:noFill/>
        </p:spPr>
        <p:txBody>
          <a:bodyPr wrap="none" rtlCol="0">
            <a:spAutoFit/>
          </a:bodyPr>
          <a:lstStyle/>
          <a:p>
            <a:r>
              <a:rPr lang="en-US" i="1" dirty="0"/>
              <a:t>A Multi-Objective Refactoring Approach to Introduce Design Patterns</a:t>
            </a:r>
            <a:br>
              <a:rPr lang="en-US" i="1" dirty="0"/>
            </a:br>
            <a:r>
              <a:rPr lang="en-US" i="1" dirty="0"/>
              <a:t>and Fix Anti-Patterns: </a:t>
            </a:r>
            <a:br>
              <a:rPr lang="en-US" i="1" dirty="0"/>
            </a:br>
            <a:r>
              <a:rPr lang="en-US" i="1" dirty="0">
                <a:hlinkClick r:id="rId2"/>
              </a:rPr>
              <a:t>http://csserver.ucd.ie/~meloc/papers/nasbase_2015b_final.pdf</a:t>
            </a:r>
            <a:endParaRPr lang="en-US" i="1" dirty="0"/>
          </a:p>
          <a:p>
            <a:r>
              <a:rPr lang="en-US" i="1" dirty="0"/>
              <a:t>Design Patterns Through Refactoring, Ganesh </a:t>
            </a:r>
            <a:r>
              <a:rPr lang="en-US" i="1" dirty="0" err="1"/>
              <a:t>Samarthyam</a:t>
            </a:r>
            <a:r>
              <a:rPr lang="en-US" i="1" dirty="0"/>
              <a:t>, 2015.</a:t>
            </a:r>
          </a:p>
          <a:p>
            <a:r>
              <a:rPr lang="en-US" i="1" dirty="0"/>
              <a:t>OODesign.com : http://www.oodesign.com/</a:t>
            </a:r>
          </a:p>
          <a:p>
            <a:r>
              <a:rPr lang="en-US" i="1" dirty="0"/>
              <a:t>Table Summary for A Pattern Language: </a:t>
            </a:r>
            <a:br>
              <a:rPr lang="en-US" i="1" dirty="0"/>
            </a:br>
            <a:r>
              <a:rPr lang="en-US" i="1" dirty="0">
                <a:hlinkClick r:id="rId3"/>
              </a:rPr>
              <a:t>http://www.jacana.plus.com/pattern/P0.htm</a:t>
            </a:r>
            <a:r>
              <a:rPr lang="en-US" i="1" dirty="0"/>
              <a:t>.</a:t>
            </a:r>
          </a:p>
          <a:p>
            <a:r>
              <a:rPr lang="en-US" i="1" dirty="0"/>
              <a:t>.NET Interview Preparation videos</a:t>
            </a:r>
          </a:p>
        </p:txBody>
      </p:sp>
    </p:spTree>
    <p:extLst>
      <p:ext uri="{BB962C8B-B14F-4D97-AF65-F5344CB8AC3E}">
        <p14:creationId xmlns:p14="http://schemas.microsoft.com/office/powerpoint/2010/main" val="220325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8975-AEE1-4203-BCF7-386138D41B7B}"/>
              </a:ext>
            </a:extLst>
          </p:cNvPr>
          <p:cNvSpPr>
            <a:spLocks noGrp="1"/>
          </p:cNvSpPr>
          <p:nvPr>
            <p:ph type="title"/>
          </p:nvPr>
        </p:nvSpPr>
        <p:spPr/>
        <p:txBody>
          <a:bodyPr/>
          <a:lstStyle/>
          <a:p>
            <a:r>
              <a:rPr lang="en-US" dirty="0"/>
              <a:t>Challenges in OO Design and development</a:t>
            </a:r>
          </a:p>
        </p:txBody>
      </p:sp>
      <p:sp>
        <p:nvSpPr>
          <p:cNvPr id="4" name="Content Placeholder 2">
            <a:extLst>
              <a:ext uri="{FF2B5EF4-FFF2-40B4-BE49-F238E27FC236}">
                <a16:creationId xmlns:a16="http://schemas.microsoft.com/office/drawing/2014/main" id="{CFFDC2F3-8627-48EC-A408-FF12B779FE12}"/>
              </a:ext>
            </a:extLst>
          </p:cNvPr>
          <p:cNvSpPr txBox="1">
            <a:spLocks/>
          </p:cNvSpPr>
          <p:nvPr/>
        </p:nvSpPr>
        <p:spPr>
          <a:xfrm>
            <a:off x="1447330" y="2010878"/>
            <a:ext cx="9603275" cy="3448595"/>
          </a:xfrm>
          <a:prstGeom prst="rect">
            <a:avLst/>
          </a:prstGeom>
        </p:spPr>
        <p:txBody>
          <a:bodyPr>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US" sz="3200" dirty="0"/>
              <a:t>How do we:</a:t>
            </a:r>
          </a:p>
          <a:p>
            <a:r>
              <a:rPr lang="en-US" sz="3200" dirty="0"/>
              <a:t>Solve problems efficiently and quickly </a:t>
            </a:r>
          </a:p>
          <a:p>
            <a:r>
              <a:rPr lang="en-US" sz="3200" dirty="0"/>
              <a:t>Make designs reusable</a:t>
            </a:r>
          </a:p>
          <a:p>
            <a:r>
              <a:rPr lang="en-US" sz="3200" dirty="0"/>
              <a:t>Minimize re-design</a:t>
            </a:r>
          </a:p>
          <a:p>
            <a:r>
              <a:rPr lang="en-US" sz="3200" dirty="0"/>
              <a:t>Provide flexibility</a:t>
            </a:r>
          </a:p>
          <a:p>
            <a:r>
              <a:rPr lang="en-US" sz="3200" dirty="0"/>
              <a:t>Communicate relationships</a:t>
            </a:r>
          </a:p>
          <a:p>
            <a:pPr marL="0" indent="0">
              <a:buNone/>
            </a:pPr>
            <a:endParaRPr lang="en-US" dirty="0"/>
          </a:p>
          <a:p>
            <a:endParaRPr lang="en-US" dirty="0"/>
          </a:p>
        </p:txBody>
      </p:sp>
    </p:spTree>
    <p:extLst>
      <p:ext uri="{BB962C8B-B14F-4D97-AF65-F5344CB8AC3E}">
        <p14:creationId xmlns:p14="http://schemas.microsoft.com/office/powerpoint/2010/main" val="88322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18975-AEE1-4203-BCF7-386138D41B7B}"/>
              </a:ext>
            </a:extLst>
          </p:cNvPr>
          <p:cNvSpPr>
            <a:spLocks noGrp="1"/>
          </p:cNvSpPr>
          <p:nvPr>
            <p:ph type="title"/>
          </p:nvPr>
        </p:nvSpPr>
        <p:spPr/>
        <p:txBody>
          <a:bodyPr/>
          <a:lstStyle/>
          <a:p>
            <a:r>
              <a:rPr lang="en-US" dirty="0"/>
              <a:t>What is a Design Pattern?</a:t>
            </a:r>
          </a:p>
        </p:txBody>
      </p:sp>
      <p:sp>
        <p:nvSpPr>
          <p:cNvPr id="3" name="TextBox 2">
            <a:extLst>
              <a:ext uri="{FF2B5EF4-FFF2-40B4-BE49-F238E27FC236}">
                <a16:creationId xmlns:a16="http://schemas.microsoft.com/office/drawing/2014/main" id="{C72185CC-6901-41EC-B9D4-C164CF0CBF22}"/>
              </a:ext>
            </a:extLst>
          </p:cNvPr>
          <p:cNvSpPr txBox="1"/>
          <p:nvPr/>
        </p:nvSpPr>
        <p:spPr>
          <a:xfrm>
            <a:off x="1484745" y="2130431"/>
            <a:ext cx="9603275" cy="707886"/>
          </a:xfrm>
          <a:prstGeom prst="rect">
            <a:avLst/>
          </a:prstGeom>
          <a:solidFill>
            <a:schemeClr val="bg1"/>
          </a:solidFill>
          <a:ln cap="sq">
            <a:solidFill>
              <a:schemeClr val="accent1"/>
            </a:solidFill>
            <a:bevel/>
          </a:ln>
          <a:scene3d>
            <a:camera prst="orthographicFront"/>
            <a:lightRig rig="threePt" dir="t"/>
          </a:scene3d>
          <a:sp3d>
            <a:bevelB w="165100" prst="coolSlant"/>
          </a:sp3d>
        </p:spPr>
        <p:txBody>
          <a:bodyPr wrap="square" rtlCol="0">
            <a:spAutoFit/>
          </a:bodyPr>
          <a:lstStyle/>
          <a:p>
            <a:r>
              <a:rPr lang="en-US" sz="2000" dirty="0"/>
              <a:t>“In software engineering, a </a:t>
            </a:r>
            <a:r>
              <a:rPr lang="en-US" sz="2000" dirty="0">
                <a:solidFill>
                  <a:schemeClr val="accent1">
                    <a:lumMod val="75000"/>
                  </a:schemeClr>
                </a:solidFill>
              </a:rPr>
              <a:t>software design pattern </a:t>
            </a:r>
            <a:r>
              <a:rPr lang="en-US" sz="2000" dirty="0"/>
              <a:t>is a </a:t>
            </a:r>
            <a:r>
              <a:rPr lang="en-US" sz="2000" dirty="0">
                <a:solidFill>
                  <a:schemeClr val="accent2">
                    <a:lumMod val="50000"/>
                  </a:schemeClr>
                </a:solidFill>
              </a:rPr>
              <a:t>general reusable solution </a:t>
            </a:r>
          </a:p>
          <a:p>
            <a:r>
              <a:rPr lang="en-US" sz="2000" dirty="0"/>
              <a:t>to a </a:t>
            </a:r>
            <a:r>
              <a:rPr lang="en-US" sz="2000" dirty="0">
                <a:solidFill>
                  <a:schemeClr val="accent1">
                    <a:lumMod val="50000"/>
                  </a:schemeClr>
                </a:solidFill>
              </a:rPr>
              <a:t>commonly occurring problem </a:t>
            </a:r>
            <a:r>
              <a:rPr lang="en-US" sz="2000" dirty="0"/>
              <a:t>within a given context in software design. ”</a:t>
            </a:r>
          </a:p>
        </p:txBody>
      </p:sp>
      <p:sp>
        <p:nvSpPr>
          <p:cNvPr id="4" name="TextBox 3">
            <a:extLst>
              <a:ext uri="{FF2B5EF4-FFF2-40B4-BE49-F238E27FC236}">
                <a16:creationId xmlns:a16="http://schemas.microsoft.com/office/drawing/2014/main" id="{73F58BC5-009F-4758-AA50-B17053A2F740}"/>
              </a:ext>
            </a:extLst>
          </p:cNvPr>
          <p:cNvSpPr txBox="1"/>
          <p:nvPr/>
        </p:nvSpPr>
        <p:spPr>
          <a:xfrm>
            <a:off x="1484745" y="3114995"/>
            <a:ext cx="9627204" cy="1015663"/>
          </a:xfrm>
          <a:prstGeom prst="rect">
            <a:avLst/>
          </a:prstGeom>
          <a:solidFill>
            <a:schemeClr val="bg1"/>
          </a:solidFill>
          <a:ln cap="sq">
            <a:solidFill>
              <a:schemeClr val="accent5"/>
            </a:solidFill>
            <a:bevel/>
          </a:ln>
        </p:spPr>
        <p:txBody>
          <a:bodyPr wrap="square" rtlCol="0">
            <a:spAutoFit/>
          </a:bodyPr>
          <a:lstStyle/>
          <a:p>
            <a:r>
              <a:rPr lang="en-US" sz="2000" dirty="0"/>
              <a:t>“Each </a:t>
            </a:r>
            <a:r>
              <a:rPr lang="en-US" sz="2000" dirty="0">
                <a:solidFill>
                  <a:schemeClr val="accent2">
                    <a:lumMod val="50000"/>
                  </a:schemeClr>
                </a:solidFill>
              </a:rPr>
              <a:t>pattern describes a problem </a:t>
            </a:r>
            <a:r>
              <a:rPr lang="en-US" sz="2000" dirty="0"/>
              <a:t>which </a:t>
            </a:r>
            <a:r>
              <a:rPr lang="en-US" sz="2000" dirty="0">
                <a:solidFill>
                  <a:schemeClr val="accent1">
                    <a:lumMod val="50000"/>
                  </a:schemeClr>
                </a:solidFill>
              </a:rPr>
              <a:t>occurs over and over again </a:t>
            </a:r>
            <a:r>
              <a:rPr lang="en-US" sz="2000" dirty="0"/>
              <a:t>in our environment, </a:t>
            </a:r>
            <a:br>
              <a:rPr lang="en-US" sz="2000" dirty="0"/>
            </a:br>
            <a:r>
              <a:rPr lang="en-US" sz="2000" dirty="0"/>
              <a:t>and then </a:t>
            </a:r>
            <a:r>
              <a:rPr lang="en-US" sz="2000" dirty="0">
                <a:solidFill>
                  <a:schemeClr val="accent2">
                    <a:lumMod val="50000"/>
                  </a:schemeClr>
                </a:solidFill>
              </a:rPr>
              <a:t>describes the core of the solution </a:t>
            </a:r>
            <a:r>
              <a:rPr lang="en-US" sz="2000" dirty="0"/>
              <a:t>to the problem in such away that you can use </a:t>
            </a:r>
            <a:br>
              <a:rPr lang="en-US" sz="2000" dirty="0"/>
            </a:br>
            <a:r>
              <a:rPr lang="en-US" sz="2000" dirty="0"/>
              <a:t>this solution a million times over.” </a:t>
            </a:r>
          </a:p>
        </p:txBody>
      </p:sp>
      <p:sp>
        <p:nvSpPr>
          <p:cNvPr id="5" name="TextBox 4">
            <a:extLst>
              <a:ext uri="{FF2B5EF4-FFF2-40B4-BE49-F238E27FC236}">
                <a16:creationId xmlns:a16="http://schemas.microsoft.com/office/drawing/2014/main" id="{A3746C01-33E3-4651-AFB0-E4A16C242835}"/>
              </a:ext>
            </a:extLst>
          </p:cNvPr>
          <p:cNvSpPr txBox="1"/>
          <p:nvPr/>
        </p:nvSpPr>
        <p:spPr>
          <a:xfrm>
            <a:off x="1484745" y="4407336"/>
            <a:ext cx="9627204" cy="1015663"/>
          </a:xfrm>
          <a:prstGeom prst="rect">
            <a:avLst/>
          </a:prstGeom>
          <a:solidFill>
            <a:schemeClr val="bg1"/>
          </a:solidFill>
          <a:ln cap="rnd">
            <a:solidFill>
              <a:schemeClr val="bg1">
                <a:lumMod val="50000"/>
              </a:schemeClr>
            </a:solidFill>
            <a:bevel/>
          </a:ln>
        </p:spPr>
        <p:txBody>
          <a:bodyPr wrap="square" rtlCol="0">
            <a:spAutoFit/>
          </a:bodyPr>
          <a:lstStyle/>
          <a:p>
            <a:r>
              <a:rPr lang="en-US" sz="2000" dirty="0"/>
              <a:t>“A </a:t>
            </a:r>
            <a:r>
              <a:rPr lang="en-US" sz="2000" dirty="0">
                <a:solidFill>
                  <a:schemeClr val="accent2">
                    <a:lumMod val="50000"/>
                  </a:schemeClr>
                </a:solidFill>
              </a:rPr>
              <a:t>pattern language </a:t>
            </a:r>
            <a:r>
              <a:rPr lang="en-US" sz="2000" dirty="0"/>
              <a:t>guides a designer by providing </a:t>
            </a:r>
            <a:r>
              <a:rPr lang="en-US" sz="2000" dirty="0">
                <a:solidFill>
                  <a:schemeClr val="accent2">
                    <a:lumMod val="50000"/>
                  </a:schemeClr>
                </a:solidFill>
              </a:rPr>
              <a:t>workable solutions </a:t>
            </a:r>
            <a:r>
              <a:rPr lang="en-US" sz="2000" dirty="0"/>
              <a:t>to all of the problems known to arise in the course of design. … written in a style and arranged in an order which leads a designer to ask (and answer) the right questions at the right time.”</a:t>
            </a:r>
          </a:p>
        </p:txBody>
      </p:sp>
    </p:spTree>
    <p:extLst>
      <p:ext uri="{BB962C8B-B14F-4D97-AF65-F5344CB8AC3E}">
        <p14:creationId xmlns:p14="http://schemas.microsoft.com/office/powerpoint/2010/main" val="2460313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1E79-DAD9-4C1D-92CA-09E5DE030541}"/>
              </a:ext>
            </a:extLst>
          </p:cNvPr>
          <p:cNvSpPr>
            <a:spLocks noGrp="1"/>
          </p:cNvSpPr>
          <p:nvPr>
            <p:ph type="title"/>
          </p:nvPr>
        </p:nvSpPr>
        <p:spPr/>
        <p:txBody>
          <a:bodyPr/>
          <a:lstStyle/>
          <a:p>
            <a:r>
              <a:rPr lang="en-US" dirty="0"/>
              <a:t>What is a Design Pattern?</a:t>
            </a:r>
          </a:p>
        </p:txBody>
      </p:sp>
      <p:sp>
        <p:nvSpPr>
          <p:cNvPr id="3" name="Content Placeholder 2">
            <a:extLst>
              <a:ext uri="{FF2B5EF4-FFF2-40B4-BE49-F238E27FC236}">
                <a16:creationId xmlns:a16="http://schemas.microsoft.com/office/drawing/2014/main" id="{468126B2-8C0F-47AD-87E7-BD9D25CE7153}"/>
              </a:ext>
            </a:extLst>
          </p:cNvPr>
          <p:cNvSpPr>
            <a:spLocks noGrp="1"/>
          </p:cNvSpPr>
          <p:nvPr>
            <p:ph sz="half" idx="1"/>
          </p:nvPr>
        </p:nvSpPr>
        <p:spPr>
          <a:xfrm>
            <a:off x="1449217" y="1774157"/>
            <a:ext cx="4645152" cy="3800379"/>
          </a:xfrm>
        </p:spPr>
        <p:txBody>
          <a:bodyPr>
            <a:normAutofit fontScale="92500" lnSpcReduction="10000"/>
          </a:bodyPr>
          <a:lstStyle/>
          <a:p>
            <a:pPr marL="0" indent="0">
              <a:buNone/>
            </a:pPr>
            <a:endParaRPr lang="en-US" dirty="0">
              <a:solidFill>
                <a:schemeClr val="accent5">
                  <a:lumMod val="75000"/>
                </a:schemeClr>
              </a:solidFill>
            </a:endParaRPr>
          </a:p>
          <a:p>
            <a:r>
              <a:rPr lang="en-US" dirty="0">
                <a:solidFill>
                  <a:schemeClr val="accent5">
                    <a:lumMod val="50000"/>
                  </a:schemeClr>
                </a:solidFill>
              </a:rPr>
              <a:t>Solution </a:t>
            </a:r>
            <a:r>
              <a:rPr lang="en-US" dirty="0"/>
              <a:t> – time-tested solutions for recurring problems</a:t>
            </a:r>
          </a:p>
          <a:p>
            <a:r>
              <a:rPr lang="en-US" dirty="0">
                <a:solidFill>
                  <a:schemeClr val="accent3">
                    <a:lumMod val="50000"/>
                  </a:schemeClr>
                </a:solidFill>
              </a:rPr>
              <a:t>Design Vocabulary </a:t>
            </a:r>
            <a:r>
              <a:rPr lang="en-US" dirty="0"/>
              <a:t>– shared language to support design</a:t>
            </a:r>
          </a:p>
          <a:p>
            <a:r>
              <a:rPr lang="en-US" dirty="0">
                <a:solidFill>
                  <a:schemeClr val="accent5">
                    <a:lumMod val="75000"/>
                  </a:schemeClr>
                </a:solidFill>
              </a:rPr>
              <a:t>Choose Alternatives </a:t>
            </a:r>
            <a:r>
              <a:rPr lang="en-US" dirty="0"/>
              <a:t>– when it should be used and tradeoffs</a:t>
            </a:r>
          </a:p>
          <a:p>
            <a:r>
              <a:rPr lang="en-US" dirty="0">
                <a:solidFill>
                  <a:srgbClr val="7030A0"/>
                </a:solidFill>
              </a:rPr>
              <a:t>Reusable</a:t>
            </a:r>
            <a:r>
              <a:rPr lang="en-US" dirty="0"/>
              <a:t> – over and over again</a:t>
            </a:r>
          </a:p>
          <a:p>
            <a:r>
              <a:rPr lang="en-US" dirty="0">
                <a:solidFill>
                  <a:schemeClr val="accent5">
                    <a:lumMod val="75000"/>
                  </a:schemeClr>
                </a:solidFill>
              </a:rPr>
              <a:t>Toolbox</a:t>
            </a:r>
            <a:r>
              <a:rPr lang="en-US" dirty="0"/>
              <a:t> – application independent </a:t>
            </a:r>
          </a:p>
        </p:txBody>
      </p:sp>
      <p:pic>
        <p:nvPicPr>
          <p:cNvPr id="6" name="Content Placeholder 5" descr="A close up of a logo&#10;&#10;Description generated with high confidence">
            <a:extLst>
              <a:ext uri="{FF2B5EF4-FFF2-40B4-BE49-F238E27FC236}">
                <a16:creationId xmlns:a16="http://schemas.microsoft.com/office/drawing/2014/main" id="{B682D14E-EBE0-4AB1-80A1-2A79222F185F}"/>
              </a:ext>
            </a:extLst>
          </p:cNvPr>
          <p:cNvPicPr>
            <a:picLocks noGrp="1" noChangeAspect="1"/>
          </p:cNvPicPr>
          <p:nvPr>
            <p:ph sz="half" idx="2"/>
          </p:nvPr>
        </p:nvPicPr>
        <p:blipFill>
          <a:blip r:embed="rId3"/>
          <a:stretch>
            <a:fillRect/>
          </a:stretch>
        </p:blipFill>
        <p:spPr>
          <a:xfrm>
            <a:off x="6480314" y="1889221"/>
            <a:ext cx="3847910" cy="3154720"/>
          </a:xfrm>
        </p:spPr>
      </p:pic>
      <p:sp>
        <p:nvSpPr>
          <p:cNvPr id="4" name="TextBox 3">
            <a:extLst>
              <a:ext uri="{FF2B5EF4-FFF2-40B4-BE49-F238E27FC236}">
                <a16:creationId xmlns:a16="http://schemas.microsoft.com/office/drawing/2014/main" id="{A39B5B9A-C182-4814-89AA-7BF7658FD262}"/>
              </a:ext>
            </a:extLst>
          </p:cNvPr>
          <p:cNvSpPr txBox="1"/>
          <p:nvPr/>
        </p:nvSpPr>
        <p:spPr>
          <a:xfrm>
            <a:off x="6480313" y="5251370"/>
            <a:ext cx="5092093" cy="646331"/>
          </a:xfrm>
          <a:prstGeom prst="rect">
            <a:avLst/>
          </a:prstGeom>
          <a:noFill/>
        </p:spPr>
        <p:txBody>
          <a:bodyPr wrap="square" rtlCol="0">
            <a:spAutoFit/>
          </a:bodyPr>
          <a:lstStyle/>
          <a:p>
            <a:r>
              <a:rPr lang="en-US" i="1" dirty="0"/>
              <a:t>“A Design pattern is a way of understanding </a:t>
            </a:r>
            <a:br>
              <a:rPr lang="en-US" i="1" dirty="0"/>
            </a:br>
            <a:r>
              <a:rPr lang="en-US" i="1" dirty="0"/>
              <a:t>OOP with scenarios.”</a:t>
            </a:r>
          </a:p>
        </p:txBody>
      </p:sp>
    </p:spTree>
    <p:extLst>
      <p:ext uri="{BB962C8B-B14F-4D97-AF65-F5344CB8AC3E}">
        <p14:creationId xmlns:p14="http://schemas.microsoft.com/office/powerpoint/2010/main" val="181550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1E79-DAD9-4C1D-92CA-09E5DE030541}"/>
              </a:ext>
            </a:extLst>
          </p:cNvPr>
          <p:cNvSpPr>
            <a:spLocks noGrp="1"/>
          </p:cNvSpPr>
          <p:nvPr>
            <p:ph type="title"/>
          </p:nvPr>
        </p:nvSpPr>
        <p:spPr/>
        <p:txBody>
          <a:bodyPr/>
          <a:lstStyle/>
          <a:p>
            <a:r>
              <a:rPr lang="en-US" dirty="0"/>
              <a:t>Why Use Design Patterns?</a:t>
            </a:r>
          </a:p>
        </p:txBody>
      </p:sp>
      <p:sp>
        <p:nvSpPr>
          <p:cNvPr id="3" name="Content Placeholder 2">
            <a:extLst>
              <a:ext uri="{FF2B5EF4-FFF2-40B4-BE49-F238E27FC236}">
                <a16:creationId xmlns:a16="http://schemas.microsoft.com/office/drawing/2014/main" id="{468126B2-8C0F-47AD-87E7-BD9D25CE7153}"/>
              </a:ext>
            </a:extLst>
          </p:cNvPr>
          <p:cNvSpPr>
            <a:spLocks noGrp="1"/>
          </p:cNvSpPr>
          <p:nvPr>
            <p:ph sz="half" idx="1"/>
          </p:nvPr>
        </p:nvSpPr>
        <p:spPr>
          <a:xfrm>
            <a:off x="1449217" y="1774157"/>
            <a:ext cx="4645152" cy="3800379"/>
          </a:xfrm>
        </p:spPr>
        <p:txBody>
          <a:bodyPr>
            <a:normAutofit fontScale="92500" lnSpcReduction="20000"/>
          </a:bodyPr>
          <a:lstStyle/>
          <a:p>
            <a:pPr marL="0" indent="0">
              <a:buNone/>
            </a:pPr>
            <a:endParaRPr lang="en-US" dirty="0">
              <a:solidFill>
                <a:schemeClr val="accent5">
                  <a:lumMod val="75000"/>
                </a:schemeClr>
              </a:solidFill>
            </a:endParaRPr>
          </a:p>
          <a:p>
            <a:r>
              <a:rPr lang="en-US" dirty="0">
                <a:solidFill>
                  <a:schemeClr val="accent5">
                    <a:lumMod val="50000"/>
                  </a:schemeClr>
                </a:solidFill>
              </a:rPr>
              <a:t>Best Practices</a:t>
            </a:r>
            <a:r>
              <a:rPr lang="en-US" dirty="0"/>
              <a:t> – found after decades of experience</a:t>
            </a:r>
          </a:p>
          <a:p>
            <a:r>
              <a:rPr lang="en-US" dirty="0">
                <a:solidFill>
                  <a:schemeClr val="accent3">
                    <a:lumMod val="50000"/>
                  </a:schemeClr>
                </a:solidFill>
              </a:rPr>
              <a:t>Design </a:t>
            </a:r>
            <a:r>
              <a:rPr lang="en-US" dirty="0"/>
              <a:t>–</a:t>
            </a:r>
            <a:r>
              <a:rPr lang="en-US" dirty="0">
                <a:solidFill>
                  <a:schemeClr val="accent3">
                    <a:lumMod val="50000"/>
                  </a:schemeClr>
                </a:solidFill>
              </a:rPr>
              <a:t> </a:t>
            </a:r>
            <a:r>
              <a:rPr lang="en-US" dirty="0"/>
              <a:t>from success not failure</a:t>
            </a:r>
          </a:p>
          <a:p>
            <a:r>
              <a:rPr lang="en-US" dirty="0">
                <a:solidFill>
                  <a:schemeClr val="accent5">
                    <a:lumMod val="75000"/>
                  </a:schemeClr>
                </a:solidFill>
              </a:rPr>
              <a:t>Cost </a:t>
            </a:r>
            <a:r>
              <a:rPr lang="en-US" dirty="0"/>
              <a:t>– designing from scratch is expensive</a:t>
            </a:r>
          </a:p>
          <a:p>
            <a:r>
              <a:rPr lang="en-US" dirty="0">
                <a:solidFill>
                  <a:srgbClr val="7030A0"/>
                </a:solidFill>
              </a:rPr>
              <a:t>Accelerate</a:t>
            </a:r>
            <a:r>
              <a:rPr lang="en-US" dirty="0"/>
              <a:t> – not designing concepts from scratch</a:t>
            </a:r>
          </a:p>
          <a:p>
            <a:r>
              <a:rPr lang="en-US" dirty="0">
                <a:solidFill>
                  <a:schemeClr val="accent5">
                    <a:lumMod val="75000"/>
                  </a:schemeClr>
                </a:solidFill>
              </a:rPr>
              <a:t>Standardized communication</a:t>
            </a:r>
            <a:r>
              <a:rPr lang="en-US" dirty="0"/>
              <a:t> and </a:t>
            </a:r>
            <a:r>
              <a:rPr lang="en-US" dirty="0">
                <a:solidFill>
                  <a:schemeClr val="accent3">
                    <a:lumMod val="50000"/>
                  </a:schemeClr>
                </a:solidFill>
              </a:rPr>
              <a:t>documentation </a:t>
            </a:r>
            <a:r>
              <a:rPr lang="en-US" dirty="0"/>
              <a:t>– by providing a design vocabulary</a:t>
            </a:r>
          </a:p>
        </p:txBody>
      </p:sp>
      <p:pic>
        <p:nvPicPr>
          <p:cNvPr id="6" name="Content Placeholder 5" descr="A close up of a logo&#10;&#10;Description generated with high confidence">
            <a:extLst>
              <a:ext uri="{FF2B5EF4-FFF2-40B4-BE49-F238E27FC236}">
                <a16:creationId xmlns:a16="http://schemas.microsoft.com/office/drawing/2014/main" id="{B682D14E-EBE0-4AB1-80A1-2A79222F185F}"/>
              </a:ext>
            </a:extLst>
          </p:cNvPr>
          <p:cNvPicPr>
            <a:picLocks noGrp="1" noChangeAspect="1"/>
          </p:cNvPicPr>
          <p:nvPr>
            <p:ph sz="half" idx="2"/>
          </p:nvPr>
        </p:nvPicPr>
        <p:blipFill>
          <a:blip r:embed="rId3"/>
          <a:stretch>
            <a:fillRect/>
          </a:stretch>
        </p:blipFill>
        <p:spPr>
          <a:xfrm>
            <a:off x="6480313" y="1889221"/>
            <a:ext cx="4354747" cy="3570252"/>
          </a:xfrm>
        </p:spPr>
      </p:pic>
    </p:spTree>
    <p:extLst>
      <p:ext uri="{BB962C8B-B14F-4D97-AF65-F5344CB8AC3E}">
        <p14:creationId xmlns:p14="http://schemas.microsoft.com/office/powerpoint/2010/main" val="457660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US" dirty="0"/>
              <a:t>Timeline and innovators</a:t>
            </a:r>
          </a:p>
        </p:txBody>
      </p:sp>
      <p:graphicFrame>
        <p:nvGraphicFramePr>
          <p:cNvPr id="15" name="Content Placeholder 2"/>
          <p:cNvGraphicFramePr>
            <a:graphicFrameLocks noGrp="1"/>
          </p:cNvGraphicFramePr>
          <p:nvPr>
            <p:ph idx="1"/>
            <p:extLst>
              <p:ext uri="{D42A27DB-BD31-4B8C-83A1-F6EECF244321}">
                <p14:modId xmlns:p14="http://schemas.microsoft.com/office/powerpoint/2010/main" val="754195791"/>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CE9FEAE9-4CFB-4D67-8C9F-974FA74869E5}"/>
                  </a:ext>
                </a:extLst>
              </p:cNvPr>
              <p:cNvGraphicFramePr>
                <a:graphicFrameLocks noChangeAspect="1"/>
              </p:cNvGraphicFramePr>
              <p:nvPr>
                <p:extLst>
                  <p:ext uri="{D42A27DB-BD31-4B8C-83A1-F6EECF244321}">
                    <p14:modId xmlns:p14="http://schemas.microsoft.com/office/powerpoint/2010/main" val="2692992229"/>
                  </p:ext>
                </p:extLst>
              </p:nvPr>
            </p:nvGraphicFramePr>
            <p:xfrm>
              <a:off x="11009746" y="10881"/>
              <a:ext cx="1182254" cy="665018"/>
            </p:xfrm>
            <a:graphic>
              <a:graphicData uri="http://schemas.microsoft.com/office/powerpoint/2016/slidezoom">
                <pslz:sldZm>
                  <pslz:sldZmObj sldId="283" cId="2902522779">
                    <pslz:zmPr id="{46000F76-8316-469F-8C92-5CFD37542D6D}" returnToParent="0" transitionDur="1000">
                      <p166:blipFill xmlns:p166="http://schemas.microsoft.com/office/powerpoint/2016/6/main">
                        <a:blip r:embed="rId8"/>
                        <a:stretch>
                          <a:fillRect/>
                        </a:stretch>
                      </p166:blipFill>
                      <p166:spPr xmlns:p166="http://schemas.microsoft.com/office/powerpoint/2016/6/main">
                        <a:xfrm>
                          <a:off x="0" y="0"/>
                          <a:ext cx="1182254" cy="665018"/>
                        </a:xfrm>
                        <a:prstGeom prst="rect">
                          <a:avLst/>
                        </a:prstGeom>
                        <a:ln w="3175">
                          <a:solidFill>
                            <a:prstClr val="ltGray"/>
                          </a:solidFill>
                        </a:ln>
                      </p166:spPr>
                    </pslz:zmPr>
                  </pslz:sldZmObj>
                </pslz:sldZm>
              </a:graphicData>
            </a:graphic>
          </p:graphicFrame>
        </mc:Choice>
        <mc:Fallback xmlns="">
          <p:pic>
            <p:nvPicPr>
              <p:cNvPr id="5" name="Slide Zoom 4">
                <a:hlinkClick r:id="rId9" action="ppaction://hlinksldjump"/>
                <a:extLst>
                  <a:ext uri="{FF2B5EF4-FFF2-40B4-BE49-F238E27FC236}">
                    <a16:creationId xmlns:a16="http://schemas.microsoft.com/office/drawing/2014/main" id="{CE9FEAE9-4CFB-4D67-8C9F-974FA74869E5}"/>
                  </a:ext>
                </a:extLst>
              </p:cNvPr>
              <p:cNvPicPr>
                <a:picLocks noGrp="1" noRot="1" noChangeAspect="1" noMove="1" noResize="1" noEditPoints="1" noAdjustHandles="1" noChangeArrowheads="1" noChangeShapeType="1"/>
              </p:cNvPicPr>
              <p:nvPr/>
            </p:nvPicPr>
            <p:blipFill>
              <a:blip r:embed="rId10"/>
              <a:stretch>
                <a:fillRect/>
              </a:stretch>
            </p:blipFill>
            <p:spPr>
              <a:xfrm>
                <a:off x="11009746" y="10881"/>
                <a:ext cx="1182254" cy="665018"/>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835AF035-C360-4EFE-B1A3-3A35E465986A}"/>
                  </a:ext>
                </a:extLst>
              </p:cNvPr>
              <p:cNvGraphicFramePr>
                <a:graphicFrameLocks noChangeAspect="1"/>
              </p:cNvGraphicFramePr>
              <p:nvPr>
                <p:extLst>
                  <p:ext uri="{D42A27DB-BD31-4B8C-83A1-F6EECF244321}">
                    <p14:modId xmlns:p14="http://schemas.microsoft.com/office/powerpoint/2010/main" val="1555231925"/>
                  </p:ext>
                </p:extLst>
              </p:nvPr>
            </p:nvGraphicFramePr>
            <p:xfrm>
              <a:off x="2429163" y="2024378"/>
              <a:ext cx="1025235" cy="576695"/>
            </p:xfrm>
            <a:graphic>
              <a:graphicData uri="http://schemas.microsoft.com/office/powerpoint/2016/slidezoom">
                <pslz:sldZm>
                  <pslz:sldZmObj sldId="268" cId="1439924685">
                    <pslz:zmPr id="{81AA8595-8485-46F5-99B3-1F149B0B3C09}" returnToParent="0" transitionDur="1000">
                      <p166:blipFill xmlns:p166="http://schemas.microsoft.com/office/powerpoint/2016/6/main">
                        <a:blip r:embed="rId11"/>
                        <a:stretch>
                          <a:fillRect/>
                        </a:stretch>
                      </p166:blipFill>
                      <p166:spPr xmlns:p166="http://schemas.microsoft.com/office/powerpoint/2016/6/main">
                        <a:xfrm>
                          <a:off x="0" y="0"/>
                          <a:ext cx="1025235" cy="576695"/>
                        </a:xfrm>
                        <a:prstGeom prst="rect">
                          <a:avLst/>
                        </a:prstGeom>
                        <a:ln w="3175">
                          <a:solidFill>
                            <a:prstClr val="ltGray"/>
                          </a:solidFill>
                        </a:ln>
                      </p166:spPr>
                    </pslz:zmPr>
                  </pslz:sldZmObj>
                </pslz:sldZm>
              </a:graphicData>
            </a:graphic>
          </p:graphicFrame>
        </mc:Choice>
        <mc:Fallback xmlns="">
          <p:pic>
            <p:nvPicPr>
              <p:cNvPr id="7" name="Slide Zoom 6">
                <a:hlinkClick r:id="rId12" action="ppaction://hlinksldjump"/>
                <a:extLst>
                  <a:ext uri="{FF2B5EF4-FFF2-40B4-BE49-F238E27FC236}">
                    <a16:creationId xmlns:a16="http://schemas.microsoft.com/office/drawing/2014/main" id="{835AF035-C360-4EFE-B1A3-3A35E465986A}"/>
                  </a:ext>
                </a:extLst>
              </p:cNvPr>
              <p:cNvPicPr>
                <a:picLocks noGrp="1" noRot="1" noChangeAspect="1" noMove="1" noResize="1" noEditPoints="1" noAdjustHandles="1" noChangeArrowheads="1" noChangeShapeType="1"/>
              </p:cNvPicPr>
              <p:nvPr/>
            </p:nvPicPr>
            <p:blipFill>
              <a:blip r:embed="rId13"/>
              <a:stretch>
                <a:fillRect/>
              </a:stretch>
            </p:blipFill>
            <p:spPr>
              <a:xfrm>
                <a:off x="2429163" y="2024378"/>
                <a:ext cx="1025235" cy="576695"/>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Slide Zoom 8">
                <a:extLst>
                  <a:ext uri="{FF2B5EF4-FFF2-40B4-BE49-F238E27FC236}">
                    <a16:creationId xmlns:a16="http://schemas.microsoft.com/office/drawing/2014/main" id="{53013D3E-18F4-4E4E-821D-102A45570DF2}"/>
                  </a:ext>
                </a:extLst>
              </p:cNvPr>
              <p:cNvGraphicFramePr>
                <a:graphicFrameLocks noChangeAspect="1"/>
              </p:cNvGraphicFramePr>
              <p:nvPr>
                <p:extLst>
                  <p:ext uri="{D42A27DB-BD31-4B8C-83A1-F6EECF244321}">
                    <p14:modId xmlns:p14="http://schemas.microsoft.com/office/powerpoint/2010/main" val="504052463"/>
                  </p:ext>
                </p:extLst>
              </p:nvPr>
            </p:nvGraphicFramePr>
            <p:xfrm>
              <a:off x="4562764" y="2027861"/>
              <a:ext cx="1025236" cy="576695"/>
            </p:xfrm>
            <a:graphic>
              <a:graphicData uri="http://schemas.microsoft.com/office/powerpoint/2016/slidezoom">
                <pslz:sldZm>
                  <pslz:sldZmObj sldId="275" cId="2338299511">
                    <pslz:zmPr id="{79BDA343-F1C6-411A-B5AC-3651352F07DF}" returnToParent="0" transitionDur="1000">
                      <p166:blipFill xmlns:p166="http://schemas.microsoft.com/office/powerpoint/2016/6/main">
                        <a:blip r:embed="rId14"/>
                        <a:stretch>
                          <a:fillRect/>
                        </a:stretch>
                      </p166:blipFill>
                      <p166:spPr xmlns:p166="http://schemas.microsoft.com/office/powerpoint/2016/6/main">
                        <a:xfrm>
                          <a:off x="0" y="0"/>
                          <a:ext cx="1025236" cy="576695"/>
                        </a:xfrm>
                        <a:prstGeom prst="rect">
                          <a:avLst/>
                        </a:prstGeom>
                        <a:ln w="3175">
                          <a:solidFill>
                            <a:prstClr val="ltGray"/>
                          </a:solidFill>
                        </a:ln>
                      </p166:spPr>
                    </pslz:zmPr>
                  </pslz:sldZmObj>
                </pslz:sldZm>
              </a:graphicData>
            </a:graphic>
          </p:graphicFrame>
        </mc:Choice>
        <mc:Fallback xmlns="">
          <p:pic>
            <p:nvPicPr>
              <p:cNvPr id="9" name="Slide Zoom 8">
                <a:hlinkClick r:id="rId15" action="ppaction://hlinksldjump"/>
                <a:extLst>
                  <a:ext uri="{FF2B5EF4-FFF2-40B4-BE49-F238E27FC236}">
                    <a16:creationId xmlns:a16="http://schemas.microsoft.com/office/drawing/2014/main" id="{53013D3E-18F4-4E4E-821D-102A45570DF2}"/>
                  </a:ext>
                </a:extLst>
              </p:cNvPr>
              <p:cNvPicPr>
                <a:picLocks noGrp="1" noRot="1" noChangeAspect="1" noMove="1" noResize="1" noEditPoints="1" noAdjustHandles="1" noChangeArrowheads="1" noChangeShapeType="1"/>
              </p:cNvPicPr>
              <p:nvPr/>
            </p:nvPicPr>
            <p:blipFill>
              <a:blip r:embed="rId16"/>
              <a:stretch>
                <a:fillRect/>
              </a:stretch>
            </p:blipFill>
            <p:spPr>
              <a:xfrm>
                <a:off x="4562764" y="2027861"/>
                <a:ext cx="1025236" cy="576695"/>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Slide Zoom 10">
                <a:extLst>
                  <a:ext uri="{FF2B5EF4-FFF2-40B4-BE49-F238E27FC236}">
                    <a16:creationId xmlns:a16="http://schemas.microsoft.com/office/drawing/2014/main" id="{4C3B9DF4-1FD6-4BD8-8757-FD168D9C0E08}"/>
                  </a:ext>
                </a:extLst>
              </p:cNvPr>
              <p:cNvGraphicFramePr>
                <a:graphicFrameLocks noChangeAspect="1"/>
              </p:cNvGraphicFramePr>
              <p:nvPr>
                <p:extLst>
                  <p:ext uri="{D42A27DB-BD31-4B8C-83A1-F6EECF244321}">
                    <p14:modId xmlns:p14="http://schemas.microsoft.com/office/powerpoint/2010/main" val="1167337738"/>
                  </p:ext>
                </p:extLst>
              </p:nvPr>
            </p:nvGraphicFramePr>
            <p:xfrm>
              <a:off x="6761018" y="1988251"/>
              <a:ext cx="960580" cy="540327"/>
            </p:xfrm>
            <a:graphic>
              <a:graphicData uri="http://schemas.microsoft.com/office/powerpoint/2016/slidezoom">
                <pslz:sldZm>
                  <pslz:sldZmObj sldId="287" cId="288699359">
                    <pslz:zmPr id="{AFE7DDC4-13A5-405D-9DD0-8FADD85B91BB}" returnToParent="0" transitionDur="1000">
                      <p166:blipFill xmlns:p166="http://schemas.microsoft.com/office/powerpoint/2016/6/main">
                        <a:blip r:embed="rId17"/>
                        <a:stretch>
                          <a:fillRect/>
                        </a:stretch>
                      </p166:blipFill>
                      <p166:spPr xmlns:p166="http://schemas.microsoft.com/office/powerpoint/2016/6/main">
                        <a:xfrm>
                          <a:off x="0" y="0"/>
                          <a:ext cx="960580" cy="540327"/>
                        </a:xfrm>
                        <a:prstGeom prst="rect">
                          <a:avLst/>
                        </a:prstGeom>
                        <a:ln w="3175">
                          <a:solidFill>
                            <a:prstClr val="ltGray"/>
                          </a:solidFill>
                        </a:ln>
                      </p166:spPr>
                    </pslz:zmPr>
                  </pslz:sldZmObj>
                </pslz:sldZm>
              </a:graphicData>
            </a:graphic>
          </p:graphicFrame>
        </mc:Choice>
        <mc:Fallback xmlns="">
          <p:pic>
            <p:nvPicPr>
              <p:cNvPr id="11" name="Slide Zoom 10">
                <a:hlinkClick r:id="rId18" action="ppaction://hlinksldjump"/>
                <a:extLst>
                  <a:ext uri="{FF2B5EF4-FFF2-40B4-BE49-F238E27FC236}">
                    <a16:creationId xmlns:a16="http://schemas.microsoft.com/office/drawing/2014/main" id="{4C3B9DF4-1FD6-4BD8-8757-FD168D9C0E08}"/>
                  </a:ext>
                </a:extLst>
              </p:cNvPr>
              <p:cNvPicPr>
                <a:picLocks noGrp="1" noRot="1" noChangeAspect="1" noMove="1" noResize="1" noEditPoints="1" noAdjustHandles="1" noChangeArrowheads="1" noChangeShapeType="1"/>
              </p:cNvPicPr>
              <p:nvPr/>
            </p:nvPicPr>
            <p:blipFill>
              <a:blip r:embed="rId19"/>
              <a:stretch>
                <a:fillRect/>
              </a:stretch>
            </p:blipFill>
            <p:spPr>
              <a:xfrm>
                <a:off x="6761018" y="1988251"/>
                <a:ext cx="960580" cy="540327"/>
              </a:xfrm>
              <a:prstGeom prst="rect">
                <a:avLst/>
              </a:prstGeom>
              <a:ln w="3175">
                <a:solidFill>
                  <a:prstClr val="ltGray"/>
                </a:solidFill>
              </a:ln>
            </p:spPr>
          </p:pic>
        </mc:Fallback>
      </mc:AlternateContent>
    </p:spTree>
    <p:extLst>
      <p:ext uri="{BB962C8B-B14F-4D97-AF65-F5344CB8AC3E}">
        <p14:creationId xmlns:p14="http://schemas.microsoft.com/office/powerpoint/2010/main" val="359629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sign&#10;&#10;Description generated with very high confidence">
            <a:extLst>
              <a:ext uri="{FF2B5EF4-FFF2-40B4-BE49-F238E27FC236}">
                <a16:creationId xmlns:a16="http://schemas.microsoft.com/office/drawing/2014/main" id="{57CED714-EF43-4200-9FE5-F344A7C776F0}"/>
              </a:ext>
            </a:extLst>
          </p:cNvPr>
          <p:cNvPicPr>
            <a:picLocks noChangeAspect="1"/>
          </p:cNvPicPr>
          <p:nvPr/>
        </p:nvPicPr>
        <p:blipFill>
          <a:blip r:embed="rId3"/>
          <a:stretch>
            <a:fillRect/>
          </a:stretch>
        </p:blipFill>
        <p:spPr>
          <a:xfrm>
            <a:off x="9119378" y="3164344"/>
            <a:ext cx="1935474" cy="2888767"/>
          </a:xfrm>
          <a:prstGeom prst="rect">
            <a:avLst/>
          </a:prstGeom>
        </p:spPr>
      </p:pic>
      <p:sp>
        <p:nvSpPr>
          <p:cNvPr id="2" name="Title 1">
            <a:extLst>
              <a:ext uri="{FF2B5EF4-FFF2-40B4-BE49-F238E27FC236}">
                <a16:creationId xmlns:a16="http://schemas.microsoft.com/office/drawing/2014/main" id="{15B51E79-DAD9-4C1D-92CA-09E5DE030541}"/>
              </a:ext>
            </a:extLst>
          </p:cNvPr>
          <p:cNvSpPr>
            <a:spLocks noGrp="1"/>
          </p:cNvSpPr>
          <p:nvPr>
            <p:ph type="title"/>
          </p:nvPr>
        </p:nvSpPr>
        <p:spPr/>
        <p:txBody>
          <a:bodyPr/>
          <a:lstStyle/>
          <a:p>
            <a:r>
              <a:rPr lang="en-US" dirty="0"/>
              <a:t>History and innovators</a:t>
            </a:r>
          </a:p>
        </p:txBody>
      </p:sp>
      <p:sp>
        <p:nvSpPr>
          <p:cNvPr id="3" name="Content Placeholder 2">
            <a:extLst>
              <a:ext uri="{FF2B5EF4-FFF2-40B4-BE49-F238E27FC236}">
                <a16:creationId xmlns:a16="http://schemas.microsoft.com/office/drawing/2014/main" id="{468126B2-8C0F-47AD-87E7-BD9D25CE7153}"/>
              </a:ext>
            </a:extLst>
          </p:cNvPr>
          <p:cNvSpPr>
            <a:spLocks noGrp="1"/>
          </p:cNvSpPr>
          <p:nvPr>
            <p:ph sz="half" idx="1"/>
          </p:nvPr>
        </p:nvSpPr>
        <p:spPr/>
        <p:txBody>
          <a:bodyPr>
            <a:normAutofit/>
          </a:bodyPr>
          <a:lstStyle/>
          <a:p>
            <a:r>
              <a:rPr lang="en-US" b="1" dirty="0"/>
              <a:t>1977: </a:t>
            </a:r>
            <a:r>
              <a:rPr lang="en-US" dirty="0">
                <a:solidFill>
                  <a:schemeClr val="accent2">
                    <a:lumMod val="75000"/>
                  </a:schemeClr>
                </a:solidFill>
              </a:rPr>
              <a:t>Christopher Alexander, </a:t>
            </a:r>
            <a:r>
              <a:rPr lang="en-US" i="1" dirty="0"/>
              <a:t>A Pattern Language, Oxford University Press, 1977</a:t>
            </a:r>
            <a:endParaRPr lang="en-US" dirty="0">
              <a:solidFill>
                <a:schemeClr val="accent2">
                  <a:lumMod val="75000"/>
                </a:schemeClr>
              </a:solidFill>
            </a:endParaRPr>
          </a:p>
          <a:p>
            <a:r>
              <a:rPr lang="en-US" dirty="0"/>
              <a:t>Introduces architectural patterns in architecture for urban design, buildings and towns</a:t>
            </a:r>
          </a:p>
          <a:p>
            <a:r>
              <a:rPr lang="en-US" dirty="0"/>
              <a:t>253 patterns each consisting of a design problem, discussion, illustration, and solution</a:t>
            </a:r>
          </a:p>
        </p:txBody>
      </p:sp>
      <p:pic>
        <p:nvPicPr>
          <p:cNvPr id="7" name="Content Placeholder 6" descr="A person in a white shirt&#10;&#10;Description generated with high confidence">
            <a:extLst>
              <a:ext uri="{FF2B5EF4-FFF2-40B4-BE49-F238E27FC236}">
                <a16:creationId xmlns:a16="http://schemas.microsoft.com/office/drawing/2014/main" id="{1566FD35-A175-44D3-A54D-134DB1F776A2}"/>
              </a:ext>
            </a:extLst>
          </p:cNvPr>
          <p:cNvPicPr>
            <a:picLocks noGrp="1" noChangeAspect="1"/>
          </p:cNvPicPr>
          <p:nvPr>
            <p:ph sz="half" idx="2"/>
          </p:nvPr>
        </p:nvPicPr>
        <p:blipFill>
          <a:blip r:embed="rId4"/>
          <a:stretch>
            <a:fillRect/>
          </a:stretch>
        </p:blipFill>
        <p:spPr>
          <a:xfrm>
            <a:off x="6561337" y="1864193"/>
            <a:ext cx="2558041" cy="2244099"/>
          </a:xfrm>
        </p:spPr>
      </p:pic>
      <p:sp>
        <p:nvSpPr>
          <p:cNvPr id="6" name="TextBox 5">
            <a:extLst>
              <a:ext uri="{FF2B5EF4-FFF2-40B4-BE49-F238E27FC236}">
                <a16:creationId xmlns:a16="http://schemas.microsoft.com/office/drawing/2014/main" id="{2E26F7E0-1EAB-4651-8148-EB15771A71ED}"/>
              </a:ext>
            </a:extLst>
          </p:cNvPr>
          <p:cNvSpPr txBox="1"/>
          <p:nvPr/>
        </p:nvSpPr>
        <p:spPr>
          <a:xfrm>
            <a:off x="1447331" y="5282991"/>
            <a:ext cx="6403035" cy="646331"/>
          </a:xfrm>
          <a:prstGeom prst="rect">
            <a:avLst/>
          </a:prstGeom>
          <a:noFill/>
        </p:spPr>
        <p:txBody>
          <a:bodyPr wrap="none" rtlCol="0">
            <a:spAutoFit/>
          </a:bodyPr>
          <a:lstStyle/>
          <a:p>
            <a:r>
              <a:rPr lang="en-US" i="1" dirty="0"/>
              <a:t>“These tools allow anyone, and any group of people, to create beautiful, </a:t>
            </a:r>
          </a:p>
          <a:p>
            <a:r>
              <a:rPr lang="en-US" i="1" dirty="0"/>
              <a:t>functional, meaningful places.”</a:t>
            </a:r>
            <a:endParaRPr lang="en-US" dirty="0"/>
          </a:p>
        </p:txBody>
      </p:sp>
      <mc:AlternateContent xmlns:mc="http://schemas.openxmlformats.org/markup-compatibility/2006" xmlns:pslz="http://schemas.microsoft.com/office/powerpoint/2016/slidezoom">
        <mc:Choice Requires="pslz">
          <p:graphicFrame>
            <p:nvGraphicFramePr>
              <p:cNvPr id="10" name="Slide Zoom 9">
                <a:extLst>
                  <a:ext uri="{FF2B5EF4-FFF2-40B4-BE49-F238E27FC236}">
                    <a16:creationId xmlns:a16="http://schemas.microsoft.com/office/drawing/2014/main" id="{9BAED024-9C2B-4797-A63D-8633D9B791C5}"/>
                  </a:ext>
                </a:extLst>
              </p:cNvPr>
              <p:cNvGraphicFramePr>
                <a:graphicFrameLocks noChangeAspect="1"/>
              </p:cNvGraphicFramePr>
              <p:nvPr>
                <p:extLst>
                  <p:ext uri="{D42A27DB-BD31-4B8C-83A1-F6EECF244321}">
                    <p14:modId xmlns:p14="http://schemas.microsoft.com/office/powerpoint/2010/main" val="931497514"/>
                  </p:ext>
                </p:extLst>
              </p:nvPr>
            </p:nvGraphicFramePr>
            <p:xfrm>
              <a:off x="10815782" y="1"/>
              <a:ext cx="1376218" cy="774122"/>
            </p:xfrm>
            <a:graphic>
              <a:graphicData uri="http://schemas.microsoft.com/office/powerpoint/2016/slidezoom">
                <pslz:sldZm>
                  <pslz:sldZmObj sldId="274" cId="771724902">
                    <pslz:zmPr id="{F3A9D2D0-F563-4ED6-8A79-73191331088A}" returnToParent="0" transitionDur="1000">
                      <p166:blipFill xmlns:p166="http://schemas.microsoft.com/office/powerpoint/2016/6/main">
                        <a:blip r:embed="rId5"/>
                        <a:stretch>
                          <a:fillRect/>
                        </a:stretch>
                      </p166:blipFill>
                      <p166:spPr xmlns:p166="http://schemas.microsoft.com/office/powerpoint/2016/6/main">
                        <a:xfrm>
                          <a:off x="0" y="0"/>
                          <a:ext cx="1376218" cy="774122"/>
                        </a:xfrm>
                        <a:prstGeom prst="rect">
                          <a:avLst/>
                        </a:prstGeom>
                        <a:ln w="3175">
                          <a:solidFill>
                            <a:prstClr val="ltGray"/>
                          </a:solidFill>
                        </a:ln>
                      </p166:spPr>
                    </pslz:zmPr>
                  </pslz:sldZmObj>
                </pslz:sldZm>
              </a:graphicData>
            </a:graphic>
          </p:graphicFrame>
        </mc:Choice>
        <mc:Fallback xmlns="">
          <p:pic>
            <p:nvPicPr>
              <p:cNvPr id="10" name="Slide Zoom 9">
                <a:hlinkClick r:id="rId6" action="ppaction://hlinksldjump"/>
                <a:extLst>
                  <a:ext uri="{FF2B5EF4-FFF2-40B4-BE49-F238E27FC236}">
                    <a16:creationId xmlns:a16="http://schemas.microsoft.com/office/drawing/2014/main" id="{9BAED024-9C2B-4797-A63D-8633D9B791C5}"/>
                  </a:ext>
                </a:extLst>
              </p:cNvPr>
              <p:cNvPicPr>
                <a:picLocks noGrp="1" noRot="1" noChangeAspect="1" noMove="1" noResize="1" noEditPoints="1" noAdjustHandles="1" noChangeArrowheads="1" noChangeShapeType="1"/>
              </p:cNvPicPr>
              <p:nvPr/>
            </p:nvPicPr>
            <p:blipFill>
              <a:blip r:embed="rId7"/>
              <a:stretch>
                <a:fillRect/>
              </a:stretch>
            </p:blipFill>
            <p:spPr>
              <a:xfrm>
                <a:off x="10815782" y="1"/>
                <a:ext cx="1376218" cy="774122"/>
              </a:xfrm>
              <a:prstGeom prst="rect">
                <a:avLst/>
              </a:prstGeom>
              <a:ln w="3175">
                <a:solidFill>
                  <a:prstClr val="ltGray"/>
                </a:solidFill>
              </a:ln>
            </p:spPr>
          </p:pic>
        </mc:Fallback>
      </mc:AlternateContent>
    </p:spTree>
    <p:extLst>
      <p:ext uri="{BB962C8B-B14F-4D97-AF65-F5344CB8AC3E}">
        <p14:creationId xmlns:p14="http://schemas.microsoft.com/office/powerpoint/2010/main" val="143992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10CAD3-3A62-4A1E-B119-CE4E75ACC2BA}"/>
              </a:ext>
            </a:extLst>
          </p:cNvPr>
          <p:cNvSpPr/>
          <p:nvPr/>
        </p:nvSpPr>
        <p:spPr>
          <a:xfrm>
            <a:off x="6539948" y="1864194"/>
            <a:ext cx="4514904" cy="3820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51E79-DAD9-4C1D-92CA-09E5DE030541}"/>
              </a:ext>
            </a:extLst>
          </p:cNvPr>
          <p:cNvSpPr>
            <a:spLocks noGrp="1"/>
          </p:cNvSpPr>
          <p:nvPr>
            <p:ph type="title"/>
          </p:nvPr>
        </p:nvSpPr>
        <p:spPr/>
        <p:txBody>
          <a:bodyPr/>
          <a:lstStyle/>
          <a:p>
            <a:r>
              <a:rPr lang="en-US" dirty="0"/>
              <a:t>Pattern Language :  Architecture</a:t>
            </a:r>
          </a:p>
        </p:txBody>
      </p:sp>
      <p:sp>
        <p:nvSpPr>
          <p:cNvPr id="3" name="Content Placeholder 2">
            <a:extLst>
              <a:ext uri="{FF2B5EF4-FFF2-40B4-BE49-F238E27FC236}">
                <a16:creationId xmlns:a16="http://schemas.microsoft.com/office/drawing/2014/main" id="{468126B2-8C0F-47AD-87E7-BD9D25CE7153}"/>
              </a:ext>
            </a:extLst>
          </p:cNvPr>
          <p:cNvSpPr>
            <a:spLocks noGrp="1"/>
          </p:cNvSpPr>
          <p:nvPr>
            <p:ph sz="half" idx="1"/>
          </p:nvPr>
        </p:nvSpPr>
        <p:spPr/>
        <p:txBody>
          <a:bodyPr>
            <a:normAutofit/>
          </a:bodyPr>
          <a:lstStyle/>
          <a:p>
            <a:r>
              <a:rPr lang="en-US" dirty="0">
                <a:solidFill>
                  <a:srgbClr val="0070C0"/>
                </a:solidFill>
              </a:rPr>
              <a:t>Patterns 21 – 27 “</a:t>
            </a:r>
            <a:r>
              <a:rPr lang="en-US" dirty="0"/>
              <a:t>Local Environment</a:t>
            </a:r>
            <a:r>
              <a:rPr lang="en-US" dirty="0">
                <a:solidFill>
                  <a:srgbClr val="0070C0"/>
                </a:solidFill>
              </a:rPr>
              <a:t>”</a:t>
            </a:r>
          </a:p>
          <a:p>
            <a:r>
              <a:rPr lang="en-US" dirty="0">
                <a:solidFill>
                  <a:schemeClr val="accent2">
                    <a:lumMod val="50000"/>
                  </a:schemeClr>
                </a:solidFill>
              </a:rPr>
              <a:t>Patterns 35 – 40 “</a:t>
            </a:r>
            <a:r>
              <a:rPr lang="en-US" dirty="0"/>
              <a:t>Housing Clusters</a:t>
            </a:r>
            <a:r>
              <a:rPr lang="en-US" dirty="0">
                <a:solidFill>
                  <a:schemeClr val="accent2">
                    <a:lumMod val="50000"/>
                  </a:schemeClr>
                </a:solidFill>
              </a:rPr>
              <a:t>”</a:t>
            </a:r>
          </a:p>
          <a:p>
            <a:r>
              <a:rPr lang="en-US" dirty="0">
                <a:solidFill>
                  <a:srgbClr val="0070C0"/>
                </a:solidFill>
              </a:rPr>
              <a:t>Patterns 49 – 56 “</a:t>
            </a:r>
            <a:r>
              <a:rPr lang="en-US" dirty="0"/>
              <a:t>Local Networks</a:t>
            </a:r>
            <a:r>
              <a:rPr lang="en-US" dirty="0">
                <a:solidFill>
                  <a:srgbClr val="0070C0"/>
                </a:solidFill>
              </a:rPr>
              <a:t>”</a:t>
            </a:r>
          </a:p>
          <a:p>
            <a:r>
              <a:rPr lang="en-US" dirty="0">
                <a:solidFill>
                  <a:schemeClr val="accent3">
                    <a:lumMod val="50000"/>
                  </a:schemeClr>
                </a:solidFill>
              </a:rPr>
              <a:t>Patterns 87 – 94 “</a:t>
            </a:r>
            <a:r>
              <a:rPr lang="en-US" dirty="0"/>
              <a:t>Gathering Places and</a:t>
            </a:r>
            <a:br>
              <a:rPr lang="en-US" dirty="0"/>
            </a:br>
            <a:r>
              <a:rPr lang="en-US" dirty="0"/>
              <a:t>                           Shops</a:t>
            </a:r>
            <a:r>
              <a:rPr lang="en-US" dirty="0">
                <a:solidFill>
                  <a:schemeClr val="accent3">
                    <a:lumMod val="50000"/>
                  </a:schemeClr>
                </a:solidFill>
              </a:rPr>
              <a:t>”</a:t>
            </a:r>
          </a:p>
          <a:p>
            <a:endParaRPr lang="en-US" dirty="0"/>
          </a:p>
        </p:txBody>
      </p:sp>
      <p:pic>
        <p:nvPicPr>
          <p:cNvPr id="10" name="Picture 9" descr="A close up of a map&#10;&#10;Description generated with high confidence">
            <a:extLst>
              <a:ext uri="{FF2B5EF4-FFF2-40B4-BE49-F238E27FC236}">
                <a16:creationId xmlns:a16="http://schemas.microsoft.com/office/drawing/2014/main" id="{324D204C-2E0D-4802-B693-D0C595D1C89A}"/>
              </a:ext>
            </a:extLst>
          </p:cNvPr>
          <p:cNvPicPr>
            <a:picLocks noChangeAspect="1"/>
          </p:cNvPicPr>
          <p:nvPr/>
        </p:nvPicPr>
        <p:blipFill>
          <a:blip r:embed="rId3"/>
          <a:stretch>
            <a:fillRect/>
          </a:stretch>
        </p:blipFill>
        <p:spPr>
          <a:xfrm>
            <a:off x="6627839" y="1894329"/>
            <a:ext cx="4314481" cy="3681691"/>
          </a:xfrm>
          <a:prstGeom prst="rect">
            <a:avLst/>
          </a:prstGeom>
        </p:spPr>
      </p:pic>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958CEF7E-0BD9-484D-A180-3991DD4D3D57}"/>
                  </a:ext>
                </a:extLst>
              </p:cNvPr>
              <p:cNvGraphicFramePr>
                <a:graphicFrameLocks noChangeAspect="1"/>
              </p:cNvGraphicFramePr>
              <p:nvPr>
                <p:extLst>
                  <p:ext uri="{D42A27DB-BD31-4B8C-83A1-F6EECF244321}">
                    <p14:modId xmlns:p14="http://schemas.microsoft.com/office/powerpoint/2010/main" val="896423055"/>
                  </p:ext>
                </p:extLst>
              </p:nvPr>
            </p:nvGraphicFramePr>
            <p:xfrm>
              <a:off x="10814659" y="0"/>
              <a:ext cx="1377341" cy="774754"/>
            </p:xfrm>
            <a:graphic>
              <a:graphicData uri="http://schemas.microsoft.com/office/powerpoint/2016/slidezoom">
                <pslz:sldZm>
                  <pslz:sldZmObj sldId="260" cId="359629825">
                    <pslz:zmPr id="{752AE24E-103C-4510-AD1B-21F044243772}" returnToParent="0" transitionDur="1000">
                      <p166:blipFill xmlns:p166="http://schemas.microsoft.com/office/powerpoint/2016/6/main">
                        <a:blip r:embed="rId4"/>
                        <a:stretch>
                          <a:fillRect/>
                        </a:stretch>
                      </p166:blipFill>
                      <p166:spPr xmlns:p166="http://schemas.microsoft.com/office/powerpoint/2016/6/main">
                        <a:xfrm>
                          <a:off x="0" y="0"/>
                          <a:ext cx="1377341" cy="774754"/>
                        </a:xfrm>
                        <a:prstGeom prst="rect">
                          <a:avLst/>
                        </a:prstGeom>
                        <a:ln w="3175">
                          <a:solidFill>
                            <a:prstClr val="ltGray"/>
                          </a:solidFill>
                        </a:ln>
                      </p166:spPr>
                    </pslz:zmPr>
                  </pslz:sldZmObj>
                </pslz:sldZm>
              </a:graphicData>
            </a:graphic>
          </p:graphicFrame>
        </mc:Choice>
        <mc:Fallback xmlns="">
          <p:pic>
            <p:nvPicPr>
              <p:cNvPr id="7" name="Slide Zoom 6">
                <a:hlinkClick r:id="rId5" action="ppaction://hlinksldjump"/>
                <a:extLst>
                  <a:ext uri="{FF2B5EF4-FFF2-40B4-BE49-F238E27FC236}">
                    <a16:creationId xmlns:a16="http://schemas.microsoft.com/office/drawing/2014/main" id="{958CEF7E-0BD9-484D-A180-3991DD4D3D57}"/>
                  </a:ext>
                </a:extLst>
              </p:cNvPr>
              <p:cNvPicPr>
                <a:picLocks noGrp="1" noRot="1" noChangeAspect="1" noMove="1" noResize="1" noEditPoints="1" noAdjustHandles="1" noChangeArrowheads="1" noChangeShapeType="1"/>
              </p:cNvPicPr>
              <p:nvPr/>
            </p:nvPicPr>
            <p:blipFill>
              <a:blip r:embed="rId6"/>
              <a:stretch>
                <a:fillRect/>
              </a:stretch>
            </p:blipFill>
            <p:spPr>
              <a:xfrm>
                <a:off x="10814659" y="0"/>
                <a:ext cx="1377341" cy="774754"/>
              </a:xfrm>
              <a:prstGeom prst="rect">
                <a:avLst/>
              </a:prstGeom>
              <a:ln w="3175">
                <a:solidFill>
                  <a:prstClr val="ltGray"/>
                </a:solidFill>
              </a:ln>
            </p:spPr>
          </p:pic>
        </mc:Fallback>
      </mc:AlternateContent>
      <p:sp>
        <p:nvSpPr>
          <p:cNvPr id="4" name="TextBox 3">
            <a:extLst>
              <a:ext uri="{FF2B5EF4-FFF2-40B4-BE49-F238E27FC236}">
                <a16:creationId xmlns:a16="http://schemas.microsoft.com/office/drawing/2014/main" id="{50CA6FAC-9237-4218-94D4-B7C6B477FC85}"/>
              </a:ext>
            </a:extLst>
          </p:cNvPr>
          <p:cNvSpPr txBox="1"/>
          <p:nvPr/>
        </p:nvSpPr>
        <p:spPr>
          <a:xfrm>
            <a:off x="1671476" y="5493675"/>
            <a:ext cx="3980577" cy="646331"/>
          </a:xfrm>
          <a:prstGeom prst="rect">
            <a:avLst/>
          </a:prstGeom>
          <a:noFill/>
        </p:spPr>
        <p:txBody>
          <a:bodyPr wrap="none" rtlCol="0">
            <a:spAutoFit/>
          </a:bodyPr>
          <a:lstStyle/>
          <a:p>
            <a:r>
              <a:rPr lang="en-US" i="1" dirty="0">
                <a:hlinkClick r:id="rId7"/>
              </a:rPr>
              <a:t>http://www.jacana.plus.com/pattern/P0.htm</a:t>
            </a:r>
            <a:r>
              <a:rPr lang="en-US" i="1" dirty="0"/>
              <a:t>.</a:t>
            </a:r>
          </a:p>
          <a:p>
            <a:endParaRPr lang="en-US" dirty="0"/>
          </a:p>
        </p:txBody>
      </p:sp>
    </p:spTree>
    <p:extLst>
      <p:ext uri="{BB962C8B-B14F-4D97-AF65-F5344CB8AC3E}">
        <p14:creationId xmlns:p14="http://schemas.microsoft.com/office/powerpoint/2010/main" val="77172490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ontrol xmlns="http://schemas.microsoft.com/VisualStudio/2011/storyboarding/control">
  <Id Name="System.Storyboarding.Common.ScrollbarVertical" RevisionId="68ea164d-c1de-47a5-804f-d4d1290fa524" Stencil="System.Storyboarding.Common" StencilRevisionId="68ea164d-c1de-47a5-804f-d4d1290fa524" StencilVersion="0.1"/>
</Control>
</file>

<file path=customXml/item2.xml><?xml version="1.0" encoding="utf-8"?>
<Control xmlns="http://schemas.microsoft.com/VisualStudio/2011/storyboarding/control">
  <Id Name="System.Storyboarding.Common.List" Revision="1" Stencil="System.Storyboarding.Common" StencilVersion="0.1"/>
</Control>
</file>

<file path=customXml/itemProps1.xml><?xml version="1.0" encoding="utf-8"?>
<ds:datastoreItem xmlns:ds="http://schemas.openxmlformats.org/officeDocument/2006/customXml" ds:itemID="{B86FC14E-608D-4408-A64C-21E6AEE90D98}">
  <ds:schemaRefs>
    <ds:schemaRef ds:uri="http://schemas.microsoft.com/VisualStudio/2011/storyboarding/control"/>
  </ds:schemaRefs>
</ds:datastoreItem>
</file>

<file path=customXml/itemProps2.xml><?xml version="1.0" encoding="utf-8"?>
<ds:datastoreItem xmlns:ds="http://schemas.openxmlformats.org/officeDocument/2006/customXml" ds:itemID="{9C13CEEE-3C77-47A5-AA6C-868AA916946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Web4E91</Template>
  <TotalTime>1889</TotalTime>
  <Words>2453</Words>
  <Application>Microsoft Office PowerPoint</Application>
  <PresentationFormat>Widescreen</PresentationFormat>
  <Paragraphs>380</Paragraphs>
  <Slides>29</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Caladea</vt:lpstr>
      <vt:lpstr>Calibri</vt:lpstr>
      <vt:lpstr>Consolas</vt:lpstr>
      <vt:lpstr>Courier New</vt:lpstr>
      <vt:lpstr>Gill Sans MT</vt:lpstr>
      <vt:lpstr>Segoe UI</vt:lpstr>
      <vt:lpstr>Gallery</vt:lpstr>
      <vt:lpstr>Software design patterns: reusable Tools</vt:lpstr>
      <vt:lpstr>Overview</vt:lpstr>
      <vt:lpstr>Challenges in OO Design and development</vt:lpstr>
      <vt:lpstr>What is a Design Pattern?</vt:lpstr>
      <vt:lpstr>What is a Design Pattern?</vt:lpstr>
      <vt:lpstr>Why Use Design Patterns?</vt:lpstr>
      <vt:lpstr>Timeline and innovators</vt:lpstr>
      <vt:lpstr>History and innovators</vt:lpstr>
      <vt:lpstr>Pattern Language :  Architecture</vt:lpstr>
      <vt:lpstr>History and innovators</vt:lpstr>
      <vt:lpstr>Kent Beck: Coding Patterns, 1995.</vt:lpstr>
      <vt:lpstr>Gang of Four (Gof)</vt:lpstr>
      <vt:lpstr>GOF Pattern Classification</vt:lpstr>
      <vt:lpstr>UML: Singleton Method Pattern</vt:lpstr>
      <vt:lpstr>Theory into practice</vt:lpstr>
      <vt:lpstr>Refactoring with design Patterns</vt:lpstr>
      <vt:lpstr>Refactoring with design Patterns</vt:lpstr>
      <vt:lpstr>Case Study:</vt:lpstr>
      <vt:lpstr>Case Study:</vt:lpstr>
      <vt:lpstr>Refactoring with the Factory Pattern</vt:lpstr>
      <vt:lpstr>Class Diagram: Factory Method PAttern</vt:lpstr>
      <vt:lpstr>Re-Implementation Using Factory Pattern </vt:lpstr>
      <vt:lpstr>RE-Implementation using Factory Pattern</vt:lpstr>
      <vt:lpstr>RE-Implementation using Factory Pattern</vt:lpstr>
      <vt:lpstr>Case Study</vt:lpstr>
      <vt:lpstr>Summary</vt:lpstr>
      <vt:lpstr>Thank you</vt:lpstr>
      <vt:lpstr>Lesson Acroynm</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Thelma Looms</dc:creator>
  <cp:lastModifiedBy>Thelma Looms</cp:lastModifiedBy>
  <cp:revision>458</cp:revision>
  <dcterms:created xsi:type="dcterms:W3CDTF">2017-11-10T02:28:02Z</dcterms:created>
  <dcterms:modified xsi:type="dcterms:W3CDTF">2017-11-16T13:52:49Z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