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lnSpc>
                <a:spcPct val="115000"/>
              </a:lnSpc>
              <a:spcBef>
                <a:spcPts val="0"/>
              </a:spcBef>
              <a:buNone/>
            </a:pPr>
            <a:r>
              <a:rPr b="1" lang="en" sz="1400">
                <a:solidFill>
                  <a:srgbClr val="132E02"/>
                </a:solidFill>
              </a:rPr>
              <a:t>The targeted audience is elementary students so the language and level of multiplication is written for third to fifth graders. However, anyone can use the program for practice  to increase their speed of recall and their accuracy. For example, the program would be useful for review practice in the Fall at the start of school for fifth and sixth graders. Teachers can use it for remediation for a struggling student at anytime during the year and parents will find it an easy and practical way to keep their children mathematically active during Summer break.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b="1" lang="en" sz="1200"/>
              <a:t>The program is web based. This will enable students to use the program wherever they have internet access. It will also allow multiple teachers to use it in their classrooms. The program can be used on any device that can access the internet.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lnSpc>
                <a:spcPct val="115000"/>
              </a:lnSpc>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sz="1400"/>
              <a:t>The computer will only display a problem when the student prompts for one.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sz="1400"/>
              <a:t>Program Blocks are the functions of the program. FactFun will use the Main function, a Multiplication function and a Compare function.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799"/>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599"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599"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799"/>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4"/>
            <a:chOff x="0" y="3903669"/>
            <a:chExt cx="9144000" cy="1239924"/>
          </a:xfrm>
        </p:grpSpPr>
        <p:sp>
          <p:nvSpPr>
            <p:cNvPr id="30" name="Shape 30"/>
            <p:cNvSpPr/>
            <p:nvPr/>
          </p:nvSpPr>
          <p:spPr>
            <a:xfrm>
              <a:off x="8154895" y="3903669"/>
              <a:ext cx="989099" cy="987899"/>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099" cy="987899"/>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099" cy="987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099" cy="987899"/>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19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599"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599"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599"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899"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899"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599"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7999" cy="3103199"/>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199" cy="1564499"/>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199" cy="12692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799"/>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599"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599"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0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880675"/>
            <a:ext cx="7544699" cy="1110000"/>
          </a:xfrm>
          <a:prstGeom prst="rect">
            <a:avLst/>
          </a:prstGeom>
        </p:spPr>
        <p:txBody>
          <a:bodyPr anchorCtr="0" anchor="b" bIns="91425" lIns="91425" rIns="91425" tIns="91425">
            <a:noAutofit/>
          </a:bodyPr>
          <a:lstStyle/>
          <a:p>
            <a:pPr lvl="0" rtl="0">
              <a:spcBef>
                <a:spcPts val="0"/>
              </a:spcBef>
              <a:buNone/>
            </a:pPr>
            <a:r>
              <a:rPr lang="en" sz="6000"/>
              <a:t>FactFun</a:t>
            </a:r>
          </a:p>
        </p:txBody>
      </p:sp>
      <p:sp>
        <p:nvSpPr>
          <p:cNvPr id="86" name="Shape 86"/>
          <p:cNvSpPr txBox="1"/>
          <p:nvPr>
            <p:ph idx="1" type="subTitle"/>
          </p:nvPr>
        </p:nvSpPr>
        <p:spPr>
          <a:xfrm>
            <a:off x="598100" y="2352357"/>
            <a:ext cx="8222100" cy="705900"/>
          </a:xfrm>
          <a:prstGeom prst="rect">
            <a:avLst/>
          </a:prstGeom>
        </p:spPr>
        <p:txBody>
          <a:bodyPr anchorCtr="0" anchor="t" bIns="91425" lIns="91425" rIns="91425" tIns="91425">
            <a:noAutofit/>
          </a:bodyPr>
          <a:lstStyle/>
          <a:p>
            <a:pPr lvl="0" rtl="0">
              <a:spcBef>
                <a:spcPts val="0"/>
              </a:spcBef>
              <a:buNone/>
            </a:pPr>
            <a:r>
              <a:rPr lang="en" sz="3600"/>
              <a:t>A C++ Solution to Multiplication Drills</a:t>
            </a:r>
          </a:p>
        </p:txBody>
      </p:sp>
      <p:sp>
        <p:nvSpPr>
          <p:cNvPr id="87" name="Shape 87"/>
          <p:cNvSpPr txBox="1"/>
          <p:nvPr>
            <p:ph idx="1" type="subTitle"/>
          </p:nvPr>
        </p:nvSpPr>
        <p:spPr>
          <a:xfrm>
            <a:off x="598088" y="4194287"/>
            <a:ext cx="8222100" cy="432899"/>
          </a:xfrm>
          <a:prstGeom prst="rect">
            <a:avLst/>
          </a:prstGeom>
        </p:spPr>
        <p:txBody>
          <a:bodyPr anchorCtr="0" anchor="t" bIns="91425" lIns="91425" rIns="91425" tIns="91425">
            <a:noAutofit/>
          </a:bodyPr>
          <a:lstStyle/>
          <a:p>
            <a:pPr lvl="0" rtl="0">
              <a:spcBef>
                <a:spcPts val="0"/>
              </a:spcBef>
              <a:buNone/>
            </a:pPr>
            <a:r>
              <a:rPr lang="en" sz="2400"/>
              <a:t>Presented by </a:t>
            </a:r>
            <a:r>
              <a:rPr i="1" lang="en" sz="2400"/>
              <a:t>It’s an Algorithm</a:t>
            </a:r>
          </a:p>
        </p:txBody>
      </p:sp>
      <p:sp>
        <p:nvSpPr>
          <p:cNvPr id="88" name="Shape 8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3000"/>
                                        <p:tgtEl>
                                          <p:spTgt spid="8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265500" y="545350"/>
            <a:ext cx="4045199" cy="2116800"/>
          </a:xfrm>
          <a:prstGeom prst="rect">
            <a:avLst/>
          </a:prstGeom>
        </p:spPr>
        <p:txBody>
          <a:bodyPr anchorCtr="0" anchor="b" bIns="91425" lIns="91425" rIns="91425" tIns="91425">
            <a:noAutofit/>
          </a:bodyPr>
          <a:lstStyle/>
          <a:p>
            <a:pPr lvl="0" rtl="0">
              <a:spcBef>
                <a:spcPts val="0"/>
              </a:spcBef>
              <a:buNone/>
            </a:pPr>
            <a:r>
              <a:rPr b="1" i="1" lang="en" sz="6000"/>
              <a:t>It’s an</a:t>
            </a:r>
          </a:p>
          <a:p>
            <a:pPr lvl="0" rtl="0">
              <a:spcBef>
                <a:spcPts val="0"/>
              </a:spcBef>
              <a:buNone/>
            </a:pPr>
            <a:r>
              <a:rPr b="1" i="1" lang="en" sz="6000"/>
              <a:t> Algorithm</a:t>
            </a:r>
            <a:r>
              <a:rPr lang="en"/>
              <a:t> </a:t>
            </a:r>
          </a:p>
        </p:txBody>
      </p:sp>
      <p:sp>
        <p:nvSpPr>
          <p:cNvPr id="94" name="Shape 94"/>
          <p:cNvSpPr txBox="1"/>
          <p:nvPr>
            <p:ph idx="1" type="subTitle"/>
          </p:nvPr>
        </p:nvSpPr>
        <p:spPr>
          <a:xfrm>
            <a:off x="265500" y="2769000"/>
            <a:ext cx="4172099" cy="1269299"/>
          </a:xfrm>
          <a:prstGeom prst="rect">
            <a:avLst/>
          </a:prstGeom>
        </p:spPr>
        <p:txBody>
          <a:bodyPr anchorCtr="0" anchor="t" bIns="91425" lIns="91425" rIns="91425" tIns="91425">
            <a:noAutofit/>
          </a:bodyPr>
          <a:lstStyle/>
          <a:p>
            <a:pPr lvl="0" rtl="0" algn="l">
              <a:spcBef>
                <a:spcPts val="0"/>
              </a:spcBef>
              <a:buNone/>
            </a:pPr>
            <a:r>
              <a:rPr lang="en" sz="2400">
                <a:solidFill>
                  <a:srgbClr val="0B5394"/>
                </a:solidFill>
              </a:rPr>
              <a:t>Established February 3, 2016</a:t>
            </a:r>
          </a:p>
          <a:p>
            <a:pPr lvl="0" rtl="0" algn="l">
              <a:spcBef>
                <a:spcPts val="0"/>
              </a:spcBef>
              <a:buNone/>
            </a:pPr>
            <a:r>
              <a:rPr lang="en" sz="2400">
                <a:solidFill>
                  <a:srgbClr val="0B5394"/>
                </a:solidFill>
                <a:latin typeface="Arial"/>
                <a:ea typeface="Arial"/>
                <a:cs typeface="Arial"/>
                <a:sym typeface="Arial"/>
              </a:rPr>
              <a:t>CSC 110 Professor Looms</a:t>
            </a:r>
          </a:p>
          <a:p>
            <a:pPr lvl="0">
              <a:spcBef>
                <a:spcPts val="0"/>
              </a:spcBef>
              <a:buNone/>
            </a:pPr>
            <a:r>
              <a:t/>
            </a:r>
            <a:endParaRPr/>
          </a:p>
        </p:txBody>
      </p:sp>
      <p:sp>
        <p:nvSpPr>
          <p:cNvPr id="95" name="Shape 95"/>
          <p:cNvSpPr txBox="1"/>
          <p:nvPr>
            <p:ph idx="2" type="body"/>
          </p:nvPr>
        </p:nvSpPr>
        <p:spPr>
          <a:xfrm>
            <a:off x="4964050" y="724200"/>
            <a:ext cx="3837000" cy="3695099"/>
          </a:xfrm>
          <a:prstGeom prst="rect">
            <a:avLst/>
          </a:prstGeom>
        </p:spPr>
        <p:txBody>
          <a:bodyPr anchorCtr="0" anchor="ctr" bIns="91425" lIns="91425" rIns="91425" tIns="91425">
            <a:noAutofit/>
          </a:bodyPr>
          <a:lstStyle/>
          <a:p>
            <a:pPr lvl="0" rtl="0">
              <a:lnSpc>
                <a:spcPct val="100000"/>
              </a:lnSpc>
              <a:spcBef>
                <a:spcPts val="0"/>
              </a:spcBef>
              <a:spcAft>
                <a:spcPts val="0"/>
              </a:spcAft>
              <a:buNone/>
            </a:pPr>
            <a:r>
              <a:rPr lang="en" sz="3600" u="sng"/>
              <a:t>Members</a:t>
            </a:r>
          </a:p>
          <a:p>
            <a:pPr indent="-381000" lvl="0" marL="457200" rtl="0">
              <a:lnSpc>
                <a:spcPct val="100000"/>
              </a:lnSpc>
              <a:spcBef>
                <a:spcPts val="0"/>
              </a:spcBef>
              <a:spcAft>
                <a:spcPts val="0"/>
              </a:spcAft>
              <a:buSzPct val="100000"/>
            </a:pPr>
            <a:r>
              <a:rPr lang="en" sz="2400"/>
              <a:t>Michelle Sukraw</a:t>
            </a:r>
          </a:p>
          <a:p>
            <a:pPr indent="-381000" lvl="0" marL="457200" rtl="0">
              <a:lnSpc>
                <a:spcPct val="100000"/>
              </a:lnSpc>
              <a:spcBef>
                <a:spcPts val="0"/>
              </a:spcBef>
              <a:spcAft>
                <a:spcPts val="0"/>
              </a:spcAft>
              <a:buSzPct val="100000"/>
            </a:pPr>
            <a:r>
              <a:rPr lang="en" sz="2400"/>
              <a:t>James Gutierrez</a:t>
            </a:r>
          </a:p>
          <a:p>
            <a:pPr indent="-381000" lvl="0" marL="457200" rtl="0">
              <a:lnSpc>
                <a:spcPct val="100000"/>
              </a:lnSpc>
              <a:spcBef>
                <a:spcPts val="0"/>
              </a:spcBef>
              <a:spcAft>
                <a:spcPts val="0"/>
              </a:spcAft>
              <a:buSzPct val="100000"/>
            </a:pPr>
            <a:r>
              <a:rPr lang="en" sz="2400"/>
              <a:t>Eva Bayer</a:t>
            </a:r>
          </a:p>
          <a:p>
            <a:pPr indent="-381000" lvl="0" marL="457200" rtl="0">
              <a:lnSpc>
                <a:spcPct val="100000"/>
              </a:lnSpc>
              <a:spcBef>
                <a:spcPts val="0"/>
              </a:spcBef>
              <a:spcAft>
                <a:spcPts val="0"/>
              </a:spcAft>
              <a:buSzPct val="100000"/>
            </a:pPr>
            <a:r>
              <a:rPr lang="en" sz="2400"/>
              <a:t>Joseph Santibout</a:t>
            </a:r>
          </a:p>
          <a:p>
            <a:pPr indent="-381000" lvl="0" marL="457200" rtl="0">
              <a:lnSpc>
                <a:spcPct val="100000"/>
              </a:lnSpc>
              <a:spcBef>
                <a:spcPts val="0"/>
              </a:spcBef>
              <a:spcAft>
                <a:spcPts val="0"/>
              </a:spcAft>
              <a:buSzPct val="100000"/>
            </a:pPr>
            <a:r>
              <a:rPr lang="en" sz="2400"/>
              <a:t>Tonya Lamb</a:t>
            </a:r>
          </a:p>
        </p:txBody>
      </p:sp>
      <p:sp>
        <p:nvSpPr>
          <p:cNvPr id="96" name="Shape 96"/>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25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 calcmode="lin" valueType="num">
                                      <p:cBhvr additive="base">
                                        <p:cTn dur="1500"/>
                                        <p:tgtEl>
                                          <p:spTgt spid="9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 calcmode="lin" valueType="num">
                                      <p:cBhvr additive="base">
                                        <p:cTn dur="1500"/>
                                        <p:tgtEl>
                                          <p:spTgt spid="9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anim calcmode="lin" valueType="num">
                                      <p:cBhvr additive="base">
                                        <p:cTn dur="1500"/>
                                        <p:tgtEl>
                                          <p:spTgt spid="9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anim calcmode="lin" valueType="num">
                                      <p:cBhvr additive="base">
                                        <p:cTn dur="1500"/>
                                        <p:tgtEl>
                                          <p:spTgt spid="9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anim calcmode="lin" valueType="num">
                                      <p:cBhvr additive="base">
                                        <p:cTn dur="1500"/>
                                        <p:tgtEl>
                                          <p:spTgt spid="9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5">
                                            <p:txEl>
                                              <p:pRg end="5" st="5"/>
                                            </p:txEl>
                                          </p:spTgt>
                                        </p:tgtEl>
                                        <p:attrNameLst>
                                          <p:attrName>style.visibility</p:attrName>
                                        </p:attrNameLst>
                                      </p:cBhvr>
                                      <p:to>
                                        <p:strVal val="visible"/>
                                      </p:to>
                                    </p:set>
                                    <p:anim calcmode="lin" valueType="num">
                                      <p:cBhvr additive="base">
                                        <p:cTn dur="1500"/>
                                        <p:tgtEl>
                                          <p:spTgt spid="9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0" name="Shape 100"/>
        <p:cNvGrpSpPr/>
        <p:nvPr/>
      </p:nvGrpSpPr>
      <p:grpSpPr>
        <a:xfrm>
          <a:off x="0" y="0"/>
          <a:ext cx="0" cy="0"/>
          <a:chOff x="0" y="0"/>
          <a:chExt cx="0" cy="0"/>
        </a:xfrm>
      </p:grpSpPr>
      <p:sp>
        <p:nvSpPr>
          <p:cNvPr id="101" name="Shape 101"/>
          <p:cNvSpPr txBox="1"/>
          <p:nvPr>
            <p:ph type="ctrTitle"/>
          </p:nvPr>
        </p:nvSpPr>
        <p:spPr>
          <a:xfrm>
            <a:off x="598100" y="1064475"/>
            <a:ext cx="8222100" cy="956400"/>
          </a:xfrm>
          <a:prstGeom prst="rect">
            <a:avLst/>
          </a:prstGeom>
        </p:spPr>
        <p:txBody>
          <a:bodyPr anchorCtr="0" anchor="b" bIns="91425" lIns="91425" rIns="91425" tIns="91425">
            <a:noAutofit/>
          </a:bodyPr>
          <a:lstStyle/>
          <a:p>
            <a:pPr indent="0" lvl="0" marL="0" algn="l">
              <a:spcBef>
                <a:spcPts val="0"/>
              </a:spcBef>
              <a:buNone/>
            </a:pPr>
            <a:r>
              <a:rPr lang="en" sz="6000">
                <a:solidFill>
                  <a:schemeClr val="dk1"/>
                </a:solidFill>
              </a:rPr>
              <a:t>Description</a:t>
            </a:r>
            <a:r>
              <a:rPr lang="en"/>
              <a:t>e</a:t>
            </a:r>
          </a:p>
        </p:txBody>
      </p:sp>
      <p:sp>
        <p:nvSpPr>
          <p:cNvPr id="102" name="Shape 102"/>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1"/>
                </a:solidFill>
              </a:rPr>
              <a:t>‹#›</a:t>
            </a:fld>
          </a:p>
        </p:txBody>
      </p:sp>
      <p:sp>
        <p:nvSpPr>
          <p:cNvPr id="103" name="Shape 103"/>
          <p:cNvSpPr txBox="1"/>
          <p:nvPr>
            <p:ph idx="1" type="subTitle"/>
          </p:nvPr>
        </p:nvSpPr>
        <p:spPr>
          <a:xfrm>
            <a:off x="598100" y="2020869"/>
            <a:ext cx="8222100" cy="2716199"/>
          </a:xfrm>
          <a:prstGeom prst="rect">
            <a:avLst/>
          </a:prstGeom>
        </p:spPr>
        <p:txBody>
          <a:bodyPr anchorCtr="0" anchor="t" bIns="91425" lIns="91425" rIns="91425" tIns="91425">
            <a:noAutofit/>
          </a:bodyPr>
          <a:lstStyle/>
          <a:p>
            <a:pPr lvl="0">
              <a:lnSpc>
                <a:spcPct val="115000"/>
              </a:lnSpc>
              <a:spcBef>
                <a:spcPts val="0"/>
              </a:spcBef>
              <a:buNone/>
            </a:pPr>
            <a:r>
              <a:rPr lang="en" sz="3600">
                <a:solidFill>
                  <a:schemeClr val="dk1"/>
                </a:solidFill>
              </a:rPr>
              <a:t>FactFun is a mathematics practice program in C++ that is used by students to practice their multiplication facts.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000"/>
                                        <p:tgtEl>
                                          <p:spTgt spid="103"/>
                                        </p:tgtEl>
                                        <p:attrNameLst>
                                          <p:attrName>ppt_w</p:attrName>
                                        </p:attrNameLst>
                                      </p:cBhvr>
                                      <p:tavLst>
                                        <p:tav fmla="" tm="0">
                                          <p:val>
                                            <p:strVal val="0"/>
                                          </p:val>
                                        </p:tav>
                                        <p:tav fmla="" tm="100000">
                                          <p:val>
                                            <p:strVal val="#ppt_w"/>
                                          </p:val>
                                        </p:tav>
                                      </p:tavLst>
                                    </p:anim>
                                    <p:anim calcmode="lin" valueType="num">
                                      <p:cBhvr additive="base">
                                        <p:cTn dur="1000"/>
                                        <p:tgtEl>
                                          <p:spTgt spid="10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04525" y="1171800"/>
            <a:ext cx="4045199" cy="1020299"/>
          </a:xfrm>
          <a:prstGeom prst="rect">
            <a:avLst/>
          </a:prstGeom>
        </p:spPr>
        <p:txBody>
          <a:bodyPr anchorCtr="0" anchor="b" bIns="91425" lIns="91425" rIns="91425" tIns="91425">
            <a:noAutofit/>
          </a:bodyPr>
          <a:lstStyle/>
          <a:p>
            <a:pPr lvl="0">
              <a:spcBef>
                <a:spcPts val="0"/>
              </a:spcBef>
              <a:buNone/>
            </a:pPr>
            <a:r>
              <a:rPr lang="en" sz="6000"/>
              <a:t>Audience</a:t>
            </a:r>
          </a:p>
        </p:txBody>
      </p:sp>
      <p:sp>
        <p:nvSpPr>
          <p:cNvPr id="109" name="Shape 109"/>
          <p:cNvSpPr txBox="1"/>
          <p:nvPr>
            <p:ph idx="1" type="subTitle"/>
          </p:nvPr>
        </p:nvSpPr>
        <p:spPr>
          <a:xfrm>
            <a:off x="404525" y="2268900"/>
            <a:ext cx="3990000" cy="2660700"/>
          </a:xfrm>
          <a:prstGeom prst="rect">
            <a:avLst/>
          </a:prstGeom>
        </p:spPr>
        <p:txBody>
          <a:bodyPr anchorCtr="0" anchor="t" bIns="91425" lIns="91425" rIns="91425" tIns="91425">
            <a:noAutofit/>
          </a:bodyPr>
          <a:lstStyle/>
          <a:p>
            <a:pPr lvl="0">
              <a:lnSpc>
                <a:spcPct val="100000"/>
              </a:lnSpc>
              <a:spcBef>
                <a:spcPts val="0"/>
              </a:spcBef>
              <a:buNone/>
            </a:pPr>
            <a:r>
              <a:rPr lang="en" sz="3600">
                <a:solidFill>
                  <a:schemeClr val="dk1"/>
                </a:solidFill>
              </a:rPr>
              <a:t>Developed for Elementary Students from 3rd to 5th grade</a:t>
            </a:r>
          </a:p>
        </p:txBody>
      </p:sp>
      <p:sp>
        <p:nvSpPr>
          <p:cNvPr id="110" name="Shape 110"/>
          <p:cNvSpPr txBox="1"/>
          <p:nvPr>
            <p:ph idx="2" type="body"/>
          </p:nvPr>
        </p:nvSpPr>
        <p:spPr>
          <a:xfrm>
            <a:off x="4939500" y="459825"/>
            <a:ext cx="3837000" cy="4469699"/>
          </a:xfrm>
          <a:prstGeom prst="rect">
            <a:avLst/>
          </a:prstGeom>
        </p:spPr>
        <p:txBody>
          <a:bodyPr anchorCtr="0" anchor="t" bIns="91425" lIns="91425" rIns="91425" tIns="91425">
            <a:noAutofit/>
          </a:bodyPr>
          <a:lstStyle/>
          <a:p>
            <a:pPr lvl="0" rtl="0">
              <a:spcBef>
                <a:spcPts val="0"/>
              </a:spcBef>
              <a:buNone/>
            </a:pPr>
            <a:r>
              <a:rPr lang="en" sz="2400"/>
              <a:t>Other uses:</a:t>
            </a:r>
          </a:p>
          <a:p>
            <a:pPr indent="-381000" lvl="0" marL="457200" rtl="0">
              <a:spcBef>
                <a:spcPts val="0"/>
              </a:spcBef>
              <a:buSzPct val="100000"/>
            </a:pPr>
            <a:r>
              <a:rPr lang="en" sz="2400"/>
              <a:t>Anyone wanting to increase accuracy and speed</a:t>
            </a:r>
          </a:p>
          <a:p>
            <a:pPr indent="-381000" lvl="0" marL="457200" rtl="0">
              <a:spcBef>
                <a:spcPts val="0"/>
              </a:spcBef>
              <a:buSzPct val="100000"/>
            </a:pPr>
            <a:r>
              <a:rPr lang="en" sz="2400"/>
              <a:t>Review for Fall start of school </a:t>
            </a:r>
          </a:p>
          <a:p>
            <a:pPr indent="-381000" lvl="0" marL="457200" rtl="0">
              <a:spcBef>
                <a:spcPts val="0"/>
              </a:spcBef>
              <a:buSzPct val="100000"/>
            </a:pPr>
            <a:r>
              <a:rPr lang="en" sz="2400"/>
              <a:t>Remediation for older students</a:t>
            </a:r>
          </a:p>
          <a:p>
            <a:pPr indent="-381000" lvl="0" marL="457200" rtl="0">
              <a:spcBef>
                <a:spcPts val="0"/>
              </a:spcBef>
              <a:buSzPct val="100000"/>
            </a:pPr>
            <a:r>
              <a:rPr lang="en" sz="2400"/>
              <a:t>Summer practice</a:t>
            </a:r>
          </a:p>
          <a:p>
            <a:pPr lvl="0">
              <a:spcBef>
                <a:spcPts val="0"/>
              </a:spcBef>
              <a:buNone/>
            </a:pPr>
            <a:r>
              <a:t/>
            </a:r>
            <a:endParaRPr sz="2400"/>
          </a:p>
        </p:txBody>
      </p:sp>
      <p:sp>
        <p:nvSpPr>
          <p:cNvPr id="111" name="Shape 111"/>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35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 calcmode="lin" valueType="num">
                                      <p:cBhvr additive="base">
                                        <p:cTn dur="2500"/>
                                        <p:tgtEl>
                                          <p:spTgt spid="110">
                                            <p:txEl>
                                              <p:pRg end="0" st="0"/>
                                            </p:txEl>
                                          </p:spTgt>
                                        </p:tgtEl>
                                        <p:attrNameLst>
                                          <p:attrName>ppt_w</p:attrName>
                                        </p:attrNameLst>
                                      </p:cBhvr>
                                      <p:tavLst>
                                        <p:tav fmla="" tm="0">
                                          <p:val>
                                            <p:strVal val="0"/>
                                          </p:val>
                                        </p:tav>
                                        <p:tav fmla="" tm="100000">
                                          <p:val>
                                            <p:strVal val="#ppt_w"/>
                                          </p:val>
                                        </p:tav>
                                      </p:tavLst>
                                    </p:anim>
                                    <p:anim calcmode="lin" valueType="num">
                                      <p:cBhvr additive="base">
                                        <p:cTn dur="2500"/>
                                        <p:tgtEl>
                                          <p:spTgt spid="110">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 calcmode="lin" valueType="num">
                                      <p:cBhvr additive="base">
                                        <p:cTn dur="2500"/>
                                        <p:tgtEl>
                                          <p:spTgt spid="110">
                                            <p:txEl>
                                              <p:pRg end="1" st="1"/>
                                            </p:txEl>
                                          </p:spTgt>
                                        </p:tgtEl>
                                        <p:attrNameLst>
                                          <p:attrName>ppt_w</p:attrName>
                                        </p:attrNameLst>
                                      </p:cBhvr>
                                      <p:tavLst>
                                        <p:tav fmla="" tm="0">
                                          <p:val>
                                            <p:strVal val="0"/>
                                          </p:val>
                                        </p:tav>
                                        <p:tav fmla="" tm="100000">
                                          <p:val>
                                            <p:strVal val="#ppt_w"/>
                                          </p:val>
                                        </p:tav>
                                      </p:tavLst>
                                    </p:anim>
                                    <p:anim calcmode="lin" valueType="num">
                                      <p:cBhvr additive="base">
                                        <p:cTn dur="2500"/>
                                        <p:tgtEl>
                                          <p:spTgt spid="110">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 calcmode="lin" valueType="num">
                                      <p:cBhvr additive="base">
                                        <p:cTn dur="2500"/>
                                        <p:tgtEl>
                                          <p:spTgt spid="110">
                                            <p:txEl>
                                              <p:pRg end="2" st="2"/>
                                            </p:txEl>
                                          </p:spTgt>
                                        </p:tgtEl>
                                        <p:attrNameLst>
                                          <p:attrName>ppt_w</p:attrName>
                                        </p:attrNameLst>
                                      </p:cBhvr>
                                      <p:tavLst>
                                        <p:tav fmla="" tm="0">
                                          <p:val>
                                            <p:strVal val="0"/>
                                          </p:val>
                                        </p:tav>
                                        <p:tav fmla="" tm="100000">
                                          <p:val>
                                            <p:strVal val="#ppt_w"/>
                                          </p:val>
                                        </p:tav>
                                      </p:tavLst>
                                    </p:anim>
                                    <p:anim calcmode="lin" valueType="num">
                                      <p:cBhvr additive="base">
                                        <p:cTn dur="2500"/>
                                        <p:tgtEl>
                                          <p:spTgt spid="110">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 calcmode="lin" valueType="num">
                                      <p:cBhvr additive="base">
                                        <p:cTn dur="2500"/>
                                        <p:tgtEl>
                                          <p:spTgt spid="110">
                                            <p:txEl>
                                              <p:pRg end="3" st="3"/>
                                            </p:txEl>
                                          </p:spTgt>
                                        </p:tgtEl>
                                        <p:attrNameLst>
                                          <p:attrName>ppt_w</p:attrName>
                                        </p:attrNameLst>
                                      </p:cBhvr>
                                      <p:tavLst>
                                        <p:tav fmla="" tm="0">
                                          <p:val>
                                            <p:strVal val="0"/>
                                          </p:val>
                                        </p:tav>
                                        <p:tav fmla="" tm="100000">
                                          <p:val>
                                            <p:strVal val="#ppt_w"/>
                                          </p:val>
                                        </p:tav>
                                      </p:tavLst>
                                    </p:anim>
                                    <p:anim calcmode="lin" valueType="num">
                                      <p:cBhvr additive="base">
                                        <p:cTn dur="2500"/>
                                        <p:tgtEl>
                                          <p:spTgt spid="110">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 calcmode="lin" valueType="num">
                                      <p:cBhvr additive="base">
                                        <p:cTn dur="2500"/>
                                        <p:tgtEl>
                                          <p:spTgt spid="110">
                                            <p:txEl>
                                              <p:pRg end="4" st="4"/>
                                            </p:txEl>
                                          </p:spTgt>
                                        </p:tgtEl>
                                        <p:attrNameLst>
                                          <p:attrName>ppt_w</p:attrName>
                                        </p:attrNameLst>
                                      </p:cBhvr>
                                      <p:tavLst>
                                        <p:tav fmla="" tm="0">
                                          <p:val>
                                            <p:strVal val="0"/>
                                          </p:val>
                                        </p:tav>
                                        <p:tav fmla="" tm="100000">
                                          <p:val>
                                            <p:strVal val="#ppt_w"/>
                                          </p:val>
                                        </p:tav>
                                      </p:tavLst>
                                    </p:anim>
                                    <p:anim calcmode="lin" valueType="num">
                                      <p:cBhvr additive="base">
                                        <p:cTn dur="2500"/>
                                        <p:tgtEl>
                                          <p:spTgt spid="110">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anim calcmode="lin" valueType="num">
                                      <p:cBhvr additive="base">
                                        <p:cTn dur="2500"/>
                                        <p:tgtEl>
                                          <p:spTgt spid="110">
                                            <p:txEl>
                                              <p:pRg end="5" st="5"/>
                                            </p:txEl>
                                          </p:spTgt>
                                        </p:tgtEl>
                                        <p:attrNameLst>
                                          <p:attrName>ppt_w</p:attrName>
                                        </p:attrNameLst>
                                      </p:cBhvr>
                                      <p:tavLst>
                                        <p:tav fmla="" tm="0">
                                          <p:val>
                                            <p:strVal val="0"/>
                                          </p:val>
                                        </p:tav>
                                        <p:tav fmla="" tm="100000">
                                          <p:val>
                                            <p:strVal val="#ppt_w"/>
                                          </p:val>
                                        </p:tav>
                                      </p:tavLst>
                                    </p:anim>
                                    <p:anim calcmode="lin" valueType="num">
                                      <p:cBhvr additive="base">
                                        <p:cTn dur="2500"/>
                                        <p:tgtEl>
                                          <p:spTgt spid="110">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pic>
        <p:nvPicPr>
          <p:cNvPr id="116" name="Shape 116"/>
          <p:cNvPicPr preferRelativeResize="0"/>
          <p:nvPr/>
        </p:nvPicPr>
        <p:blipFill rotWithShape="1">
          <a:blip r:embed="rId3">
            <a:alphaModFix/>
          </a:blip>
          <a:srcRect b="15419" l="0" r="0" t="0"/>
          <a:stretch/>
        </p:blipFill>
        <p:spPr>
          <a:xfrm>
            <a:off x="0" y="0"/>
            <a:ext cx="9144002" cy="5143500"/>
          </a:xfrm>
          <a:prstGeom prst="rect">
            <a:avLst/>
          </a:prstGeom>
          <a:noFill/>
          <a:ln>
            <a:noFill/>
          </a:ln>
        </p:spPr>
      </p:pic>
      <p:sp>
        <p:nvSpPr>
          <p:cNvPr id="117" name="Shape 117"/>
          <p:cNvSpPr/>
          <p:nvPr/>
        </p:nvSpPr>
        <p:spPr>
          <a:xfrm>
            <a:off x="0" y="1464750"/>
            <a:ext cx="9144000" cy="2213999"/>
          </a:xfrm>
          <a:prstGeom prst="rect">
            <a:avLst/>
          </a:prstGeom>
          <a:solidFill>
            <a:srgbClr val="000000">
              <a:alpha val="78080"/>
            </a:srgbClr>
          </a:solidFill>
          <a:ln>
            <a:noFill/>
          </a:ln>
        </p:spPr>
        <p:txBody>
          <a:bodyPr anchorCtr="0" anchor="ctr" bIns="91425" lIns="91425" rIns="91425" tIns="91425">
            <a:noAutofit/>
          </a:bodyPr>
          <a:lstStyle/>
          <a:p>
            <a:pPr lvl="0">
              <a:spcBef>
                <a:spcPts val="0"/>
              </a:spcBef>
              <a:buNone/>
            </a:pPr>
            <a:r>
              <a:t/>
            </a:r>
            <a:endParaRPr/>
          </a:p>
        </p:txBody>
      </p:sp>
      <p:sp>
        <p:nvSpPr>
          <p:cNvPr id="118" name="Shape 118"/>
          <p:cNvSpPr txBox="1"/>
          <p:nvPr>
            <p:ph idx="4294967295" type="title"/>
          </p:nvPr>
        </p:nvSpPr>
        <p:spPr>
          <a:xfrm>
            <a:off x="358825" y="2011950"/>
            <a:ext cx="2813700" cy="1119599"/>
          </a:xfrm>
          <a:prstGeom prst="rect">
            <a:avLst/>
          </a:prstGeom>
        </p:spPr>
        <p:txBody>
          <a:bodyPr anchorCtr="0" anchor="ctr" bIns="91425" lIns="91425" rIns="91425" tIns="91425">
            <a:noAutofit/>
          </a:bodyPr>
          <a:lstStyle/>
          <a:p>
            <a:pPr lvl="0" rtl="0">
              <a:spcBef>
                <a:spcPts val="0"/>
              </a:spcBef>
              <a:buNone/>
            </a:pPr>
            <a:r>
              <a:rPr lang="en" sz="6000">
                <a:solidFill>
                  <a:srgbClr val="FFFFFF"/>
                </a:solidFill>
              </a:rPr>
              <a:t>Device:</a:t>
            </a:r>
          </a:p>
        </p:txBody>
      </p:sp>
      <p:cxnSp>
        <p:nvCxnSpPr>
          <p:cNvPr id="119" name="Shape 119"/>
          <p:cNvCxnSpPr/>
          <p:nvPr/>
        </p:nvCxnSpPr>
        <p:spPr>
          <a:xfrm>
            <a:off x="3306775" y="2011950"/>
            <a:ext cx="0" cy="1119599"/>
          </a:xfrm>
          <a:prstGeom prst="straightConnector1">
            <a:avLst/>
          </a:prstGeom>
          <a:noFill/>
          <a:ln cap="flat" cmpd="sng" w="19050">
            <a:solidFill>
              <a:schemeClr val="lt2"/>
            </a:solidFill>
            <a:prstDash val="solid"/>
            <a:round/>
            <a:headEnd len="lg" w="lg" type="none"/>
            <a:tailEnd len="lg" w="lg" type="none"/>
          </a:ln>
        </p:spPr>
      </p:cxnSp>
      <p:sp>
        <p:nvSpPr>
          <p:cNvPr id="120" name="Shape 120"/>
          <p:cNvSpPr txBox="1"/>
          <p:nvPr>
            <p:ph idx="4294967295" type="body"/>
          </p:nvPr>
        </p:nvSpPr>
        <p:spPr>
          <a:xfrm>
            <a:off x="3569700" y="2011950"/>
            <a:ext cx="3575099" cy="1119599"/>
          </a:xfrm>
          <a:prstGeom prst="rect">
            <a:avLst/>
          </a:prstGeom>
        </p:spPr>
        <p:txBody>
          <a:bodyPr anchorCtr="0" anchor="ctr" bIns="91425" lIns="91425" rIns="91425" tIns="91425">
            <a:noAutofit/>
          </a:bodyPr>
          <a:lstStyle/>
          <a:p>
            <a:pPr lvl="0" rtl="0">
              <a:lnSpc>
                <a:spcPct val="100000"/>
              </a:lnSpc>
              <a:spcBef>
                <a:spcPts val="0"/>
              </a:spcBef>
              <a:spcAft>
                <a:spcPts val="0"/>
              </a:spcAft>
              <a:buNone/>
            </a:pPr>
            <a:r>
              <a:rPr lang="en" sz="4800">
                <a:solidFill>
                  <a:schemeClr val="lt1"/>
                </a:solidFill>
              </a:rPr>
              <a:t>WEB based </a:t>
            </a:r>
          </a:p>
        </p:txBody>
      </p:sp>
      <p:sp>
        <p:nvSpPr>
          <p:cNvPr id="121" name="Shape 121"/>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cxnSp>
        <p:nvCxnSpPr>
          <p:cNvPr id="126" name="Shape 126"/>
          <p:cNvCxnSpPr/>
          <p:nvPr/>
        </p:nvCxnSpPr>
        <p:spPr>
          <a:xfrm>
            <a:off x="403950" y="3181291"/>
            <a:ext cx="8336100" cy="0"/>
          </a:xfrm>
          <a:prstGeom prst="straightConnector1">
            <a:avLst/>
          </a:prstGeom>
          <a:noFill/>
          <a:ln cap="flat" cmpd="sng" w="19050">
            <a:solidFill>
              <a:schemeClr val="dk1"/>
            </a:solidFill>
            <a:prstDash val="dot"/>
            <a:round/>
            <a:headEnd len="lg" w="lg" type="none"/>
            <a:tailEnd len="lg" w="lg" type="none"/>
          </a:ln>
        </p:spPr>
      </p:cxnSp>
      <p:sp>
        <p:nvSpPr>
          <p:cNvPr id="127" name="Shape 127"/>
          <p:cNvSpPr txBox="1"/>
          <p:nvPr>
            <p:ph type="title"/>
          </p:nvPr>
        </p:nvSpPr>
        <p:spPr>
          <a:xfrm>
            <a:off x="311700" y="312025"/>
            <a:ext cx="8520599" cy="804600"/>
          </a:xfrm>
          <a:prstGeom prst="rect">
            <a:avLst/>
          </a:prstGeom>
        </p:spPr>
        <p:txBody>
          <a:bodyPr anchorCtr="0" anchor="t" bIns="91425" lIns="91425" rIns="91425" tIns="91425">
            <a:noAutofit/>
          </a:bodyPr>
          <a:lstStyle/>
          <a:p>
            <a:pPr lvl="0" algn="ctr">
              <a:spcBef>
                <a:spcPts val="0"/>
              </a:spcBef>
              <a:buNone/>
            </a:pPr>
            <a:r>
              <a:rPr lang="en" sz="6000"/>
              <a:t>Development Goals</a:t>
            </a:r>
          </a:p>
        </p:txBody>
      </p:sp>
      <p:grpSp>
        <p:nvGrpSpPr>
          <p:cNvPr id="128" name="Shape 128"/>
          <p:cNvGrpSpPr/>
          <p:nvPr/>
        </p:nvGrpSpPr>
        <p:grpSpPr>
          <a:xfrm>
            <a:off x="648674" y="1628546"/>
            <a:ext cx="196199" cy="1510399"/>
            <a:chOff x="648675" y="1657470"/>
            <a:chExt cx="196199" cy="1306800"/>
          </a:xfrm>
        </p:grpSpPr>
        <p:sp>
          <p:nvSpPr>
            <p:cNvPr id="129" name="Shape 129"/>
            <p:cNvSpPr/>
            <p:nvPr/>
          </p:nvSpPr>
          <p:spPr>
            <a:xfrm>
              <a:off x="648675" y="2768370"/>
              <a:ext cx="196199" cy="195900"/>
            </a:xfrm>
            <a:prstGeom prst="ellipse">
              <a:avLst/>
            </a:prstGeom>
            <a:solidFill>
              <a:schemeClr val="dk2"/>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cxnSp>
          <p:nvCxnSpPr>
            <p:cNvPr id="130" name="Shape 130"/>
            <p:cNvCxnSpPr>
              <a:stCxn id="129" idx="0"/>
            </p:cNvCxnSpPr>
            <p:nvPr/>
          </p:nvCxnSpPr>
          <p:spPr>
            <a:xfrm rot="10800000">
              <a:off x="746774" y="1657470"/>
              <a:ext cx="0" cy="1110900"/>
            </a:xfrm>
            <a:prstGeom prst="straightConnector1">
              <a:avLst/>
            </a:prstGeom>
            <a:noFill/>
            <a:ln cap="flat" cmpd="sng" w="19050">
              <a:solidFill>
                <a:schemeClr val="dk2"/>
              </a:solidFill>
              <a:prstDash val="solid"/>
              <a:round/>
              <a:headEnd len="lg" w="lg" type="none"/>
              <a:tailEnd len="lg" w="lg" type="oval"/>
            </a:ln>
          </p:spPr>
        </p:cxnSp>
      </p:grpSp>
      <p:sp>
        <p:nvSpPr>
          <p:cNvPr id="131" name="Shape 131"/>
          <p:cNvSpPr txBox="1"/>
          <p:nvPr>
            <p:ph idx="4294967295" type="body"/>
          </p:nvPr>
        </p:nvSpPr>
        <p:spPr>
          <a:xfrm>
            <a:off x="844875" y="1544125"/>
            <a:ext cx="3342299" cy="1404900"/>
          </a:xfrm>
          <a:prstGeom prst="rect">
            <a:avLst/>
          </a:prstGeom>
        </p:spPr>
        <p:txBody>
          <a:bodyPr anchorCtr="0" anchor="t" bIns="91425" lIns="91425" rIns="91425" tIns="91425">
            <a:noAutofit/>
          </a:bodyPr>
          <a:lstStyle/>
          <a:p>
            <a:pPr lvl="0" rtl="0">
              <a:spcBef>
                <a:spcPts val="0"/>
              </a:spcBef>
              <a:spcAft>
                <a:spcPts val="0"/>
              </a:spcAft>
              <a:buNone/>
            </a:pPr>
            <a:r>
              <a:rPr lang="en" sz="3000">
                <a:solidFill>
                  <a:schemeClr val="dk1"/>
                </a:solidFill>
              </a:rPr>
              <a:t>Initial Build</a:t>
            </a:r>
          </a:p>
          <a:p>
            <a:pPr lvl="0" rtl="0">
              <a:spcBef>
                <a:spcPts val="0"/>
              </a:spcBef>
              <a:buNone/>
            </a:pPr>
            <a:r>
              <a:rPr lang="en" sz="2400">
                <a:solidFill>
                  <a:schemeClr val="dk1"/>
                </a:solidFill>
              </a:rPr>
              <a:t>Basic Multiplication Facts Practice</a:t>
            </a:r>
          </a:p>
        </p:txBody>
      </p:sp>
      <p:grpSp>
        <p:nvGrpSpPr>
          <p:cNvPr id="132" name="Shape 132"/>
          <p:cNvGrpSpPr/>
          <p:nvPr/>
        </p:nvGrpSpPr>
        <p:grpSpPr>
          <a:xfrm>
            <a:off x="2962074" y="3088311"/>
            <a:ext cx="196199" cy="1765544"/>
            <a:chOff x="2512925" y="2768370"/>
            <a:chExt cx="196199" cy="1404904"/>
          </a:xfrm>
        </p:grpSpPr>
        <p:cxnSp>
          <p:nvCxnSpPr>
            <p:cNvPr id="133" name="Shape 133"/>
            <p:cNvCxnSpPr/>
            <p:nvPr/>
          </p:nvCxnSpPr>
          <p:spPr>
            <a:xfrm>
              <a:off x="2611025" y="2964275"/>
              <a:ext cx="0" cy="1208999"/>
            </a:xfrm>
            <a:prstGeom prst="straightConnector1">
              <a:avLst/>
            </a:prstGeom>
            <a:noFill/>
            <a:ln cap="flat" cmpd="sng" w="19050">
              <a:solidFill>
                <a:schemeClr val="dk2"/>
              </a:solidFill>
              <a:prstDash val="solid"/>
              <a:round/>
              <a:headEnd len="lg" w="lg" type="none"/>
              <a:tailEnd len="lg" w="lg" type="oval"/>
            </a:ln>
          </p:spPr>
        </p:cxnSp>
        <p:sp>
          <p:nvSpPr>
            <p:cNvPr id="134" name="Shape 134"/>
            <p:cNvSpPr/>
            <p:nvPr/>
          </p:nvSpPr>
          <p:spPr>
            <a:xfrm>
              <a:off x="2512925" y="2768370"/>
              <a:ext cx="196199" cy="195900"/>
            </a:xfrm>
            <a:prstGeom prst="ellipse">
              <a:avLst/>
            </a:prstGeom>
            <a:solidFill>
              <a:schemeClr val="dk2"/>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grpSp>
      <p:sp>
        <p:nvSpPr>
          <p:cNvPr id="135" name="Shape 135"/>
          <p:cNvSpPr txBox="1"/>
          <p:nvPr>
            <p:ph idx="4294967295" type="body"/>
          </p:nvPr>
        </p:nvSpPr>
        <p:spPr>
          <a:xfrm>
            <a:off x="3255400" y="3376525"/>
            <a:ext cx="3930899" cy="1404900"/>
          </a:xfrm>
          <a:prstGeom prst="rect">
            <a:avLst/>
          </a:prstGeom>
        </p:spPr>
        <p:txBody>
          <a:bodyPr anchorCtr="0" anchor="t" bIns="91425" lIns="91425" rIns="91425" tIns="91425">
            <a:noAutofit/>
          </a:bodyPr>
          <a:lstStyle/>
          <a:p>
            <a:pPr lvl="0" rtl="0">
              <a:spcBef>
                <a:spcPts val="0"/>
              </a:spcBef>
              <a:spcAft>
                <a:spcPts val="0"/>
              </a:spcAft>
              <a:buNone/>
            </a:pPr>
            <a:r>
              <a:rPr lang="en" sz="3000">
                <a:solidFill>
                  <a:schemeClr val="dk1"/>
                </a:solidFill>
              </a:rPr>
              <a:t>Build Two</a:t>
            </a:r>
          </a:p>
          <a:p>
            <a:pPr lvl="0" rtl="0">
              <a:spcBef>
                <a:spcPts val="0"/>
              </a:spcBef>
              <a:buNone/>
            </a:pPr>
            <a:r>
              <a:rPr lang="en" sz="2400">
                <a:solidFill>
                  <a:schemeClr val="dk1"/>
                </a:solidFill>
              </a:rPr>
              <a:t>Add different levels of multiplication facts</a:t>
            </a:r>
          </a:p>
          <a:p>
            <a:pPr lvl="0" rtl="0">
              <a:spcBef>
                <a:spcPts val="0"/>
              </a:spcBef>
              <a:buNone/>
            </a:pPr>
            <a:r>
              <a:t/>
            </a:r>
            <a:endParaRPr sz="1400"/>
          </a:p>
        </p:txBody>
      </p:sp>
      <p:grpSp>
        <p:nvGrpSpPr>
          <p:cNvPr id="136" name="Shape 136"/>
          <p:cNvGrpSpPr/>
          <p:nvPr/>
        </p:nvGrpSpPr>
        <p:grpSpPr>
          <a:xfrm>
            <a:off x="5011474" y="1658720"/>
            <a:ext cx="196199" cy="1510407"/>
            <a:chOff x="4279200" y="1559370"/>
            <a:chExt cx="196199" cy="1404900"/>
          </a:xfrm>
        </p:grpSpPr>
        <p:cxnSp>
          <p:nvCxnSpPr>
            <p:cNvPr id="137" name="Shape 137"/>
            <p:cNvCxnSpPr>
              <a:stCxn id="138" idx="0"/>
            </p:cNvCxnSpPr>
            <p:nvPr/>
          </p:nvCxnSpPr>
          <p:spPr>
            <a:xfrm rot="10800000">
              <a:off x="4377299" y="1559370"/>
              <a:ext cx="0" cy="1209000"/>
            </a:xfrm>
            <a:prstGeom prst="straightConnector1">
              <a:avLst/>
            </a:prstGeom>
            <a:noFill/>
            <a:ln cap="flat" cmpd="sng" w="19050">
              <a:solidFill>
                <a:schemeClr val="dk2"/>
              </a:solidFill>
              <a:prstDash val="solid"/>
              <a:round/>
              <a:headEnd len="lg" w="lg" type="none"/>
              <a:tailEnd len="lg" w="lg" type="oval"/>
            </a:ln>
          </p:spPr>
        </p:cxnSp>
        <p:sp>
          <p:nvSpPr>
            <p:cNvPr id="138" name="Shape 138"/>
            <p:cNvSpPr/>
            <p:nvPr/>
          </p:nvSpPr>
          <p:spPr>
            <a:xfrm>
              <a:off x="4279200" y="2768370"/>
              <a:ext cx="196199" cy="195900"/>
            </a:xfrm>
            <a:prstGeom prst="ellipse">
              <a:avLst/>
            </a:prstGeom>
            <a:solidFill>
              <a:schemeClr val="dk2"/>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grpSp>
      <p:sp>
        <p:nvSpPr>
          <p:cNvPr id="139" name="Shape 139"/>
          <p:cNvSpPr txBox="1"/>
          <p:nvPr>
            <p:ph idx="4294967295" type="body"/>
          </p:nvPr>
        </p:nvSpPr>
        <p:spPr>
          <a:xfrm>
            <a:off x="5315750" y="1511000"/>
            <a:ext cx="3342299" cy="1404900"/>
          </a:xfrm>
          <a:prstGeom prst="rect">
            <a:avLst/>
          </a:prstGeom>
        </p:spPr>
        <p:txBody>
          <a:bodyPr anchorCtr="0" anchor="t" bIns="91425" lIns="91425" rIns="91425" tIns="91425">
            <a:noAutofit/>
          </a:bodyPr>
          <a:lstStyle/>
          <a:p>
            <a:pPr lvl="0" rtl="0">
              <a:spcBef>
                <a:spcPts val="0"/>
              </a:spcBef>
              <a:spcAft>
                <a:spcPts val="0"/>
              </a:spcAft>
              <a:buNone/>
            </a:pPr>
            <a:r>
              <a:rPr lang="en" sz="3000">
                <a:solidFill>
                  <a:schemeClr val="dk1"/>
                </a:solidFill>
              </a:rPr>
              <a:t>Build Three</a:t>
            </a:r>
          </a:p>
          <a:p>
            <a:pPr lvl="0" rtl="0">
              <a:spcBef>
                <a:spcPts val="0"/>
              </a:spcBef>
              <a:buNone/>
            </a:pPr>
            <a:r>
              <a:rPr lang="en" sz="2400">
                <a:solidFill>
                  <a:schemeClr val="dk1"/>
                </a:solidFill>
              </a:rPr>
              <a:t>Add Results Tracking for Teachers’ use</a:t>
            </a:r>
          </a:p>
        </p:txBody>
      </p:sp>
      <p:sp>
        <p:nvSpPr>
          <p:cNvPr id="140" name="Shape 140"/>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2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2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2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idx="4294967295" type="title"/>
          </p:nvPr>
        </p:nvSpPr>
        <p:spPr>
          <a:xfrm>
            <a:off x="416700" y="263575"/>
            <a:ext cx="8310600" cy="1086599"/>
          </a:xfrm>
          <a:prstGeom prst="rect">
            <a:avLst/>
          </a:prstGeom>
        </p:spPr>
        <p:txBody>
          <a:bodyPr anchorCtr="0" anchor="t" bIns="91425" lIns="91425" rIns="91425" tIns="91425">
            <a:noAutofit/>
          </a:bodyPr>
          <a:lstStyle/>
          <a:p>
            <a:pPr lvl="0" rtl="0" algn="ctr">
              <a:spcBef>
                <a:spcPts val="0"/>
              </a:spcBef>
              <a:buNone/>
            </a:pPr>
            <a:r>
              <a:rPr lang="en" sz="6000"/>
              <a:t>Interface</a:t>
            </a:r>
          </a:p>
        </p:txBody>
      </p:sp>
      <p:sp>
        <p:nvSpPr>
          <p:cNvPr id="146" name="Shape 146"/>
          <p:cNvSpPr txBox="1"/>
          <p:nvPr>
            <p:ph idx="4294967295" type="body"/>
          </p:nvPr>
        </p:nvSpPr>
        <p:spPr>
          <a:xfrm>
            <a:off x="4888925" y="724200"/>
            <a:ext cx="3837000" cy="3695099"/>
          </a:xfrm>
          <a:prstGeom prst="rect">
            <a:avLst/>
          </a:prstGeom>
        </p:spPr>
        <p:txBody>
          <a:bodyPr anchorCtr="0" anchor="ctr" bIns="91425" lIns="91425" rIns="91425" tIns="91425">
            <a:noAutofit/>
          </a:bodyPr>
          <a:lstStyle/>
          <a:p>
            <a:pPr lvl="0" rtl="0">
              <a:lnSpc>
                <a:spcPct val="100000"/>
              </a:lnSpc>
              <a:spcBef>
                <a:spcPts val="0"/>
              </a:spcBef>
              <a:spcAft>
                <a:spcPts val="0"/>
              </a:spcAft>
              <a:buNone/>
            </a:pPr>
            <a:r>
              <a:rPr lang="en">
                <a:solidFill>
                  <a:schemeClr val="lt1"/>
                </a:solidFill>
              </a:rPr>
              <a:t>Step 1</a:t>
            </a:r>
          </a:p>
        </p:txBody>
      </p:sp>
      <p:sp>
        <p:nvSpPr>
          <p:cNvPr id="147" name="Shape 147"/>
          <p:cNvSpPr txBox="1"/>
          <p:nvPr>
            <p:ph idx="4294967295" type="subTitle"/>
          </p:nvPr>
        </p:nvSpPr>
        <p:spPr>
          <a:xfrm>
            <a:off x="416700" y="2213025"/>
            <a:ext cx="2471699" cy="2930400"/>
          </a:xfrm>
          <a:prstGeom prst="rect">
            <a:avLst/>
          </a:prstGeom>
        </p:spPr>
        <p:txBody>
          <a:bodyPr anchorCtr="0" anchor="t" bIns="91425" lIns="91425" rIns="91425" tIns="91425">
            <a:noAutofit/>
          </a:bodyPr>
          <a:lstStyle/>
          <a:p>
            <a:pPr lvl="0" rtl="0">
              <a:spcBef>
                <a:spcPts val="0"/>
              </a:spcBef>
              <a:spcAft>
                <a:spcPts val="800"/>
              </a:spcAft>
              <a:buNone/>
            </a:pPr>
            <a:r>
              <a:rPr b="1" lang="en" sz="2400">
                <a:solidFill>
                  <a:schemeClr val="dk1"/>
                </a:solidFill>
              </a:rPr>
              <a:t>(with Math Fact)</a:t>
            </a:r>
          </a:p>
          <a:p>
            <a:pPr lvl="0" rtl="0">
              <a:spcBef>
                <a:spcPts val="0"/>
              </a:spcBef>
              <a:spcAft>
                <a:spcPts val="800"/>
              </a:spcAft>
              <a:buNone/>
            </a:pPr>
            <a:r>
              <a:rPr lang="en" sz="2000">
                <a:solidFill>
                  <a:schemeClr val="dk1"/>
                </a:solidFill>
              </a:rPr>
              <a:t>The computer displays two random integers being multiplied and prompts student to type the answer.</a:t>
            </a:r>
          </a:p>
        </p:txBody>
      </p:sp>
      <p:sp>
        <p:nvSpPr>
          <p:cNvPr id="148" name="Shape 148"/>
          <p:cNvSpPr txBox="1"/>
          <p:nvPr>
            <p:ph idx="4294967295" type="body"/>
          </p:nvPr>
        </p:nvSpPr>
        <p:spPr>
          <a:xfrm>
            <a:off x="3116358" y="2213025"/>
            <a:ext cx="2471699" cy="2650799"/>
          </a:xfrm>
          <a:prstGeom prst="rect">
            <a:avLst/>
          </a:prstGeom>
        </p:spPr>
        <p:txBody>
          <a:bodyPr anchorCtr="0" anchor="t" bIns="91425" lIns="91425" rIns="91425" tIns="91425">
            <a:noAutofit/>
          </a:bodyPr>
          <a:lstStyle/>
          <a:p>
            <a:pPr lvl="0" rtl="0">
              <a:spcBef>
                <a:spcPts val="0"/>
              </a:spcBef>
              <a:spcAft>
                <a:spcPts val="800"/>
              </a:spcAft>
              <a:buNone/>
            </a:pPr>
            <a:r>
              <a:t/>
            </a:r>
            <a:endParaRPr b="1" sz="2400">
              <a:solidFill>
                <a:schemeClr val="dk1"/>
              </a:solidFill>
            </a:endParaRPr>
          </a:p>
          <a:p>
            <a:pPr lvl="0" rtl="0">
              <a:spcBef>
                <a:spcPts val="0"/>
              </a:spcBef>
              <a:spcAft>
                <a:spcPts val="800"/>
              </a:spcAft>
              <a:buNone/>
            </a:pPr>
            <a:r>
              <a:rPr lang="en" sz="2000">
                <a:solidFill>
                  <a:schemeClr val="dk1"/>
                </a:solidFill>
              </a:rPr>
              <a:t>The student types his or her answer and hits the enter key .</a:t>
            </a:r>
          </a:p>
        </p:txBody>
      </p:sp>
      <p:sp>
        <p:nvSpPr>
          <p:cNvPr id="149" name="Shape 149"/>
          <p:cNvSpPr/>
          <p:nvPr/>
        </p:nvSpPr>
        <p:spPr>
          <a:xfrm>
            <a:off x="5948525" y="1446900"/>
            <a:ext cx="3060600" cy="607800"/>
          </a:xfrm>
          <a:prstGeom prst="chevron">
            <a:avLst>
              <a:gd fmla="val 50000" name="adj"/>
            </a:avLst>
          </a:prstGeom>
          <a:solidFill>
            <a:schemeClr val="dk1"/>
          </a:solidFill>
          <a:ln>
            <a:noFill/>
          </a:ln>
        </p:spPr>
        <p:txBody>
          <a:bodyPr anchorCtr="0" anchor="ctr" bIns="121875" lIns="121875" rIns="121875" tIns="121875">
            <a:noAutofit/>
          </a:bodyPr>
          <a:lstStyle/>
          <a:p>
            <a:pPr lvl="0" rtl="0" algn="ctr">
              <a:spcBef>
                <a:spcPts val="0"/>
              </a:spcBef>
              <a:buClr>
                <a:srgbClr val="000000"/>
              </a:buClr>
              <a:buFont typeface="Arial"/>
              <a:buNone/>
            </a:pPr>
            <a:r>
              <a:t/>
            </a:r>
            <a:endParaRPr/>
          </a:p>
        </p:txBody>
      </p:sp>
      <p:sp>
        <p:nvSpPr>
          <p:cNvPr id="150" name="Shape 150"/>
          <p:cNvSpPr txBox="1"/>
          <p:nvPr>
            <p:ph idx="4294967295" type="body"/>
          </p:nvPr>
        </p:nvSpPr>
        <p:spPr>
          <a:xfrm>
            <a:off x="6170975" y="1554000"/>
            <a:ext cx="2760599" cy="393600"/>
          </a:xfrm>
          <a:prstGeom prst="rect">
            <a:avLst/>
          </a:prstGeom>
        </p:spPr>
        <p:txBody>
          <a:bodyPr anchorCtr="0" anchor="ctr" bIns="91425" lIns="91425" rIns="91425" tIns="91425">
            <a:noAutofit/>
          </a:bodyPr>
          <a:lstStyle/>
          <a:p>
            <a:pPr lvl="0" rtl="0">
              <a:lnSpc>
                <a:spcPct val="100000"/>
              </a:lnSpc>
              <a:spcBef>
                <a:spcPts val="0"/>
              </a:spcBef>
              <a:spcAft>
                <a:spcPts val="0"/>
              </a:spcAft>
              <a:buNone/>
            </a:pPr>
            <a:r>
              <a:rPr lang="en" sz="3000">
                <a:solidFill>
                  <a:schemeClr val="lt1"/>
                </a:solidFill>
              </a:rPr>
              <a:t>Answer Screen</a:t>
            </a:r>
          </a:p>
        </p:txBody>
      </p:sp>
      <p:sp>
        <p:nvSpPr>
          <p:cNvPr id="151" name="Shape 151"/>
          <p:cNvSpPr txBox="1"/>
          <p:nvPr>
            <p:ph idx="4294967295" type="body"/>
          </p:nvPr>
        </p:nvSpPr>
        <p:spPr>
          <a:xfrm>
            <a:off x="5948525" y="2262375"/>
            <a:ext cx="2760599" cy="2831699"/>
          </a:xfrm>
          <a:prstGeom prst="rect">
            <a:avLst/>
          </a:prstGeom>
        </p:spPr>
        <p:txBody>
          <a:bodyPr anchorCtr="0" anchor="t" bIns="91425" lIns="91425" rIns="91425" tIns="91425">
            <a:noAutofit/>
          </a:bodyPr>
          <a:lstStyle/>
          <a:p>
            <a:pPr lvl="0" rtl="0">
              <a:spcBef>
                <a:spcPts val="0"/>
              </a:spcBef>
              <a:spcAft>
                <a:spcPts val="800"/>
              </a:spcAft>
              <a:buNone/>
            </a:pPr>
            <a:r>
              <a:t/>
            </a:r>
            <a:endParaRPr sz="2000">
              <a:solidFill>
                <a:schemeClr val="dk1"/>
              </a:solidFill>
            </a:endParaRPr>
          </a:p>
          <a:p>
            <a:pPr lvl="0" rtl="0">
              <a:spcBef>
                <a:spcPts val="0"/>
              </a:spcBef>
              <a:spcAft>
                <a:spcPts val="800"/>
              </a:spcAft>
              <a:buNone/>
            </a:pPr>
            <a:r>
              <a:rPr lang="en">
                <a:solidFill>
                  <a:schemeClr val="dk1"/>
                </a:solidFill>
              </a:rPr>
              <a:t>The computer returns either “Correct” or “Incorrect”. Then the computer offers another problem to the student, or prompts the user to try again if incorrect</a:t>
            </a:r>
          </a:p>
        </p:txBody>
      </p:sp>
      <p:sp>
        <p:nvSpPr>
          <p:cNvPr id="152" name="Shape 152"/>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
        <p:nvSpPr>
          <p:cNvPr id="153" name="Shape 153"/>
          <p:cNvSpPr/>
          <p:nvPr/>
        </p:nvSpPr>
        <p:spPr>
          <a:xfrm>
            <a:off x="442875" y="1446900"/>
            <a:ext cx="2744700" cy="607800"/>
          </a:xfrm>
          <a:prstGeom prst="homePlate">
            <a:avLst>
              <a:gd fmla="val 50000" name="adj"/>
            </a:avLst>
          </a:prstGeom>
          <a:solidFill>
            <a:schemeClr val="dk1"/>
          </a:solidFill>
          <a:ln>
            <a:noFill/>
          </a:ln>
        </p:spPr>
        <p:txBody>
          <a:bodyPr anchorCtr="0" anchor="ctr" bIns="121875" lIns="121875" rIns="121875" tIns="121875">
            <a:noAutofit/>
          </a:bodyPr>
          <a:lstStyle/>
          <a:p>
            <a:pPr lvl="0" rtl="0">
              <a:spcBef>
                <a:spcPts val="0"/>
              </a:spcBef>
              <a:buClr>
                <a:srgbClr val="000000"/>
              </a:buClr>
              <a:buSzPct val="36666"/>
              <a:buFont typeface="Arial"/>
              <a:buNone/>
            </a:pPr>
            <a:r>
              <a:rPr lang="en" sz="3000">
                <a:solidFill>
                  <a:schemeClr val="lt1"/>
                </a:solidFill>
                <a:latin typeface="Roboto"/>
                <a:ea typeface="Roboto"/>
                <a:cs typeface="Roboto"/>
                <a:sym typeface="Roboto"/>
              </a:rPr>
              <a:t>Entry Screen</a:t>
            </a:r>
          </a:p>
        </p:txBody>
      </p:sp>
      <p:sp>
        <p:nvSpPr>
          <p:cNvPr id="154" name="Shape 154"/>
          <p:cNvSpPr/>
          <p:nvPr/>
        </p:nvSpPr>
        <p:spPr>
          <a:xfrm>
            <a:off x="3116339" y="1477700"/>
            <a:ext cx="2760599" cy="607800"/>
          </a:xfrm>
          <a:prstGeom prst="chevron">
            <a:avLst>
              <a:gd fmla="val 50000" name="adj"/>
            </a:avLst>
          </a:prstGeom>
          <a:solidFill>
            <a:schemeClr val="dk1"/>
          </a:solidFill>
          <a:ln>
            <a:noFill/>
          </a:ln>
        </p:spPr>
        <p:txBody>
          <a:bodyPr anchorCtr="0" anchor="ctr" bIns="121875" lIns="121875" rIns="121875" tIns="121875">
            <a:noAutofit/>
          </a:bodyPr>
          <a:lstStyle/>
          <a:p>
            <a:pPr lvl="0" rtl="0" algn="ctr">
              <a:spcBef>
                <a:spcPts val="0"/>
              </a:spcBef>
              <a:buClr>
                <a:srgbClr val="000000"/>
              </a:buClr>
              <a:buFont typeface="Arial"/>
              <a:buNone/>
            </a:pPr>
            <a:r>
              <a:t/>
            </a:r>
            <a:endParaRPr/>
          </a:p>
        </p:txBody>
      </p:sp>
      <p:sp>
        <p:nvSpPr>
          <p:cNvPr id="155" name="Shape 155"/>
          <p:cNvSpPr txBox="1"/>
          <p:nvPr>
            <p:ph idx="4294967295" type="body"/>
          </p:nvPr>
        </p:nvSpPr>
        <p:spPr>
          <a:xfrm>
            <a:off x="3368050" y="1548675"/>
            <a:ext cx="2471699" cy="438600"/>
          </a:xfrm>
          <a:prstGeom prst="rect">
            <a:avLst/>
          </a:prstGeom>
        </p:spPr>
        <p:txBody>
          <a:bodyPr anchorCtr="0" anchor="ctr" bIns="91425" lIns="91425" rIns="91425" tIns="91425">
            <a:noAutofit/>
          </a:bodyPr>
          <a:lstStyle/>
          <a:p>
            <a:pPr lvl="0" rtl="0">
              <a:lnSpc>
                <a:spcPct val="100000"/>
              </a:lnSpc>
              <a:spcBef>
                <a:spcPts val="0"/>
              </a:spcBef>
              <a:spcAft>
                <a:spcPts val="0"/>
              </a:spcAft>
              <a:buNone/>
            </a:pPr>
            <a:r>
              <a:rPr lang="en" sz="3000">
                <a:solidFill>
                  <a:schemeClr val="lt1"/>
                </a:solidFill>
              </a:rPr>
              <a:t>Input Screen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10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10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59" name="Shape 159"/>
        <p:cNvGrpSpPr/>
        <p:nvPr/>
      </p:nvGrpSpPr>
      <p:grpSpPr>
        <a:xfrm>
          <a:off x="0" y="0"/>
          <a:ext cx="0" cy="0"/>
          <a:chOff x="0" y="0"/>
          <a:chExt cx="0" cy="0"/>
        </a:xfrm>
      </p:grpSpPr>
      <p:sp>
        <p:nvSpPr>
          <p:cNvPr id="160" name="Shape 160"/>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
        <p:nvSpPr>
          <p:cNvPr id="161" name="Shape 161"/>
          <p:cNvSpPr txBox="1"/>
          <p:nvPr>
            <p:ph type="title"/>
          </p:nvPr>
        </p:nvSpPr>
        <p:spPr>
          <a:xfrm>
            <a:off x="598100" y="2152347"/>
            <a:ext cx="8222100" cy="838799"/>
          </a:xfrm>
          <a:prstGeom prst="rect">
            <a:avLst/>
          </a:prstGeom>
        </p:spPr>
        <p:txBody>
          <a:bodyPr anchorCtr="0" anchor="ctr" bIns="91425" lIns="91425" rIns="91425" tIns="91425">
            <a:noAutofit/>
          </a:bodyPr>
          <a:lstStyle/>
          <a:p>
            <a:pPr lvl="0">
              <a:spcBef>
                <a:spcPts val="0"/>
              </a:spcBef>
              <a:buNone/>
            </a:pPr>
            <a:r>
              <a:t/>
            </a:r>
            <a:endParaRPr/>
          </a:p>
        </p:txBody>
      </p:sp>
      <p:sp>
        <p:nvSpPr>
          <p:cNvPr id="162" name="Shape 162"/>
          <p:cNvSpPr txBox="1"/>
          <p:nvPr/>
        </p:nvSpPr>
        <p:spPr>
          <a:xfrm>
            <a:off x="861500" y="2576675"/>
            <a:ext cx="7695299" cy="1871399"/>
          </a:xfrm>
          <a:prstGeom prst="rect">
            <a:avLst/>
          </a:prstGeom>
          <a:noFill/>
          <a:ln>
            <a:noFill/>
          </a:ln>
        </p:spPr>
        <p:txBody>
          <a:bodyPr anchorCtr="0" anchor="t" bIns="91425" lIns="91425" rIns="91425" tIns="91425">
            <a:noAutofit/>
          </a:bodyPr>
          <a:lstStyle/>
          <a:p>
            <a:pPr indent="-457200" lvl="0" marL="457200" rtl="0">
              <a:spcBef>
                <a:spcPts val="0"/>
              </a:spcBef>
              <a:buClr>
                <a:schemeClr val="dk1"/>
              </a:buClr>
              <a:buSzPct val="100000"/>
              <a:buFont typeface="Roboto"/>
              <a:buChar char="●"/>
            </a:pPr>
            <a:r>
              <a:rPr lang="en" sz="3600">
                <a:solidFill>
                  <a:schemeClr val="dk1"/>
                </a:solidFill>
                <a:latin typeface="Roboto"/>
                <a:ea typeface="Roboto"/>
                <a:cs typeface="Roboto"/>
                <a:sym typeface="Roboto"/>
              </a:rPr>
              <a:t>Main Function Block</a:t>
            </a:r>
          </a:p>
          <a:p>
            <a:pPr indent="-457200" lvl="0" marL="457200" rtl="0">
              <a:spcBef>
                <a:spcPts val="0"/>
              </a:spcBef>
              <a:buClr>
                <a:schemeClr val="dk1"/>
              </a:buClr>
              <a:buSzPct val="100000"/>
              <a:buFont typeface="Roboto"/>
              <a:buChar char="●"/>
            </a:pPr>
            <a:r>
              <a:rPr lang="en" sz="3600">
                <a:solidFill>
                  <a:schemeClr val="dk1"/>
                </a:solidFill>
                <a:latin typeface="Roboto"/>
                <a:ea typeface="Roboto"/>
                <a:cs typeface="Roboto"/>
                <a:sym typeface="Roboto"/>
              </a:rPr>
              <a:t>Multiplication Function</a:t>
            </a:r>
          </a:p>
          <a:p>
            <a:pPr indent="-457200" lvl="0" marL="457200" rtl="0">
              <a:spcBef>
                <a:spcPts val="0"/>
              </a:spcBef>
              <a:buClr>
                <a:schemeClr val="dk1"/>
              </a:buClr>
              <a:buSzPct val="100000"/>
              <a:buFont typeface="Roboto"/>
              <a:buChar char="●"/>
            </a:pPr>
            <a:r>
              <a:rPr lang="en" sz="3600">
                <a:solidFill>
                  <a:schemeClr val="dk1"/>
                </a:solidFill>
                <a:latin typeface="Roboto"/>
                <a:ea typeface="Roboto"/>
                <a:cs typeface="Roboto"/>
                <a:sym typeface="Roboto"/>
              </a:rPr>
              <a:t>Compare Function</a:t>
            </a:r>
          </a:p>
          <a:p>
            <a:pPr lvl="0" rtl="0">
              <a:spcBef>
                <a:spcPts val="0"/>
              </a:spcBef>
              <a:buNone/>
            </a:pPr>
            <a:r>
              <a:t/>
            </a:r>
            <a:endParaRPr sz="3600">
              <a:solidFill>
                <a:schemeClr val="dk1"/>
              </a:solidFill>
              <a:latin typeface="Roboto"/>
              <a:ea typeface="Roboto"/>
              <a:cs typeface="Roboto"/>
              <a:sym typeface="Roboto"/>
            </a:endParaRPr>
          </a:p>
          <a:p>
            <a:pPr lvl="0" rtl="0">
              <a:spcBef>
                <a:spcPts val="0"/>
              </a:spcBef>
              <a:buNone/>
            </a:pPr>
            <a:r>
              <a:rPr lang="en" sz="3600">
                <a:solidFill>
                  <a:schemeClr val="dk1"/>
                </a:solidFill>
                <a:latin typeface="Roboto"/>
                <a:ea typeface="Roboto"/>
                <a:cs typeface="Roboto"/>
                <a:sym typeface="Roboto"/>
              </a:rPr>
              <a:t> </a:t>
            </a:r>
          </a:p>
          <a:p>
            <a:pPr lvl="0">
              <a:spcBef>
                <a:spcPts val="0"/>
              </a:spcBef>
              <a:buNone/>
            </a:pPr>
            <a:r>
              <a:t/>
            </a:r>
            <a:endParaRPr>
              <a:solidFill>
                <a:schemeClr val="dk1"/>
              </a:solidFill>
            </a:endParaRPr>
          </a:p>
        </p:txBody>
      </p:sp>
      <p:sp>
        <p:nvSpPr>
          <p:cNvPr id="163" name="Shape 163"/>
          <p:cNvSpPr txBox="1"/>
          <p:nvPr/>
        </p:nvSpPr>
        <p:spPr>
          <a:xfrm>
            <a:off x="724350" y="1254450"/>
            <a:ext cx="7695299" cy="897899"/>
          </a:xfrm>
          <a:prstGeom prst="rect">
            <a:avLst/>
          </a:prstGeom>
          <a:noFill/>
          <a:ln>
            <a:noFill/>
          </a:ln>
        </p:spPr>
        <p:txBody>
          <a:bodyPr anchorCtr="0" anchor="t" bIns="91425" lIns="91425" rIns="91425" tIns="91425">
            <a:noAutofit/>
          </a:bodyPr>
          <a:lstStyle/>
          <a:p>
            <a:pPr lvl="0">
              <a:spcBef>
                <a:spcPts val="0"/>
              </a:spcBef>
              <a:buNone/>
            </a:pPr>
            <a:r>
              <a:rPr lang="en" sz="6000">
                <a:solidFill>
                  <a:schemeClr val="dk1"/>
                </a:solidFill>
                <a:latin typeface="Roboto"/>
                <a:ea typeface="Roboto"/>
                <a:cs typeface="Roboto"/>
                <a:sym typeface="Roboto"/>
              </a:rPr>
              <a:t>Program Blocks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 calcmode="lin" valueType="num">
                                      <p:cBhvr additive="base">
                                        <p:cTn dur="2500"/>
                                        <p:tgtEl>
                                          <p:spTgt spid="16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 calcmode="lin" valueType="num">
                                      <p:cBhvr additive="base">
                                        <p:cTn dur="2500"/>
                                        <p:tgtEl>
                                          <p:spTgt spid="16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 calcmode="lin" valueType="num">
                                      <p:cBhvr additive="base">
                                        <p:cTn dur="2500"/>
                                        <p:tgtEl>
                                          <p:spTgt spid="16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 calcmode="lin" valueType="num">
                                      <p:cBhvr additive="base">
                                        <p:cTn dur="2500"/>
                                        <p:tgtEl>
                                          <p:spTgt spid="16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 calcmode="lin" valueType="num">
                                      <p:cBhvr additive="base">
                                        <p:cTn dur="2500"/>
                                        <p:tgtEl>
                                          <p:spTgt spid="16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anim calcmode="lin" valueType="num">
                                      <p:cBhvr additive="base">
                                        <p:cTn dur="2500"/>
                                        <p:tgtEl>
                                          <p:spTgt spid="16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