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58" r:id="rId4"/>
    <p:sldId id="271" r:id="rId5"/>
    <p:sldId id="272" r:id="rId6"/>
    <p:sldId id="273" r:id="rId7"/>
    <p:sldId id="274" r:id="rId8"/>
    <p:sldId id="265" r:id="rId9"/>
    <p:sldId id="269" r:id="rId10"/>
    <p:sldId id="264" r:id="rId11"/>
    <p:sldId id="263" r:id="rId12"/>
    <p:sldId id="266" r:id="rId13"/>
    <p:sldId id="275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ialab" initials="a" lastIdx="2" clrIdx="0">
    <p:extLst>
      <p:ext uri="{19B8F6BF-5375-455C-9EA6-DF929625EA0E}">
        <p15:presenceInfo xmlns:p15="http://schemas.microsoft.com/office/powerpoint/2012/main" userId="aiia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6234"/>
  </p:normalViewPr>
  <p:slideViewPr>
    <p:cSldViewPr snapToGrid="0">
      <p:cViewPr varScale="1">
        <p:scale>
          <a:sx n="98" d="100"/>
          <a:sy n="98" d="100"/>
        </p:scale>
        <p:origin x="153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BAF3A-B252-EA4A-B9B1-0E5DCD10CDDC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83404-A01E-A54D-9F86-97EBD3148F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94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/>
              </a:p>
            </p:txBody>
          </p:sp>
        </p:grpSp>
      </p:grp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30" y="3800971"/>
            <a:ext cx="3862647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46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14755CB-5C52-4097-9FDE-35D96403D201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9916F1-408B-464B-9EA2-2713651860E2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A7895265-157C-4C16-9DE9-88FD762BB042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9CD3958-FFA5-49E9-99FB-4BBA8A1993BD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9562C5F-08E3-4C0B-AB7A-B24241BE1946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5BC599D5-2E9E-40DE-8A04-6C42F7BEB7A7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BDB32AD-E291-489E-B4E3-D51AA306C30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6E151B8-9732-4D11-9292-3013DFC6494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1AE8C44A-5AAC-45C5-B61C-58320A356C90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19A05B47-C0F5-4ACA-9340-BE71EBBDFC53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C2B4BF12-346C-4386-A67F-30039C57E789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44A3CD7D-351E-4C07-B4D7-D7C9292E0FC6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4122486B-0ADD-4204-8B12-9ED98739AED4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2474BDF-DA7B-4A6F-9355-3194AA47CCFE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4">
            <a:extLst>
              <a:ext uri="{FF2B5EF4-FFF2-40B4-BE49-F238E27FC236}">
                <a16:creationId xmlns:a16="http://schemas.microsoft.com/office/drawing/2014/main" id="{21210A8B-AB57-41FD-BEA8-75B77D11D05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CBC11A-5640-4F10-84A7-C814895E7342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生報告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761A7F4C-24FF-45C4-BE81-49E929C1F39E}"/>
              </a:ext>
            </a:extLst>
          </p:cNvPr>
          <p:cNvSpPr txBox="1">
            <a:spLocks/>
          </p:cNvSpPr>
          <p:nvPr userDrawn="1"/>
        </p:nvSpPr>
        <p:spPr>
          <a:xfrm>
            <a:off x="237230" y="4342043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/>
              <a:t>指導教授：周信宏　副教授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/>
              </a:p>
            </p:txBody>
          </p:sp>
        </p:grpSp>
      </p:grpSp>
      <p:sp>
        <p:nvSpPr>
          <p:cNvPr id="20" name="副標題 2">
            <a:extLst>
              <a:ext uri="{FF2B5EF4-FFF2-40B4-BE49-F238E27FC236}">
                <a16:creationId xmlns:a16="http://schemas.microsoft.com/office/drawing/2014/main" id="{6E75D590-E2F0-4F45-A48D-72AAB23D2C4F}"/>
              </a:ext>
            </a:extLst>
          </p:cNvPr>
          <p:cNvSpPr txBox="1">
            <a:spLocks/>
          </p:cNvSpPr>
          <p:nvPr userDrawn="1"/>
        </p:nvSpPr>
        <p:spPr>
          <a:xfrm>
            <a:off x="237230" y="3801457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/>
              <a:t>報告學生：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021" y="3800971"/>
            <a:ext cx="2529352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26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5C9B7DB-37BE-40F3-92F6-63B6C15C250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5F90A4B-F841-4330-A277-2D7685365140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2B9DB9-F195-4ACE-B61C-542DDEB6806A}"/>
              </a:ext>
            </a:extLst>
          </p:cNvPr>
          <p:cNvSpPr/>
          <p:nvPr userDrawn="1"/>
        </p:nvSpPr>
        <p:spPr>
          <a:xfrm>
            <a:off x="0" y="1747043"/>
            <a:ext cx="12192000" cy="2276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104AEE-67BE-4650-A493-EFAEE6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09" y="1747042"/>
            <a:ext cx="10412788" cy="227647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B9D561C-1D26-43FD-8BCD-DA2A8A76EBD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5387"/>
            <a:ext cx="4667536" cy="554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AEC7A3B-6FAE-47B9-B247-34ACD4FFA6E9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42" name="平行四邊形 41">
              <a:extLst>
                <a:ext uri="{FF2B5EF4-FFF2-40B4-BE49-F238E27FC236}">
                  <a16:creationId xmlns:a16="http://schemas.microsoft.com/office/drawing/2014/main" id="{3F1138F0-5714-4082-B36B-B266DF0D088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3" name="平行四邊形 42">
              <a:extLst>
                <a:ext uri="{FF2B5EF4-FFF2-40B4-BE49-F238E27FC236}">
                  <a16:creationId xmlns:a16="http://schemas.microsoft.com/office/drawing/2014/main" id="{773B8C63-A89E-46F1-8277-9F862905D277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540FD3-44C7-46C6-8D7C-F027377D8E4F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平行四邊形 44">
              <a:extLst>
                <a:ext uri="{FF2B5EF4-FFF2-40B4-BE49-F238E27FC236}">
                  <a16:creationId xmlns:a16="http://schemas.microsoft.com/office/drawing/2014/main" id="{8EDBAB5D-6A12-4CD4-B94A-5B4FD10BD9E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6" name="平行四邊形 45">
              <a:extLst>
                <a:ext uri="{FF2B5EF4-FFF2-40B4-BE49-F238E27FC236}">
                  <a16:creationId xmlns:a16="http://schemas.microsoft.com/office/drawing/2014/main" id="{149375CB-4E42-4E81-B22E-EB59263F5F91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65904818-964B-4167-B883-F1F92ED49FB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8" name="平行四邊形 47">
              <a:extLst>
                <a:ext uri="{FF2B5EF4-FFF2-40B4-BE49-F238E27FC236}">
                  <a16:creationId xmlns:a16="http://schemas.microsoft.com/office/drawing/2014/main" id="{3CCE986C-AD30-457F-B791-5818773654A1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9" name="平行四邊形 48">
              <a:extLst>
                <a:ext uri="{FF2B5EF4-FFF2-40B4-BE49-F238E27FC236}">
                  <a16:creationId xmlns:a16="http://schemas.microsoft.com/office/drawing/2014/main" id="{37DDD8B5-A843-472E-ABA9-0C5FED005051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DF5714DA-46E1-4396-A7C6-82C0111EBBCF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309AF591-4DA5-4EBB-ACAD-F24DF4A5FB4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8698C41F-B287-49C2-8573-3321392FAF09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754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5FE5D4-311D-439F-803B-F795961D9DC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94CEEE-2C46-4F9E-A30B-FAD7804401E4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4">
            <a:extLst>
              <a:ext uri="{FF2B5EF4-FFF2-40B4-BE49-F238E27FC236}">
                <a16:creationId xmlns:a16="http://schemas.microsoft.com/office/drawing/2014/main" id="{5A56CCF0-1405-4CD0-B9C5-65F7BE64F870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6B08E869-72C6-450B-AA48-AFB1F3272A29}"/>
              </a:ext>
            </a:extLst>
          </p:cNvPr>
          <p:cNvSpPr txBox="1">
            <a:spLocks/>
          </p:cNvSpPr>
          <p:nvPr userDrawn="1"/>
        </p:nvSpPr>
        <p:spPr>
          <a:xfrm>
            <a:off x="609600" y="365124"/>
            <a:ext cx="10744200" cy="81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400" dirty="0">
                <a:latin typeface="+mj-lt"/>
                <a:ea typeface="+mj-ea"/>
              </a:rPr>
              <a:t>Outline</a:t>
            </a:r>
            <a:endParaRPr lang="zh-TW" altLang="en-US" sz="440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9247B60-7399-4E59-B4B6-DD6C660551B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6913584-9488-4487-A08F-1254E81E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159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7D056F4-BFC6-4411-8271-40A08E7CFEA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4">
            <a:extLst>
              <a:ext uri="{FF2B5EF4-FFF2-40B4-BE49-F238E27FC236}">
                <a16:creationId xmlns:a16="http://schemas.microsoft.com/office/drawing/2014/main" id="{3685F16A-88A1-4A96-9D19-53EA6993B50E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097956-A18E-422F-937B-9D31EA362C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6269"/>
            <a:ext cx="10515600" cy="50781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52CD4D5-852B-460B-B337-1D8B74DC8139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投影片編號版面配置區 4">
            <a:extLst>
              <a:ext uri="{FF2B5EF4-FFF2-40B4-BE49-F238E27FC236}">
                <a16:creationId xmlns:a16="http://schemas.microsoft.com/office/drawing/2014/main" id="{1FA9BD29-4E4C-46A9-8114-4159649459E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10FE42-39AA-43CD-A9A5-878CC7755A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9DCE1-779C-4840-9F25-429E3F58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4800"/>
            <a:ext cx="538120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5537-D301-4CCB-AA55-E640056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1594800"/>
            <a:ext cx="535537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17E60DA-0222-4F93-A70C-1EC20206369A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139D01B-FFF5-437C-9263-AACEC7E4B1AE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63DC193-C278-4D96-BB9B-AF8B815E880F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B9A0060-EAAF-4423-BE20-62E47AB84DE8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DBEFC8-A202-4DF0-9C37-6C5D7F15195E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E06E8079-4641-4FD5-8381-A9929941B1CD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828A4EDB-009C-42D6-9EC4-89BD666010F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2CA339C1-E268-4229-9546-E0B2085BF2C2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B17F2EB-5FB0-403C-B6F6-23A9694A94EF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BDAB0D9-750D-4444-8509-AF7F0C0BB1BA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8B7364E8-97FF-4182-B24E-EBD1BBA88504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D5431A54-F408-4DEE-BF93-4928E02FFCA8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0544335-4C39-46BB-A96A-17BE3890D00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91432D-A1D8-4073-867B-C8190A0B4D7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>
            <a:extLst>
              <a:ext uri="{FF2B5EF4-FFF2-40B4-BE49-F238E27FC236}">
                <a16:creationId xmlns:a16="http://schemas.microsoft.com/office/drawing/2014/main" id="{BD431837-74EE-4C08-BBE8-2A17926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600"/>
            <a:ext cx="10746000" cy="8172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F6D1C6-ACDE-4301-B0FD-F169A1E5683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4">
            <a:extLst>
              <a:ext uri="{FF2B5EF4-FFF2-40B4-BE49-F238E27FC236}">
                <a16:creationId xmlns:a16="http://schemas.microsoft.com/office/drawing/2014/main" id="{F3855766-0AF5-46D1-B503-F93FEFC7D7E4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43A5729-AC0B-49B7-9DCA-C11B2085EB0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FA4E3-3312-4EFF-95D6-C781036F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79937"/>
            <a:ext cx="5381206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93959-7435-49D2-9176-22C2FBB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194" y="1279937"/>
            <a:ext cx="53553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A3E54B-E5E7-4A59-9C7F-F2979EADCF60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6F917B31-447D-4FA4-9D24-565CCB93FA2D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A923D171-1B5A-460B-AEB5-05268AB771A2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C6C4E26-BD2C-4A32-82C3-5619D0E7C4CA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162DDE78-43BC-40F7-A74F-53F7EAAB41FC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A41DCD3F-51AD-4ED7-A9D9-43C8F393EBA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7BFBD6F2-8A54-489D-ADF5-258D96336E5E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平行四邊形 18">
              <a:extLst>
                <a:ext uri="{FF2B5EF4-FFF2-40B4-BE49-F238E27FC236}">
                  <a16:creationId xmlns:a16="http://schemas.microsoft.com/office/drawing/2014/main" id="{2211D480-F8F0-465A-AD69-13B72F5708E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平行四邊形 19">
              <a:extLst>
                <a:ext uri="{FF2B5EF4-FFF2-40B4-BE49-F238E27FC236}">
                  <a16:creationId xmlns:a16="http://schemas.microsoft.com/office/drawing/2014/main" id="{79104801-AEE7-4471-8164-7420AA0E64F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7F974F50-2A52-47B5-B601-1992EFD6C0D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AF484EE9-FDC1-4B3F-826E-FA3859E42568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8814988-5F03-4DF8-ADCB-81981E98B89B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3E29B9E-55B8-4071-B73C-BA733916FBFA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0FB1009-E091-428E-BE15-C42AD9298724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D1931F4-FD7F-40CA-9109-0A1ECE5593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2202685"/>
            <a:ext cx="5381206" cy="379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EC2A9769-C6F9-458F-A0B4-76874B86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2202685"/>
            <a:ext cx="5355376" cy="37990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2" name="標題 31">
            <a:extLst>
              <a:ext uri="{FF2B5EF4-FFF2-40B4-BE49-F238E27FC236}">
                <a16:creationId xmlns:a16="http://schemas.microsoft.com/office/drawing/2014/main" id="{EE9ACB4C-3DBF-498F-9A8F-D69D7D5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65125"/>
            <a:ext cx="10746000" cy="817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1A2CB2-77DB-4FD3-970B-D14877CEBDEB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投影片編號版面配置區 4">
            <a:extLst>
              <a:ext uri="{FF2B5EF4-FFF2-40B4-BE49-F238E27FC236}">
                <a16:creationId xmlns:a16="http://schemas.microsoft.com/office/drawing/2014/main" id="{C92586A2-0185-4DFC-82F9-4EDFEFA177E2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說明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A22C7C5-01C1-4366-BBB2-92C2B90A76C5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C1055A5-378B-4151-B9EC-5307982A3747}"/>
              </a:ext>
            </a:extLst>
          </p:cNvPr>
          <p:cNvCxnSpPr>
            <a:cxnSpLocks/>
          </p:cNvCxnSpPr>
          <p:nvPr userDrawn="1"/>
        </p:nvCxnSpPr>
        <p:spPr>
          <a:xfrm>
            <a:off x="-1" y="1758147"/>
            <a:ext cx="4772026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C4F93B7-0D1D-429F-879E-CE1FA5F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9384"/>
            <a:ext cx="3932237" cy="1005838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2CD1CE-027C-4611-9B2B-1FE6DCE4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202" y="749385"/>
            <a:ext cx="6367752" cy="511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834F1-4D7E-44A1-9818-D634A88F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087" y="2057400"/>
            <a:ext cx="38659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F109FB5-DD8D-493F-BA54-7FA6970EFA0F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C4227DED-A15C-4FC4-9F98-94D1976A07E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5B75CD24-10FD-4612-B145-07F48733F7D3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18D7F9-25E4-4969-AB4A-A6B7A9546CD7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01D5E926-22F8-47C3-9915-07176EF8F82F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F08A92E4-D764-445F-A093-D94C73A93936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A332AD05-6CB8-41D6-BCCD-AF339588B4D1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53E4B125-D10C-4AE5-87FB-A4E0FB12684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779FBA0C-9B9B-4926-BD33-A787000E18B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B9CFACC7-7576-4F2F-921C-FBC28930808B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C3B48AEE-4122-4CBB-BA02-B198B5EB3C0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17C6B53-8A1E-47A2-ACEF-3906C0AF071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A0D7475-082A-4FFA-BC30-2D54D1000EB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28B2971-FA64-4ECA-8042-0681A284E7BA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EA6D77F2-88DF-4496-A285-B8C956BFA6B8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4706C-144F-49A5-93F3-737FD69B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123BD-D1BF-403F-9C4F-169D2790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09844-A233-48DC-B726-003D49CD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CECE-0A42-4917-B1B4-9BE51CC96E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6440BD-6F4A-4BC0-804C-24B5B605E44B}"/>
              </a:ext>
            </a:extLst>
          </p:cNvPr>
          <p:cNvSpPr/>
          <p:nvPr userDrawn="1"/>
        </p:nvSpPr>
        <p:spPr>
          <a:xfrm>
            <a:off x="0" y="1"/>
            <a:ext cx="12192000" cy="324000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E02DCB-E182-46A4-9DC9-27292F9732B3}"/>
              </a:ext>
            </a:extLst>
          </p:cNvPr>
          <p:cNvGrpSpPr/>
          <p:nvPr userDrawn="1"/>
        </p:nvGrpSpPr>
        <p:grpSpPr>
          <a:xfrm>
            <a:off x="11220450" y="67128"/>
            <a:ext cx="879249" cy="25687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E913DF8C-CD0D-49E6-94BC-28CC5968C97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7D424F86-21B2-40BE-A4FE-5F5C1ED170DC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5E59A76-B96B-459F-87F2-EB185803F1F3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F8A18287-FE7D-4F05-B2E1-C452E3363A41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BBFD87F0-B0D5-4625-B3E4-E57022EB9ADC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CE4D1A8E-8449-47C9-A6E5-5B0C6A4CE48A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44F88F72-D28C-41F8-A627-8894FA2C659E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0AE25A02-385A-4FAA-9EBC-71CB33B4FCD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C5DD9A39-17A7-4DB6-A89C-8B0F4E09442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31445B80-8EF2-4489-8A5A-FD8C11C90DF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F61CA09A-7636-4852-86E8-303CD738014A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C2DA0412-8CE5-4A9D-8FE4-C7526BABD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7" y="6384925"/>
            <a:ext cx="406116" cy="4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1" r:id="rId3"/>
    <p:sldLayoutId id="2147483661" r:id="rId4"/>
    <p:sldLayoutId id="2147483654" r:id="rId5"/>
    <p:sldLayoutId id="2147483660" r:id="rId6"/>
    <p:sldLayoutId id="2147483652" r:id="rId7"/>
    <p:sldLayoutId id="2147483653" r:id="rId8"/>
    <p:sldLayoutId id="2147483657" r:id="rId9"/>
    <p:sldLayoutId id="214748365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facebook.com/mochidad/photos/514306335438437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02AA7-DEAA-47D0-9B98-A70BAF03D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D3957D-32F8-4CD5-B352-2FA389650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/>
              <a:t>Spaceship Titanic</a:t>
            </a:r>
            <a:endParaRPr lang="zh-TW" altLang="en-US" sz="4800" b="1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C4F81-C841-467C-86FF-13E787D45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29" y="3528595"/>
            <a:ext cx="3862647" cy="1593017"/>
          </a:xfrm>
        </p:spPr>
        <p:txBody>
          <a:bodyPr/>
          <a:lstStyle/>
          <a:p>
            <a:pPr algn="ctr"/>
            <a:r>
              <a:rPr lang="zh-TW" altLang="en-US" dirty="0"/>
              <a:t>成員</a:t>
            </a:r>
            <a:r>
              <a:rPr lang="en-US" altLang="zh-TW" dirty="0"/>
              <a:t>:</a:t>
            </a:r>
          </a:p>
          <a:p>
            <a:pPr algn="ctr"/>
            <a:r>
              <a:rPr lang="zh-TW" altLang="en-US" dirty="0"/>
              <a:t>余秉諺 </a:t>
            </a:r>
            <a:r>
              <a:rPr lang="en-US" altLang="zh-TW" dirty="0"/>
              <a:t>112321523</a:t>
            </a:r>
          </a:p>
          <a:p>
            <a:pPr algn="ctr"/>
            <a:r>
              <a:rPr lang="zh-TW" altLang="en-US" dirty="0"/>
              <a:t>陳睿群 </a:t>
            </a:r>
            <a:r>
              <a:rPr lang="en-US" altLang="zh-TW" dirty="0"/>
              <a:t>112321510</a:t>
            </a:r>
          </a:p>
          <a:p>
            <a:pPr algn="ctr"/>
            <a:r>
              <a:rPr lang="zh-TW" altLang="en-US" dirty="0"/>
              <a:t>鄒松諭 </a:t>
            </a:r>
            <a:r>
              <a:rPr lang="en-US" altLang="zh-TW" dirty="0"/>
              <a:t>112321518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81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00628-23DF-427F-984A-7AEA9107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Result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259075B-8EAC-4CF8-B21D-258CAA4E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4" y="1447565"/>
            <a:ext cx="11417635" cy="156414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32C1B0B-8CF1-43AF-8DCE-6654CD1C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3" y="4397907"/>
            <a:ext cx="11073319" cy="88655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7C40B8D-5E59-4B8B-BE2C-C9A8A623A6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" t="48997" r="-1" b="8483"/>
          <a:stretch/>
        </p:blipFill>
        <p:spPr>
          <a:xfrm>
            <a:off x="1683996" y="5607264"/>
            <a:ext cx="9187775" cy="65214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6E62207-0BCA-4AEB-A288-59EC95108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248" y="3306018"/>
            <a:ext cx="7991273" cy="8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BDB01-524C-4FDE-AC86-D88C37A7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E879A32-BBD6-4C33-9691-478D72DF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89" y="2813849"/>
            <a:ext cx="10228385" cy="12303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1FEBEBE-1883-4443-B502-DCDE1DBA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01" y="4547106"/>
            <a:ext cx="10389159" cy="131150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732098-09FB-4CCB-ACF7-81A1B9B98E65}"/>
              </a:ext>
            </a:extLst>
          </p:cNvPr>
          <p:cNvSpPr txBox="1"/>
          <p:nvPr/>
        </p:nvSpPr>
        <p:spPr>
          <a:xfrm>
            <a:off x="3187003" y="2354668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第一次繳交</a:t>
            </a:r>
            <a:r>
              <a:rPr lang="en-US" altLang="zh-TW" dirty="0"/>
              <a:t>:</a:t>
            </a:r>
            <a:r>
              <a:rPr lang="zh-TW" altLang="en-US" dirty="0"/>
              <a:t>只有使用當時最好的</a:t>
            </a:r>
            <a:r>
              <a:rPr lang="en-US" altLang="zh-TW" dirty="0"/>
              <a:t>XGB</a:t>
            </a:r>
            <a:r>
              <a:rPr lang="zh-TW" altLang="en-US" dirty="0"/>
              <a:t>提交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DBDF01-9A21-45F7-80A5-E2253FE5BD23}"/>
              </a:ext>
            </a:extLst>
          </p:cNvPr>
          <p:cNvSpPr txBox="1"/>
          <p:nvPr/>
        </p:nvSpPr>
        <p:spPr>
          <a:xfrm>
            <a:off x="3187003" y="4075053"/>
            <a:ext cx="64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第</a:t>
            </a:r>
            <a:r>
              <a:rPr lang="en-US" altLang="zh-TW" dirty="0"/>
              <a:t>N</a:t>
            </a:r>
            <a:r>
              <a:rPr lang="zh-TW" altLang="en-US" dirty="0"/>
              <a:t>次繳交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Stacking</a:t>
            </a:r>
            <a:r>
              <a:rPr lang="zh-TW" altLang="en-US" dirty="0"/>
              <a:t>後提交最佳的分數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E87B389-1342-480E-8427-D0B939A20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46" y="1261213"/>
            <a:ext cx="2010970" cy="13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0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19A47-77D1-4A45-ADF1-7422630A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Conclusion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0EF195-67E4-4E7C-BEEA-F6E851BBD664}"/>
              </a:ext>
            </a:extLst>
          </p:cNvPr>
          <p:cNvSpPr txBox="1"/>
          <p:nvPr/>
        </p:nvSpPr>
        <p:spPr>
          <a:xfrm>
            <a:off x="1275945" y="2486562"/>
            <a:ext cx="9411510" cy="188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+mn-ea"/>
              </a:rPr>
              <a:t>我們認為本次的重點在於</a:t>
            </a:r>
            <a:r>
              <a:rPr lang="en-US" altLang="zh-TW" sz="2000" b="1" dirty="0">
                <a:solidFill>
                  <a:srgbClr val="111111"/>
                </a:solidFill>
              </a:rPr>
              <a:t>Data pre-processing 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如何能在補足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n-ea"/>
              </a:rPr>
              <a:t>的同時還能夠不影響其重要性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以及如何</a:t>
            </a:r>
            <a:r>
              <a:rPr lang="en-US" altLang="zh-TW" sz="2000" b="1" dirty="0">
                <a:latin typeface="+mj-lt"/>
              </a:rPr>
              <a:t>Data </a:t>
            </a:r>
            <a:r>
              <a:rPr lang="en-US" altLang="zh-TW" sz="2000" b="1" dirty="0">
                <a:solidFill>
                  <a:srgbClr val="111111"/>
                </a:solidFill>
                <a:latin typeface="+mj-lt"/>
              </a:rPr>
              <a:t>Augmentation</a:t>
            </a:r>
            <a:r>
              <a:rPr lang="zh-TW" altLang="en-US" sz="2000" b="1" dirty="0">
                <a:latin typeface="+mn-ea"/>
              </a:rPr>
              <a:t>以利於訓練而又不影響其正確性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以及個別資料補缺值的方式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都可以進一步討論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我們只有嘗試“中位數” “眾數”兩種方法下去補缺值</a:t>
            </a:r>
            <a:r>
              <a:rPr lang="en-US" altLang="zh-TW" sz="2000" b="1" dirty="0">
                <a:latin typeface="+mn-ea"/>
              </a:rPr>
              <a:t>,</a:t>
            </a:r>
            <a:r>
              <a:rPr lang="zh-TW" altLang="en-US" sz="2000" b="1" dirty="0">
                <a:latin typeface="+mn-ea"/>
              </a:rPr>
              <a:t>應該可以嘗試更多的方式對個別</a:t>
            </a:r>
            <a:r>
              <a:rPr lang="en-US" altLang="zh-TW" sz="2000" b="1" dirty="0">
                <a:latin typeface="+mj-lt"/>
              </a:rPr>
              <a:t>Data</a:t>
            </a:r>
            <a:r>
              <a:rPr lang="zh-TW" altLang="en-US" sz="2000" b="1" dirty="0">
                <a:latin typeface="+mn-ea"/>
              </a:rPr>
              <a:t>去改進。</a:t>
            </a:r>
            <a:endParaRPr lang="en-US" altLang="zh-TW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16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0F89049-FC19-4A9D-ABDD-A7FA8A3620E5}"/>
              </a:ext>
            </a:extLst>
          </p:cNvPr>
          <p:cNvSpPr txBox="1"/>
          <p:nvPr/>
        </p:nvSpPr>
        <p:spPr>
          <a:xfrm>
            <a:off x="10734473" y="6143017"/>
            <a:ext cx="6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來源</a:t>
            </a:r>
            <a:endParaRPr lang="zh-TW" altLang="en-US" dirty="0"/>
          </a:p>
        </p:txBody>
      </p:sp>
      <p:pic>
        <p:nvPicPr>
          <p:cNvPr id="1026" name="Picture 2" descr="未提供相片說明。">
            <a:extLst>
              <a:ext uri="{FF2B5EF4-FFF2-40B4-BE49-F238E27FC236}">
                <a16:creationId xmlns:a16="http://schemas.microsoft.com/office/drawing/2014/main" id="{D2DCF7BA-33B2-4337-A1F7-8A85DDE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44" y="354676"/>
            <a:ext cx="7125511" cy="615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1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AE0E8BD-C9E7-4718-B1B1-A7E81CE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</a:t>
            </a:r>
          </a:p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Method</a:t>
            </a:r>
          </a:p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Result</a:t>
            </a:r>
          </a:p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Conclusion</a:t>
            </a:r>
          </a:p>
          <a:p>
            <a:endParaRPr lang="en-US" altLang="zh-TW" dirty="0">
              <a:solidFill>
                <a:srgbClr val="11111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5C9D1-07F6-4B28-B31E-2A3BACB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pre-processing(</a:t>
            </a:r>
            <a:r>
              <a:rPr lang="en-US" altLang="zh-TW" dirty="0">
                <a:solidFill>
                  <a:srgbClr val="111111"/>
                </a:solidFill>
              </a:rPr>
              <a:t>Augmentation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Noto Sans" panose="020B0502040204020203" pitchFamily="34" charset="0"/>
              </a:rPr>
              <a:t> )</a:t>
            </a:r>
            <a:endParaRPr lang="en-US" altLang="zh-TW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88D6F4-1E34-423B-8197-2451D88994F3}"/>
              </a:ext>
            </a:extLst>
          </p:cNvPr>
          <p:cNvSpPr txBox="1"/>
          <p:nvPr/>
        </p:nvSpPr>
        <p:spPr>
          <a:xfrm>
            <a:off x="7451387" y="2427051"/>
            <a:ext cx="3847290" cy="173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BC1C0F2-03A0-43C2-A83C-30ABDEE1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45" y="1520318"/>
            <a:ext cx="2132116" cy="47673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09A972C-56CE-4FF9-B982-B2CB5FCE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55" y="1658880"/>
            <a:ext cx="2025672" cy="4490238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A89102B-C620-44D9-9642-798F788DE95C}"/>
              </a:ext>
            </a:extLst>
          </p:cNvPr>
          <p:cNvSpPr/>
          <p:nvPr/>
        </p:nvSpPr>
        <p:spPr>
          <a:xfrm>
            <a:off x="4879005" y="3577498"/>
            <a:ext cx="2433989" cy="65300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2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5C9D1-07F6-4B28-B31E-2A3BACB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pre-processing(Missing Value)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53535C-198F-4E93-B0B3-0D2E0E38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25" y="1235075"/>
            <a:ext cx="2149565" cy="530643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8744E7-E4F4-42E6-8099-23A4720DCED7}"/>
              </a:ext>
            </a:extLst>
          </p:cNvPr>
          <p:cNvSpPr txBox="1"/>
          <p:nvPr/>
        </p:nvSpPr>
        <p:spPr>
          <a:xfrm>
            <a:off x="4255851" y="2765605"/>
            <a:ext cx="6799634" cy="212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i="0" dirty="0" err="1">
                <a:effectLst/>
                <a:latin typeface="+mj-lt"/>
                <a:ea typeface="+mj-ea"/>
              </a:rPr>
              <a:t>HomePlanet</a:t>
            </a:r>
            <a:r>
              <a:rPr lang="en-US" altLang="zh-TW" b="1" i="0" dirty="0">
                <a:effectLst/>
                <a:latin typeface="+mj-lt"/>
                <a:ea typeface="+mj-ea"/>
              </a:rPr>
              <a:t> ,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CryoSleep</a:t>
            </a:r>
            <a:r>
              <a:rPr lang="en-US" altLang="zh-TW" b="1" i="0" dirty="0">
                <a:effectLst/>
                <a:latin typeface="+mj-lt"/>
                <a:ea typeface="+mj-ea"/>
              </a:rPr>
              <a:t> ,Destination ,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VIP,Name,Age</a:t>
            </a:r>
            <a:r>
              <a:rPr lang="en-US" altLang="zh-TW" b="1" i="0" dirty="0">
                <a:effectLst/>
                <a:latin typeface="+mj-lt"/>
                <a:ea typeface="+mj-ea"/>
              </a:rPr>
              <a:t> Group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effectLst/>
                <a:latin typeface="+mj-ea"/>
                <a:ea typeface="+mj-ea"/>
              </a:rPr>
              <a:t>使用最常出現值填充缺失的類別型特徵</a:t>
            </a:r>
            <a:endParaRPr lang="en-US" altLang="zh-TW" b="1" dirty="0">
              <a:effectLst/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zh-TW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TW" b="1" i="0" dirty="0">
                <a:effectLst/>
                <a:latin typeface="+mj-lt"/>
                <a:ea typeface="+mj-ea"/>
              </a:rPr>
              <a:t>Age</a:t>
            </a:r>
            <a:r>
              <a:rPr lang="zh-TW" altLang="en-US" b="1" dirty="0">
                <a:latin typeface="+mj-lt"/>
                <a:ea typeface="+mj-ea"/>
              </a:rPr>
              <a:t> </a:t>
            </a:r>
            <a:r>
              <a:rPr lang="en-US" altLang="zh-TW" b="1" i="0" dirty="0">
                <a:effectLst/>
                <a:latin typeface="+mj-lt"/>
                <a:ea typeface="+mj-ea"/>
              </a:rPr>
              <a:t>,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RoomService</a:t>
            </a:r>
            <a:r>
              <a:rPr lang="zh-TW" altLang="en-US" b="1" dirty="0">
                <a:latin typeface="+mj-lt"/>
                <a:ea typeface="+mj-ea"/>
              </a:rPr>
              <a:t> </a:t>
            </a:r>
            <a:r>
              <a:rPr lang="en-US" altLang="zh-TW" b="1" i="0" dirty="0">
                <a:effectLst/>
                <a:latin typeface="+mj-lt"/>
                <a:ea typeface="+mj-ea"/>
              </a:rPr>
              <a:t>,</a:t>
            </a:r>
            <a:r>
              <a:rPr lang="zh-TW" altLang="en-US" b="1" i="0" dirty="0">
                <a:effectLst/>
                <a:latin typeface="+mj-lt"/>
                <a:ea typeface="+mj-ea"/>
              </a:rPr>
              <a:t> 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FoodCourt</a:t>
            </a:r>
            <a:r>
              <a:rPr lang="zh-TW" altLang="en-US" b="1" dirty="0">
                <a:latin typeface="+mj-lt"/>
                <a:ea typeface="+mj-ea"/>
              </a:rPr>
              <a:t> </a:t>
            </a:r>
            <a:r>
              <a:rPr lang="en-US" altLang="zh-TW" b="1" i="0" dirty="0">
                <a:effectLst/>
                <a:latin typeface="+mj-lt"/>
                <a:ea typeface="+mj-ea"/>
              </a:rPr>
              <a:t>,</a:t>
            </a:r>
            <a:r>
              <a:rPr lang="zh-TW" altLang="en-US" b="1" i="0" dirty="0">
                <a:effectLst/>
                <a:latin typeface="+mj-lt"/>
                <a:ea typeface="+mj-ea"/>
              </a:rPr>
              <a:t> 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ShoppingMall</a:t>
            </a:r>
            <a:r>
              <a:rPr lang="zh-TW" altLang="en-US" b="1" i="0" dirty="0">
                <a:effectLst/>
                <a:latin typeface="+mj-lt"/>
                <a:ea typeface="+mj-ea"/>
              </a:rPr>
              <a:t> </a:t>
            </a:r>
            <a:r>
              <a:rPr lang="en-US" altLang="zh-TW" b="1" i="0" dirty="0">
                <a:effectLst/>
                <a:latin typeface="+mj-lt"/>
                <a:ea typeface="+mj-ea"/>
              </a:rPr>
              <a:t>,Spa</a:t>
            </a:r>
            <a:r>
              <a:rPr lang="zh-TW" altLang="en-US" b="1" i="0" dirty="0">
                <a:effectLst/>
                <a:latin typeface="+mj-lt"/>
                <a:ea typeface="+mj-ea"/>
              </a:rPr>
              <a:t> </a:t>
            </a:r>
            <a:r>
              <a:rPr lang="en-US" altLang="zh-TW" b="1" i="0" dirty="0">
                <a:effectLst/>
                <a:latin typeface="+mj-lt"/>
                <a:ea typeface="+mj-ea"/>
              </a:rPr>
              <a:t>,</a:t>
            </a:r>
            <a:r>
              <a:rPr lang="en-US" altLang="zh-TW" b="1" i="0" dirty="0" err="1">
                <a:effectLst/>
                <a:latin typeface="+mj-lt"/>
                <a:ea typeface="+mj-ea"/>
              </a:rPr>
              <a:t>VRDeck</a:t>
            </a:r>
            <a:endParaRPr lang="en-US" altLang="zh-TW" b="1" i="0" dirty="0">
              <a:effectLst/>
              <a:latin typeface="+mj-lt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effectLst/>
                <a:latin typeface="+mj-ea"/>
                <a:ea typeface="+mj-ea"/>
              </a:rPr>
              <a:t>使用中位數填充缺失的數值型特徵</a:t>
            </a:r>
          </a:p>
        </p:txBody>
      </p:sp>
    </p:spTree>
    <p:extLst>
      <p:ext uri="{BB962C8B-B14F-4D97-AF65-F5344CB8AC3E}">
        <p14:creationId xmlns:p14="http://schemas.microsoft.com/office/powerpoint/2010/main" val="22874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5C9D1-07F6-4B28-B31E-2A3BACB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E1CAC9-9136-4E22-960A-CA9114DE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56" y="1901663"/>
            <a:ext cx="4390103" cy="3942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8DA5369-9050-41EC-AD21-18ACC8CC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5" y="1710055"/>
            <a:ext cx="3568178" cy="409735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1E218A9-BAD3-4371-B990-BE515B205285}"/>
              </a:ext>
            </a:extLst>
          </p:cNvPr>
          <p:cNvSpPr/>
          <p:nvPr/>
        </p:nvSpPr>
        <p:spPr>
          <a:xfrm>
            <a:off x="775164" y="1901663"/>
            <a:ext cx="2221707" cy="157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5E6657-4854-46CF-8FC2-20D35FE9B801}"/>
              </a:ext>
            </a:extLst>
          </p:cNvPr>
          <p:cNvSpPr/>
          <p:nvPr/>
        </p:nvSpPr>
        <p:spPr>
          <a:xfrm>
            <a:off x="775163" y="3045155"/>
            <a:ext cx="2221707" cy="157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844D02-63AC-440E-BD68-EDD8CEB002C4}"/>
              </a:ext>
            </a:extLst>
          </p:cNvPr>
          <p:cNvSpPr/>
          <p:nvPr/>
        </p:nvSpPr>
        <p:spPr>
          <a:xfrm>
            <a:off x="775163" y="2466527"/>
            <a:ext cx="2221707" cy="157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28BBB4-FB4B-4926-9DCC-A91ABB6F7E0F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2996871" y="1980269"/>
            <a:ext cx="1440534" cy="1552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15017CA-CF5D-4E02-8A7E-7FC03603C6F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2996870" y="2545133"/>
            <a:ext cx="1440535" cy="987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90319A4-6D8C-4220-8796-F56D0CD83CFB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2996870" y="3123761"/>
            <a:ext cx="1440535" cy="408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88693C-15BA-4953-A7F5-B75064FE7C35}"/>
              </a:ext>
            </a:extLst>
          </p:cNvPr>
          <p:cNvSpPr txBox="1"/>
          <p:nvPr/>
        </p:nvSpPr>
        <p:spPr>
          <a:xfrm>
            <a:off x="4437405" y="2887355"/>
            <a:ext cx="308858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+mj-ea"/>
                <a:ea typeface="+mj-ea"/>
              </a:rPr>
              <a:t>已完成所有</a:t>
            </a:r>
            <a:r>
              <a:rPr lang="en-US" altLang="zh-TW" b="1" dirty="0">
                <a:latin typeface="+mj-lt"/>
                <a:ea typeface="+mj-ea"/>
              </a:rPr>
              <a:t>feature engineering </a:t>
            </a:r>
            <a:r>
              <a:rPr lang="zh-TW" altLang="en-US" b="1" dirty="0">
                <a:latin typeface="+mj-ea"/>
                <a:ea typeface="+mj-ea"/>
              </a:rPr>
              <a:t>所以選擇</a:t>
            </a:r>
            <a:r>
              <a:rPr lang="en-US" altLang="zh-TW" b="1" dirty="0">
                <a:latin typeface="+mj-lt"/>
                <a:ea typeface="+mj-ea"/>
              </a:rPr>
              <a:t>drop high cardinality</a:t>
            </a:r>
            <a:r>
              <a:rPr lang="zh-TW" altLang="en-US" b="1" dirty="0">
                <a:latin typeface="+mj-lt"/>
                <a:ea typeface="+mj-ea"/>
              </a:rPr>
              <a:t> </a:t>
            </a:r>
            <a:r>
              <a:rPr lang="zh-TW" altLang="en-US" b="1" dirty="0">
                <a:latin typeface="+mj-ea"/>
                <a:ea typeface="+mj-ea"/>
              </a:rPr>
              <a:t>的</a:t>
            </a:r>
            <a:r>
              <a:rPr lang="en-US" altLang="zh-TW" b="1" dirty="0">
                <a:latin typeface="+mj-lt"/>
                <a:ea typeface="+mj-ea"/>
              </a:rPr>
              <a:t>Data</a:t>
            </a:r>
            <a:endParaRPr lang="zh-TW" altLang="en-US" b="1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2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5C9D1-07F6-4B28-B31E-2A3BACB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pre-processing(Transformation)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84561E-777C-49FE-B8D1-A8E95F10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68" y="1798437"/>
            <a:ext cx="8270659" cy="31535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C4CE5B3-0A33-47BF-8042-B30CAB4B726C}"/>
              </a:ext>
            </a:extLst>
          </p:cNvPr>
          <p:cNvSpPr txBox="1"/>
          <p:nvPr/>
        </p:nvSpPr>
        <p:spPr>
          <a:xfrm>
            <a:off x="2815343" y="5283299"/>
            <a:ext cx="6561307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+mj-ea"/>
                <a:ea typeface="+mj-ea"/>
              </a:rPr>
              <a:t>發現資料有異常值 </a:t>
            </a:r>
            <a:r>
              <a:rPr lang="en-US" altLang="zh-TW" b="1" dirty="0">
                <a:latin typeface="+mj-ea"/>
                <a:ea typeface="+mj-ea"/>
              </a:rPr>
              <a:t>, </a:t>
            </a:r>
            <a:r>
              <a:rPr lang="zh-TW" altLang="en-US" b="1" dirty="0">
                <a:latin typeface="+mj-ea"/>
                <a:ea typeface="+mj-ea"/>
              </a:rPr>
              <a:t>發現資料有右偏現象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en-US" b="1" dirty="0">
                <a:latin typeface="+mj-ea"/>
                <a:ea typeface="+mj-ea"/>
              </a:rPr>
              <a:t>前</a:t>
            </a:r>
            <a:r>
              <a:rPr lang="en-US" altLang="zh-TW" b="1" dirty="0">
                <a:latin typeface="+mj-ea"/>
                <a:ea typeface="+mj-ea"/>
              </a:rPr>
              <a:t>25%)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en-US" altLang="zh-TW" b="1" dirty="0">
                <a:latin typeface="+mj-ea"/>
                <a:ea typeface="+mj-ea"/>
              </a:rPr>
              <a:t>, </a:t>
            </a:r>
            <a:r>
              <a:rPr lang="zh-TW" altLang="en-US" b="1" dirty="0">
                <a:latin typeface="+mj-ea"/>
                <a:ea typeface="+mj-ea"/>
              </a:rPr>
              <a:t>所以我們要將資料轉換為常態分佈 </a:t>
            </a:r>
            <a:r>
              <a:rPr lang="en-US" altLang="zh-TW" b="1" dirty="0">
                <a:latin typeface="+mj-ea"/>
                <a:ea typeface="+mj-ea"/>
              </a:rPr>
              <a:t>, </a:t>
            </a:r>
            <a:r>
              <a:rPr lang="zh-TW" altLang="en-US" b="1" dirty="0">
                <a:latin typeface="+mj-ea"/>
                <a:ea typeface="+mj-ea"/>
              </a:rPr>
              <a:t>讓</a:t>
            </a:r>
            <a:r>
              <a:rPr lang="en-US" altLang="zh-TW" b="1" dirty="0">
                <a:latin typeface="+mj-lt"/>
                <a:ea typeface="+mj-ea"/>
              </a:rPr>
              <a:t>model</a:t>
            </a:r>
            <a:r>
              <a:rPr lang="zh-TW" altLang="en-US" b="1" dirty="0">
                <a:latin typeface="+mj-ea"/>
                <a:ea typeface="+mj-ea"/>
              </a:rPr>
              <a:t>可以更好的去理解</a:t>
            </a:r>
            <a:endParaRPr lang="en-US" altLang="zh-TW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4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5C9D1-07F6-4B28-B31E-2A3BACB9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Data pre-processing(Transformation)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7E07399-D1F9-4412-85DF-F84F8DC66948}"/>
              </a:ext>
            </a:extLst>
          </p:cNvPr>
          <p:cNvSpPr txBox="1"/>
          <p:nvPr/>
        </p:nvSpPr>
        <p:spPr>
          <a:xfrm>
            <a:off x="1144622" y="2110901"/>
            <a:ext cx="10077855" cy="281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dirty="0">
                <a:solidFill>
                  <a:srgbClr val="FF0000"/>
                </a:solidFill>
                <a:effectLst/>
              </a:rPr>
              <a:t>One Hot Encoding</a:t>
            </a:r>
            <a:r>
              <a:rPr lang="zh-TW" altLang="en-US" b="1" dirty="0">
                <a:effectLst/>
              </a:rPr>
              <a:t>：</a:t>
            </a:r>
            <a:br>
              <a:rPr lang="en-US" altLang="zh-TW" b="1" dirty="0">
                <a:effectLst/>
              </a:rPr>
            </a:br>
            <a:r>
              <a:rPr lang="en-US" altLang="zh-TW" b="1" dirty="0" err="1">
                <a:effectLst/>
              </a:rPr>
              <a:t>HomePlanet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 </a:t>
            </a:r>
            <a:r>
              <a:rPr lang="en-US" altLang="zh-TW" b="1" i="0" dirty="0" err="1">
                <a:effectLst/>
                <a:latin typeface="Söhne"/>
              </a:rPr>
              <a:t>CryoSleep</a:t>
            </a:r>
            <a:r>
              <a:rPr lang="en-US" altLang="zh-TW" b="1" i="0" dirty="0">
                <a:effectLst/>
                <a:latin typeface="Söhne"/>
              </a:rPr>
              <a:t>, VIP,</a:t>
            </a:r>
            <a:endParaRPr lang="en-US" altLang="zh-TW" b="1" dirty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b="1" dirty="0" err="1">
                <a:solidFill>
                  <a:srgbClr val="FF0000"/>
                </a:solidFill>
                <a:effectLst/>
              </a:rPr>
              <a:t>LabelEncoding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algn="ctr">
              <a:lnSpc>
                <a:spcPct val="150000"/>
              </a:lnSpc>
            </a:pPr>
            <a:r>
              <a:rPr lang="en-US" altLang="zh-TW" b="1" dirty="0">
                <a:effectLst/>
              </a:rPr>
              <a:t>Destination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</a:t>
            </a:r>
            <a:r>
              <a:rPr lang="en-US" altLang="zh-TW" b="1" dirty="0" err="1">
                <a:effectLst/>
              </a:rPr>
              <a:t>Travelling_Solo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</a:t>
            </a:r>
            <a:r>
              <a:rPr lang="en-US" altLang="zh-TW" b="1" dirty="0" err="1">
                <a:effectLst/>
              </a:rPr>
              <a:t>Cabin_Deck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</a:t>
            </a:r>
            <a:r>
              <a:rPr lang="en-US" altLang="zh-TW" b="1" dirty="0" err="1">
                <a:effectLst/>
              </a:rPr>
              <a:t>Cabin_Side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Cabin_Region1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Cabin_Region2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Cabin_Region3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Cabin_Region4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Cabin_Region5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Cabin_Region6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Age Group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No Spending</a:t>
            </a:r>
            <a:r>
              <a:rPr lang="en-US" altLang="zh-TW" b="1" i="0" dirty="0">
                <a:effectLst/>
                <a:latin typeface="Söhne"/>
              </a:rPr>
              <a:t>,</a:t>
            </a:r>
            <a:r>
              <a:rPr lang="en-US" altLang="zh-TW" b="1" dirty="0">
                <a:effectLst/>
              </a:rPr>
              <a:t> Expenditure Category</a:t>
            </a:r>
          </a:p>
        </p:txBody>
      </p:sp>
    </p:spTree>
    <p:extLst>
      <p:ext uri="{BB962C8B-B14F-4D97-AF65-F5344CB8AC3E}">
        <p14:creationId xmlns:p14="http://schemas.microsoft.com/office/powerpoint/2010/main" val="253648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00628-23DF-427F-984A-7AEA9107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111111"/>
                </a:solidFill>
                <a:latin typeface="+mj-lt"/>
              </a:rPr>
              <a:t>Method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9D22045-F7C8-4742-89C4-0B2A9085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7" y="2211939"/>
            <a:ext cx="7004139" cy="31917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87AC39-DCD4-4A34-B906-B88C533AA6FB}"/>
              </a:ext>
            </a:extLst>
          </p:cNvPr>
          <p:cNvSpPr txBox="1"/>
          <p:nvPr/>
        </p:nvSpPr>
        <p:spPr>
          <a:xfrm>
            <a:off x="8098277" y="2222770"/>
            <a:ext cx="38181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使用</a:t>
            </a:r>
            <a:r>
              <a:rPr lang="en-US" altLang="zh-TW" sz="2000" dirty="0" err="1">
                <a:ea typeface="+mj-ea"/>
              </a:rPr>
              <a:t>GridSearchCV</a:t>
            </a:r>
            <a:r>
              <a:rPr lang="zh-TW" altLang="en-US" sz="2000" dirty="0">
                <a:latin typeface="+mj-ea"/>
                <a:ea typeface="+mj-ea"/>
              </a:rPr>
              <a:t>：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用途：可以自行找出最佳的超參數。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用法：</a:t>
            </a:r>
            <a:endParaRPr lang="en-US" altLang="zh-TW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將</a:t>
            </a:r>
            <a:r>
              <a:rPr lang="en-US" altLang="zh-TW" sz="2000" dirty="0">
                <a:latin typeface="+mj-lt"/>
                <a:ea typeface="+mj-ea"/>
              </a:rPr>
              <a:t>parameters</a:t>
            </a:r>
            <a:r>
              <a:rPr lang="zh-TW" altLang="en-US" sz="2000" dirty="0">
                <a:latin typeface="+mj-ea"/>
                <a:ea typeface="+mj-ea"/>
              </a:rPr>
              <a:t>設定區間。</a:t>
            </a:r>
            <a:endParaRPr lang="en-US" altLang="zh-TW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設定</a:t>
            </a:r>
            <a:r>
              <a:rPr lang="en-US" altLang="zh-TW" sz="2000" dirty="0">
                <a:latin typeface="+mj-lt"/>
                <a:ea typeface="+mj-ea"/>
              </a:rPr>
              <a:t>cv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以</a:t>
            </a:r>
            <a:r>
              <a:rPr lang="en-US" altLang="zh-TW" sz="2000" dirty="0">
                <a:latin typeface="+mj-lt"/>
                <a:ea typeface="+mj-ea"/>
              </a:rPr>
              <a:t>cross validation</a:t>
            </a:r>
            <a:r>
              <a:rPr lang="zh-TW" altLang="en-US" sz="2000" dirty="0">
                <a:latin typeface="+mj-ea"/>
                <a:ea typeface="+mj-ea"/>
              </a:rPr>
              <a:t>來尋找最佳參數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次數為：</a:t>
            </a:r>
            <a:endParaRPr lang="en-US" altLang="zh-TW" sz="2000" dirty="0">
              <a:latin typeface="+mj-ea"/>
              <a:ea typeface="+mj-ea"/>
            </a:endParaRP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∏每個</a:t>
            </a:r>
            <a:r>
              <a:rPr lang="en-US" altLang="zh-TW" sz="2000" dirty="0">
                <a:latin typeface="+mj-lt"/>
                <a:ea typeface="+mj-ea"/>
              </a:rPr>
              <a:t>parameters</a:t>
            </a:r>
            <a:r>
              <a:rPr lang="zh-TW" altLang="en-US" sz="2000" dirty="0">
                <a:latin typeface="+mj-ea"/>
                <a:ea typeface="+mj-ea"/>
              </a:rPr>
              <a:t>區間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r>
              <a:rPr lang="zh-TW" altLang="en-US" sz="2000" dirty="0">
                <a:latin typeface="+mj-ea"/>
                <a:ea typeface="+mj-ea"/>
              </a:rPr>
              <a:t> * </a:t>
            </a:r>
            <a:r>
              <a:rPr lang="en-US" altLang="zh-TW" sz="2000" dirty="0">
                <a:latin typeface="+mj-ea"/>
                <a:ea typeface="+mj-ea"/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9314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3F44F-CBE7-43BA-B15E-D41B8E21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53CF9C9-DB3E-48F7-9EA1-FE00EAD1911F}"/>
              </a:ext>
            </a:extLst>
          </p:cNvPr>
          <p:cNvSpPr txBox="1"/>
          <p:nvPr/>
        </p:nvSpPr>
        <p:spPr>
          <a:xfrm>
            <a:off x="7321142" y="2562147"/>
            <a:ext cx="4870858" cy="253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i="0" dirty="0" err="1">
                <a:effectLst/>
                <a:latin typeface="+mj-ea"/>
                <a:ea typeface="+mj-ea"/>
              </a:rPr>
              <a:t>CatBoostClassifier</a:t>
            </a:r>
            <a:r>
              <a:rPr lang="zh-TW" altLang="en-US" b="1" dirty="0">
                <a:latin typeface="+mj-ea"/>
                <a:ea typeface="+mj-ea"/>
              </a:rPr>
              <a:t>、</a:t>
            </a:r>
            <a:r>
              <a:rPr lang="en-US" altLang="zh-TW" b="1" i="0" dirty="0" err="1">
                <a:effectLst/>
                <a:latin typeface="+mj-ea"/>
                <a:ea typeface="+mj-ea"/>
              </a:rPr>
              <a:t>XGBClassifier</a:t>
            </a:r>
            <a:r>
              <a:rPr lang="en-US" altLang="zh-TW" b="1" i="0" dirty="0">
                <a:effectLst/>
                <a:latin typeface="+mj-ea"/>
                <a:ea typeface="+mj-ea"/>
              </a:rPr>
              <a:t> </a:t>
            </a:r>
            <a:r>
              <a:rPr lang="zh-TW" altLang="en-US" b="1" i="0" dirty="0">
                <a:effectLst/>
                <a:latin typeface="+mj-ea"/>
                <a:ea typeface="+mj-ea"/>
              </a:rPr>
              <a:t>、</a:t>
            </a:r>
            <a:r>
              <a:rPr lang="en-US" altLang="zh-TW" b="1" i="0" dirty="0" err="1">
                <a:effectLst/>
                <a:latin typeface="+mj-ea"/>
                <a:ea typeface="+mj-ea"/>
              </a:rPr>
              <a:t>RandomForestClassifier</a:t>
            </a:r>
            <a:r>
              <a:rPr lang="en-US" altLang="zh-TW" b="1" i="0" dirty="0">
                <a:effectLst/>
                <a:latin typeface="+mj-ea"/>
                <a:ea typeface="+mj-ea"/>
              </a:rPr>
              <a:t> </a:t>
            </a:r>
            <a:r>
              <a:rPr lang="zh-TW" altLang="en-US" b="1" i="0" dirty="0">
                <a:effectLst/>
                <a:latin typeface="+mj-ea"/>
                <a:ea typeface="+mj-ea"/>
              </a:rPr>
              <a:t>、</a:t>
            </a:r>
            <a:r>
              <a:rPr lang="en-US" altLang="zh-TW" b="1" i="0" dirty="0" err="1">
                <a:effectLst/>
                <a:latin typeface="+mj-ea"/>
                <a:ea typeface="+mj-ea"/>
              </a:rPr>
              <a:t>LogisticRegression</a:t>
            </a:r>
            <a:r>
              <a:rPr lang="en-US" altLang="zh-TW" b="1" i="0" dirty="0">
                <a:effectLst/>
                <a:latin typeface="+mj-ea"/>
                <a:ea typeface="+mj-ea"/>
              </a:rPr>
              <a:t> </a:t>
            </a:r>
            <a:r>
              <a:rPr lang="zh-TW" altLang="en-US" b="1" i="0" dirty="0">
                <a:effectLst/>
                <a:latin typeface="+mj-ea"/>
                <a:ea typeface="+mj-ea"/>
              </a:rPr>
              <a:t>、</a:t>
            </a:r>
            <a:r>
              <a:rPr lang="en-US" altLang="zh-TW" b="1" i="0" dirty="0" err="1">
                <a:effectLst/>
                <a:latin typeface="+mj-ea"/>
                <a:ea typeface="+mj-ea"/>
              </a:rPr>
              <a:t>HistGradientBoostingClassifier</a:t>
            </a:r>
            <a:r>
              <a:rPr lang="en-US" altLang="zh-TW" b="1" i="0" dirty="0">
                <a:effectLst/>
                <a:latin typeface="+mj-ea"/>
                <a:ea typeface="+mj-ea"/>
              </a:rPr>
              <a:t> </a:t>
            </a:r>
            <a:endParaRPr lang="en-US" altLang="zh-TW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+mj-ea"/>
                <a:ea typeface="+mj-ea"/>
              </a:rPr>
              <a:t>針對這五個</a:t>
            </a:r>
            <a:r>
              <a:rPr lang="en-US" altLang="zh-TW" b="1" dirty="0">
                <a:latin typeface="+mj-ea"/>
                <a:ea typeface="+mj-ea"/>
              </a:rPr>
              <a:t>model</a:t>
            </a:r>
            <a:r>
              <a:rPr lang="zh-TW" altLang="en-US" b="1" dirty="0">
                <a:latin typeface="+mj-ea"/>
                <a:ea typeface="+mj-ea"/>
              </a:rPr>
              <a:t>去調整</a:t>
            </a:r>
            <a:r>
              <a:rPr lang="en-US" altLang="zh-TW" b="1" dirty="0">
                <a:latin typeface="+mj-ea"/>
                <a:ea typeface="+mj-ea"/>
              </a:rPr>
              <a:t>Hyper-parameter</a:t>
            </a: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+mj-ea"/>
                <a:ea typeface="+mj-ea"/>
              </a:rPr>
              <a:t>然後做最後的</a:t>
            </a:r>
            <a:r>
              <a:rPr lang="en-US" altLang="zh-TW" b="1" dirty="0">
                <a:latin typeface="+mj-ea"/>
                <a:ea typeface="+mj-ea"/>
              </a:rPr>
              <a:t>Ensemble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4BA684DF-EFC8-46CC-BBC4-E96AF42F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95" y="1281118"/>
            <a:ext cx="6112747" cy="50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碩士簡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28466</TotalTime>
  <Words>367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Aptos</vt:lpstr>
      <vt:lpstr>Söhne</vt:lpstr>
      <vt:lpstr>標楷體</vt:lpstr>
      <vt:lpstr>Arial</vt:lpstr>
      <vt:lpstr>Noto Sans</vt:lpstr>
      <vt:lpstr>Times New Roman</vt:lpstr>
      <vt:lpstr>Office 佈景主題</vt:lpstr>
      <vt:lpstr>期末報告</vt:lpstr>
      <vt:lpstr>PowerPoint 簡報</vt:lpstr>
      <vt:lpstr>Data pre-processing(Augmentation )</vt:lpstr>
      <vt:lpstr>Data pre-processing(Missing Value)</vt:lpstr>
      <vt:lpstr>Data pre-processing</vt:lpstr>
      <vt:lpstr>Data pre-processing(Transformation)</vt:lpstr>
      <vt:lpstr>Data pre-processing(Transformation)</vt:lpstr>
      <vt:lpstr>Method</vt:lpstr>
      <vt:lpstr>Method</vt:lpstr>
      <vt:lpstr>Result</vt:lpstr>
      <vt:lpstr>Rank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 Tsung Chang</dc:creator>
  <cp:lastModifiedBy>aiialab</cp:lastModifiedBy>
  <cp:revision>71</cp:revision>
  <dcterms:created xsi:type="dcterms:W3CDTF">2021-10-20T13:08:59Z</dcterms:created>
  <dcterms:modified xsi:type="dcterms:W3CDTF">2024-01-01T15:52:39Z</dcterms:modified>
</cp:coreProperties>
</file>