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9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83" r:id="rId3"/>
    <p:sldId id="260" r:id="rId4"/>
    <p:sldId id="268" r:id="rId5"/>
    <p:sldId id="286" r:id="rId6"/>
    <p:sldId id="287" r:id="rId7"/>
    <p:sldId id="288" r:id="rId8"/>
    <p:sldId id="290" r:id="rId9"/>
    <p:sldId id="289" r:id="rId10"/>
    <p:sldId id="270" r:id="rId11"/>
    <p:sldId id="29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BDFC4-A931-402C-8F61-654413D935AB}" type="datetimeFigureOut">
              <a:rPr lang="zh-TW" altLang="en-US" smtClean="0"/>
              <a:t>2023/11/06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F8591-6282-43B5-9BC2-C6916335F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10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06B81-4D20-44A4-9392-7AD296C3C6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09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80C000-5BA7-4387-AD56-524363DE26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46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06B81-4D20-44A4-9392-7AD296C3C6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80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C000-5BA7-4387-AD56-524363DE26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316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80C000-5BA7-4387-AD56-524363DE26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041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80C000-5BA7-4387-AD56-524363DE26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136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80C000-5BA7-4387-AD56-524363DE26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342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80C000-5BA7-4387-AD56-524363DE26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412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80C000-5BA7-4387-AD56-524363DE26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260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80C000-5BA7-4387-AD56-524363DE26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75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D049C-1E8C-4186-A913-69D654700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ED454D-4F89-4C04-AF77-336255F0F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07EF65-73CF-420F-BADB-9ED463FA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5023-1E43-46C0-A720-79AB9836E40D}" type="datetimeFigureOut">
              <a:rPr lang="zh-TW" altLang="en-US" smtClean="0"/>
              <a:t>2023/11/06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80F04B-1198-4465-BE11-6BB8E8FC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947332-53E0-4939-9C3A-814BF87A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AA45-1DAC-4BD7-9A65-1F47473596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35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793F20-92B1-4414-BDDA-D6403BE4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8CA6C2-1309-4EA1-B0CF-30442F9C3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0F2DAE-B784-4265-B6AF-905A9B3C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5023-1E43-46C0-A720-79AB9836E40D}" type="datetimeFigureOut">
              <a:rPr lang="zh-TW" altLang="en-US" smtClean="0"/>
              <a:t>2023/11/06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3CCE82-4A9D-46ED-8D2F-97A4C039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ED39C3-1DEE-4848-9F22-696BF9B6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AA45-1DAC-4BD7-9A65-1F47473596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03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D167262-6A20-41D9-A69A-EB622B7E9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8C1BAD-697D-4778-AF69-035F39E62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8797E5-E79F-449F-8D95-CF48F5A0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5023-1E43-46C0-A720-79AB9836E40D}" type="datetimeFigureOut">
              <a:rPr lang="zh-TW" altLang="en-US" smtClean="0"/>
              <a:t>2023/11/06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6C7C33-E330-467E-B666-E4E96CDA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1A0AAF-EE08-421A-B216-ADB8F2E8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AA45-1DAC-4BD7-9A65-1F47473596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507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F657-E740-4D54-8DE0-9CC9435B5871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EBCF-E8D4-4C35-BAC8-1D2F9D7927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53181-E885-4204-A035-DB6D0B74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6B3079-E0E5-4B66-B473-F84BA4A9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4E2E7C-0D2E-4CFD-8097-D22EE0B6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5023-1E43-46C0-A720-79AB9836E40D}" type="datetimeFigureOut">
              <a:rPr lang="zh-TW" altLang="en-US" smtClean="0"/>
              <a:t>2023/11/06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E4F53B-5EB9-47F6-B9F1-F9B2332B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2D435B-62AA-4044-915E-0E712CBB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AA45-1DAC-4BD7-9A65-1F47473596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19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3636F-E8D3-4350-A016-4A490C86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B6A298-1AB6-4DC3-8BF9-884EDB31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F4BF47-352C-4BDB-9395-6F632B92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5023-1E43-46C0-A720-79AB9836E40D}" type="datetimeFigureOut">
              <a:rPr lang="zh-TW" altLang="en-US" smtClean="0"/>
              <a:t>2023/11/06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B8FFF5-2A26-4CDF-8FE7-41EF7C8F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BF579-30BE-4C9F-A68C-FE629072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AA45-1DAC-4BD7-9A65-1F47473596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05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0A7-85AD-4E27-870B-6F3A2733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1E760A-CC57-475C-AA46-1F661282E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503912-4404-4630-951E-ECE9CDCAC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A3B3FC-232A-4BA6-9683-FDDBA5FF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5023-1E43-46C0-A720-79AB9836E40D}" type="datetimeFigureOut">
              <a:rPr lang="zh-TW" altLang="en-US" smtClean="0"/>
              <a:t>2023/11/06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2A5282-180A-4F4E-A2EC-582B0A41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59F0B6-D257-472B-A119-6A242136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AA45-1DAC-4BD7-9A65-1F47473596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35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7F49D-19EE-4048-97A5-F2AFEA5B1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7ABC0F-3A05-4C1C-8935-D5A715093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09DFE9-3FA9-4603-B6CE-38E2BEB24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DE624D-CB75-49AF-A319-1B85A23A2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987DDF-7C18-4822-9A88-C19C9198A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3912F8F-0FA0-4A50-8E60-2C69F9C9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5023-1E43-46C0-A720-79AB9836E40D}" type="datetimeFigureOut">
              <a:rPr lang="zh-TW" altLang="en-US" smtClean="0"/>
              <a:t>2023/11/06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23E51F-3CB0-4A90-9FEC-BC46531B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D493D63-AD13-4A51-AB66-BC2923A4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AA45-1DAC-4BD7-9A65-1F47473596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97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F9F07-8432-4351-8D7B-5E5A070A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6A5A7D-5CDC-4B7A-AB88-F97F1A29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5023-1E43-46C0-A720-79AB9836E40D}" type="datetimeFigureOut">
              <a:rPr lang="zh-TW" altLang="en-US" smtClean="0"/>
              <a:t>2023/11/06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9405C9-9334-4659-9B58-89E94668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FA6E04-7E0F-4700-8129-65012965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AA45-1DAC-4BD7-9A65-1F47473596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20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F2C9F0E-B819-4680-BFE7-775A46E3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5023-1E43-46C0-A720-79AB9836E40D}" type="datetimeFigureOut">
              <a:rPr lang="zh-TW" altLang="en-US" smtClean="0"/>
              <a:t>2023/11/06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DD7938-43FD-4B42-BDBE-0FB7A64E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F6234D-487A-4699-8151-7EC3D104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AA45-1DAC-4BD7-9A65-1F47473596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6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F39E6-FF23-42CD-A57A-C3BC0E2E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FE3C2-743B-4FD1-9641-6932F0A6A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634BA2-E8EF-4873-AE1A-7CCFAFADF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D797FD-6C67-4037-AD38-9EDEC0E8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5023-1E43-46C0-A720-79AB9836E40D}" type="datetimeFigureOut">
              <a:rPr lang="zh-TW" altLang="en-US" smtClean="0"/>
              <a:t>2023/11/06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66FA33-1AEB-47AD-A5EB-3DED52B0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6F1444-D34F-4556-A71B-C9BD77D0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AA45-1DAC-4BD7-9A65-1F47473596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62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83CD4-C103-4068-B70B-8DDE1BC7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AABF64-5CDF-4862-80F4-F4765E855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E83946-FCE7-4D7D-A062-1C7E69C30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FEE762-0D0D-47BD-9B07-54E2FA81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5023-1E43-46C0-A720-79AB9836E40D}" type="datetimeFigureOut">
              <a:rPr lang="zh-TW" altLang="en-US" smtClean="0"/>
              <a:t>2023/11/06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E24A39-AEE0-4EC0-B20C-DEBB13F5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A760F1-7D15-477F-884A-F6355332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AA45-1DAC-4BD7-9A65-1F47473596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13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A39AF2-BDFC-468D-8831-0C212EFC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73B0F1-0BBF-4850-9CE8-65F081F38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6EBFED-2EF3-4790-98A7-D8F4429E4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F5023-1E43-46C0-A720-79AB9836E40D}" type="datetimeFigureOut">
              <a:rPr lang="zh-TW" altLang="en-US" smtClean="0"/>
              <a:t>2023/11/06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17B86-4A1F-4D58-9249-E0E8FB7C8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EF1B2C-7805-4C93-BD6B-4ADDEE3C3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AA45-1DAC-4BD7-9A65-1F47473596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64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9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4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10" Type="http://schemas.openxmlformats.org/officeDocument/2006/relationships/image" Target="../media/image10.png"/><Relationship Id="rId4" Type="http://schemas.openxmlformats.org/officeDocument/2006/relationships/tags" Target="../tags/tag44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itanic in space, star wars, battle star galactica, star blazers, star  trek, spaceship, wall-e, titanic, ocean liner, in the style of Akira  Toriyama --q 2 --ar 21:9 --s 5000 : r/midjourney">
            <a:extLst>
              <a:ext uri="{FF2B5EF4-FFF2-40B4-BE49-F238E27FC236}">
                <a16:creationId xmlns:a16="http://schemas.microsoft.com/office/drawing/2014/main" id="{140FE650-A369-4055-9146-D0812A1D3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357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A_文本框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2572" y="272502"/>
            <a:ext cx="57721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9170" latinLnBrk="1"/>
            <a:r>
              <a:rPr lang="en-US" altLang="ko-KR" sz="4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itchFamily="34" charset="0"/>
              </a:rPr>
              <a:t>Spaceship Titanic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5DAB8A43-CE24-45C7-B077-88436662BC3B}"/>
              </a:ext>
            </a:extLst>
          </p:cNvPr>
          <p:cNvSpPr txBox="1">
            <a:spLocks/>
          </p:cNvSpPr>
          <p:nvPr/>
        </p:nvSpPr>
        <p:spPr>
          <a:xfrm>
            <a:off x="7997504" y="4430595"/>
            <a:ext cx="4132977" cy="181081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1600" dirty="0">
                <a:solidFill>
                  <a:schemeClr val="bg1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endParaRPr lang="en-US" altLang="zh-TW" sz="1600" dirty="0">
              <a:solidFill>
                <a:schemeClr val="bg1"/>
              </a:solidFill>
              <a:highlight>
                <a:srgbClr val="0000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1600" dirty="0">
                <a:solidFill>
                  <a:schemeClr val="bg1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112321523</a:t>
            </a:r>
            <a:r>
              <a:rPr lang="zh-TW" altLang="en-US" sz="1600" dirty="0">
                <a:solidFill>
                  <a:schemeClr val="bg1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余秉諺</a:t>
            </a:r>
            <a:endParaRPr lang="en-US" altLang="zh-TW" sz="1600" dirty="0">
              <a:solidFill>
                <a:schemeClr val="bg1"/>
              </a:solidFill>
              <a:highlight>
                <a:srgbClr val="0000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1600" dirty="0">
                <a:solidFill>
                  <a:schemeClr val="bg1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112321510</a:t>
            </a:r>
            <a:r>
              <a:rPr lang="zh-TW" altLang="en-US" sz="1600" dirty="0">
                <a:solidFill>
                  <a:schemeClr val="bg1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陳睿群</a:t>
            </a:r>
            <a:endParaRPr lang="en-US" altLang="zh-TW" sz="1600" dirty="0">
              <a:solidFill>
                <a:schemeClr val="bg1"/>
              </a:solidFill>
              <a:highlight>
                <a:srgbClr val="0000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1600" dirty="0">
                <a:solidFill>
                  <a:schemeClr val="bg1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112321518</a:t>
            </a:r>
            <a:r>
              <a:rPr lang="zh-TW" altLang="en-US" sz="1600" dirty="0">
                <a:solidFill>
                  <a:schemeClr val="bg1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鄒松諭</a:t>
            </a:r>
          </a:p>
        </p:txBody>
      </p:sp>
    </p:spTree>
    <p:extLst>
      <p:ext uri="{BB962C8B-B14F-4D97-AF65-F5344CB8AC3E}">
        <p14:creationId xmlns:p14="http://schemas.microsoft.com/office/powerpoint/2010/main" val="774491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1842293" y="2724921"/>
            <a:ext cx="8788402" cy="3254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Logistic Regression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Random Forest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SVM</a:t>
            </a:r>
          </a:p>
          <a:p>
            <a:pPr marL="457200" lvl="0" indent="-457200" algn="just">
              <a:lnSpc>
                <a:spcPct val="130000"/>
              </a:lnSpc>
              <a:buFont typeface="+mj-lt"/>
              <a:buAutoNum type="arabicPeriod"/>
              <a:defRPr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KNN</a:t>
            </a:r>
          </a:p>
          <a:p>
            <a:pPr marL="457200" lvl="0" indent="-457200" algn="just">
              <a:lnSpc>
                <a:spcPct val="130000"/>
              </a:lnSpc>
              <a:buFont typeface="+mj-lt"/>
              <a:buAutoNum type="arabicPeriod"/>
              <a:defRPr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XGBoost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目前想法應該是會多去嘗試模型，之後可以再多找找其他模型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zh-TW" altLang="en-US" sz="20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最後使用</a:t>
            </a:r>
            <a:r>
              <a:rPr lang="en-US" altLang="zh-TW" sz="20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Precision Recall ROC </a:t>
            </a:r>
            <a:r>
              <a:rPr lang="zh-TW" altLang="en-US" sz="20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評估</a:t>
            </a:r>
            <a:r>
              <a:rPr lang="en-US" altLang="zh-TW" sz="20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model</a:t>
            </a:r>
            <a:r>
              <a:rPr lang="zh-TW" altLang="en-US" sz="20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的好與壞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PA_文本框 5"/>
          <p:cNvSpPr txBox="1"/>
          <p:nvPr>
            <p:custDataLst>
              <p:tags r:id="rId3"/>
            </p:custDataLst>
          </p:nvPr>
        </p:nvSpPr>
        <p:spPr>
          <a:xfrm>
            <a:off x="0" y="74363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74C22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Times New Roman" panose="02020603050405020304" pitchFamily="18" charset="0"/>
              </a:rPr>
              <a:t>預計使用方法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E74C22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PA_组合 2"/>
          <p:cNvGrpSpPr/>
          <p:nvPr>
            <p:custDataLst>
              <p:tags r:id="rId4"/>
            </p:custDataLst>
          </p:nvPr>
        </p:nvGrpSpPr>
        <p:grpSpPr>
          <a:xfrm>
            <a:off x="5955504" y="6158030"/>
            <a:ext cx="280990" cy="280990"/>
            <a:chOff x="5955504" y="6158030"/>
            <a:chExt cx="280990" cy="280990"/>
          </a:xfrm>
        </p:grpSpPr>
        <p:sp>
          <p:nvSpPr>
            <p:cNvPr id="7" name="PA_椭圆 6"/>
            <p:cNvSpPr/>
            <p:nvPr>
              <p:custDataLst>
                <p:tags r:id="rId6"/>
              </p:custDataLst>
            </p:nvPr>
          </p:nvSpPr>
          <p:spPr>
            <a:xfrm>
              <a:off x="5955504" y="6158030"/>
              <a:ext cx="280990" cy="280990"/>
            </a:xfrm>
            <a:prstGeom prst="ellipse">
              <a:avLst/>
            </a:prstGeom>
            <a:noFill/>
            <a:ln w="12700" cap="flat" cmpd="sng" algn="ctr">
              <a:solidFill>
                <a:srgbClr val="E74C2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8" name="PA_半闭框 7"/>
            <p:cNvSpPr/>
            <p:nvPr>
              <p:custDataLst>
                <p:tags r:id="rId7"/>
              </p:custDataLst>
            </p:nvPr>
          </p:nvSpPr>
          <p:spPr>
            <a:xfrm rot="13500000">
              <a:off x="6027680" y="6198354"/>
              <a:ext cx="136640" cy="136640"/>
            </a:xfrm>
            <a:prstGeom prst="halfFrame">
              <a:avLst>
                <a:gd name="adj1" fmla="val 6186"/>
                <a:gd name="adj2" fmla="val 6186"/>
              </a:avLst>
            </a:prstGeom>
            <a:solidFill>
              <a:srgbClr val="E7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sp>
        <p:nvSpPr>
          <p:cNvPr id="11" name="PA_任意多边形 10"/>
          <p:cNvSpPr/>
          <p:nvPr>
            <p:custDataLst>
              <p:tags r:id="rId5"/>
            </p:custDataLst>
          </p:nvPr>
        </p:nvSpPr>
        <p:spPr>
          <a:xfrm>
            <a:off x="1318341" y="380999"/>
            <a:ext cx="1371600" cy="1371600"/>
          </a:xfrm>
          <a:custGeom>
            <a:avLst/>
            <a:gdLst>
              <a:gd name="connsiteX0" fmla="*/ 961685 w 1371600"/>
              <a:gd name="connsiteY0" fmla="*/ 474411 h 1371600"/>
              <a:gd name="connsiteX1" fmla="*/ 963917 w 1371600"/>
              <a:gd name="connsiteY1" fmla="*/ 475155 h 1371600"/>
              <a:gd name="connsiteX2" fmla="*/ 963917 w 1371600"/>
              <a:gd name="connsiteY2" fmla="*/ 783973 h 1371600"/>
              <a:gd name="connsiteX3" fmla="*/ 767836 w 1371600"/>
              <a:gd name="connsiteY3" fmla="*/ 783973 h 1371600"/>
              <a:gd name="connsiteX4" fmla="*/ 942709 w 1371600"/>
              <a:gd name="connsiteY4" fmla="*/ 514966 h 1371600"/>
              <a:gd name="connsiteX5" fmla="*/ 480077 w 1371600"/>
              <a:gd name="connsiteY5" fmla="*/ 446877 h 1371600"/>
              <a:gd name="connsiteX6" fmla="*/ 571792 w 1371600"/>
              <a:gd name="connsiteY6" fmla="*/ 488363 h 1371600"/>
              <a:gd name="connsiteX7" fmla="*/ 603977 w 1371600"/>
              <a:gd name="connsiteY7" fmla="*/ 600915 h 1371600"/>
              <a:gd name="connsiteX8" fmla="*/ 603977 w 1371600"/>
              <a:gd name="connsiteY8" fmla="*/ 773927 h 1371600"/>
              <a:gd name="connsiteX9" fmla="*/ 571978 w 1371600"/>
              <a:gd name="connsiteY9" fmla="*/ 886665 h 1371600"/>
              <a:gd name="connsiteX10" fmla="*/ 480821 w 1371600"/>
              <a:gd name="connsiteY10" fmla="*/ 928709 h 1371600"/>
              <a:gd name="connsiteX11" fmla="*/ 388734 w 1371600"/>
              <a:gd name="connsiteY11" fmla="*/ 886479 h 1371600"/>
              <a:gd name="connsiteX12" fmla="*/ 356178 w 1371600"/>
              <a:gd name="connsiteY12" fmla="*/ 773927 h 1371600"/>
              <a:gd name="connsiteX13" fmla="*/ 356178 w 1371600"/>
              <a:gd name="connsiteY13" fmla="*/ 600915 h 1371600"/>
              <a:gd name="connsiteX14" fmla="*/ 388362 w 1371600"/>
              <a:gd name="connsiteY14" fmla="*/ 488549 h 1371600"/>
              <a:gd name="connsiteX15" fmla="*/ 480077 w 1371600"/>
              <a:gd name="connsiteY15" fmla="*/ 446877 h 1371600"/>
              <a:gd name="connsiteX16" fmla="*/ 959452 w 1371600"/>
              <a:gd name="connsiteY16" fmla="*/ 416740 h 1371600"/>
              <a:gd name="connsiteX17" fmla="*/ 715002 w 1371600"/>
              <a:gd name="connsiteY17" fmla="*/ 796251 h 1371600"/>
              <a:gd name="connsiteX18" fmla="*/ 715002 w 1371600"/>
              <a:gd name="connsiteY18" fmla="*/ 821552 h 1371600"/>
              <a:gd name="connsiteX19" fmla="*/ 963917 w 1371600"/>
              <a:gd name="connsiteY19" fmla="*/ 821552 h 1371600"/>
              <a:gd name="connsiteX20" fmla="*/ 963917 w 1371600"/>
              <a:gd name="connsiteY20" fmla="*/ 958474 h 1371600"/>
              <a:gd name="connsiteX21" fmla="*/ 1008194 w 1371600"/>
              <a:gd name="connsiteY21" fmla="*/ 958474 h 1371600"/>
              <a:gd name="connsiteX22" fmla="*/ 1008194 w 1371600"/>
              <a:gd name="connsiteY22" fmla="*/ 821552 h 1371600"/>
              <a:gd name="connsiteX23" fmla="*/ 1093026 w 1371600"/>
              <a:gd name="connsiteY23" fmla="*/ 821552 h 1371600"/>
              <a:gd name="connsiteX24" fmla="*/ 1093026 w 1371600"/>
              <a:gd name="connsiteY24" fmla="*/ 783973 h 1371600"/>
              <a:gd name="connsiteX25" fmla="*/ 1008194 w 1371600"/>
              <a:gd name="connsiteY25" fmla="*/ 783973 h 1371600"/>
              <a:gd name="connsiteX26" fmla="*/ 1008194 w 1371600"/>
              <a:gd name="connsiteY26" fmla="*/ 416740 h 1371600"/>
              <a:gd name="connsiteX27" fmla="*/ 480077 w 1371600"/>
              <a:gd name="connsiteY27" fmla="*/ 408926 h 1371600"/>
              <a:gd name="connsiteX28" fmla="*/ 356922 w 1371600"/>
              <a:gd name="connsiteY28" fmla="*/ 462504 h 1371600"/>
              <a:gd name="connsiteX29" fmla="*/ 311901 w 1371600"/>
              <a:gd name="connsiteY29" fmla="*/ 607984 h 1371600"/>
              <a:gd name="connsiteX30" fmla="*/ 311901 w 1371600"/>
              <a:gd name="connsiteY30" fmla="*/ 767230 h 1371600"/>
              <a:gd name="connsiteX31" fmla="*/ 357294 w 1371600"/>
              <a:gd name="connsiteY31" fmla="*/ 912896 h 1371600"/>
              <a:gd name="connsiteX32" fmla="*/ 480821 w 1371600"/>
              <a:gd name="connsiteY32" fmla="*/ 966288 h 1371600"/>
              <a:gd name="connsiteX33" fmla="*/ 603790 w 1371600"/>
              <a:gd name="connsiteY33" fmla="*/ 913082 h 1371600"/>
              <a:gd name="connsiteX34" fmla="*/ 648625 w 1371600"/>
              <a:gd name="connsiteY34" fmla="*/ 767230 h 1371600"/>
              <a:gd name="connsiteX35" fmla="*/ 648625 w 1371600"/>
              <a:gd name="connsiteY35" fmla="*/ 607984 h 1371600"/>
              <a:gd name="connsiteX36" fmla="*/ 603418 w 1371600"/>
              <a:gd name="connsiteY36" fmla="*/ 462504 h 1371600"/>
              <a:gd name="connsiteX37" fmla="*/ 480077 w 1371600"/>
              <a:gd name="connsiteY37" fmla="*/ 408926 h 1371600"/>
              <a:gd name="connsiteX38" fmla="*/ 685800 w 1371600"/>
              <a:gd name="connsiteY38" fmla="*/ 0 h 1371600"/>
              <a:gd name="connsiteX39" fmla="*/ 1371600 w 1371600"/>
              <a:gd name="connsiteY39" fmla="*/ 685800 h 1371600"/>
              <a:gd name="connsiteX40" fmla="*/ 685800 w 1371600"/>
              <a:gd name="connsiteY40" fmla="*/ 1371600 h 1371600"/>
              <a:gd name="connsiteX41" fmla="*/ 0 w 1371600"/>
              <a:gd name="connsiteY41" fmla="*/ 685800 h 1371600"/>
              <a:gd name="connsiteX42" fmla="*/ 685800 w 1371600"/>
              <a:gd name="connsiteY4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371600" h="1371600">
                <a:moveTo>
                  <a:pt x="961685" y="474411"/>
                </a:moveTo>
                <a:lnTo>
                  <a:pt x="963917" y="475155"/>
                </a:lnTo>
                <a:lnTo>
                  <a:pt x="963917" y="783973"/>
                </a:lnTo>
                <a:lnTo>
                  <a:pt x="767836" y="783973"/>
                </a:lnTo>
                <a:lnTo>
                  <a:pt x="942709" y="514966"/>
                </a:lnTo>
                <a:close/>
                <a:moveTo>
                  <a:pt x="480077" y="446877"/>
                </a:moveTo>
                <a:cubicBezTo>
                  <a:pt x="519765" y="446877"/>
                  <a:pt x="550336" y="460706"/>
                  <a:pt x="571792" y="488363"/>
                </a:cubicBezTo>
                <a:cubicBezTo>
                  <a:pt x="593248" y="516020"/>
                  <a:pt x="603977" y="553538"/>
                  <a:pt x="603977" y="600915"/>
                </a:cubicBezTo>
                <a:lnTo>
                  <a:pt x="603977" y="773927"/>
                </a:lnTo>
                <a:cubicBezTo>
                  <a:pt x="603977" y="821056"/>
                  <a:pt x="593310" y="858635"/>
                  <a:pt x="571978" y="886665"/>
                </a:cubicBezTo>
                <a:cubicBezTo>
                  <a:pt x="550646" y="914694"/>
                  <a:pt x="520261" y="928709"/>
                  <a:pt x="480821" y="928709"/>
                </a:cubicBezTo>
                <a:cubicBezTo>
                  <a:pt x="441134" y="928709"/>
                  <a:pt x="410438" y="914632"/>
                  <a:pt x="388734" y="886479"/>
                </a:cubicBezTo>
                <a:cubicBezTo>
                  <a:pt x="367030" y="858325"/>
                  <a:pt x="356178" y="820808"/>
                  <a:pt x="356178" y="773927"/>
                </a:cubicBezTo>
                <a:lnTo>
                  <a:pt x="356178" y="600915"/>
                </a:lnTo>
                <a:cubicBezTo>
                  <a:pt x="356178" y="553786"/>
                  <a:pt x="366906" y="516330"/>
                  <a:pt x="388362" y="488549"/>
                </a:cubicBezTo>
                <a:cubicBezTo>
                  <a:pt x="409818" y="460768"/>
                  <a:pt x="440390" y="446877"/>
                  <a:pt x="480077" y="446877"/>
                </a:cubicBezTo>
                <a:close/>
                <a:moveTo>
                  <a:pt x="959452" y="416740"/>
                </a:moveTo>
                <a:lnTo>
                  <a:pt x="715002" y="796251"/>
                </a:lnTo>
                <a:lnTo>
                  <a:pt x="715002" y="821552"/>
                </a:lnTo>
                <a:lnTo>
                  <a:pt x="963917" y="821552"/>
                </a:lnTo>
                <a:lnTo>
                  <a:pt x="963917" y="958474"/>
                </a:lnTo>
                <a:lnTo>
                  <a:pt x="1008194" y="958474"/>
                </a:lnTo>
                <a:lnTo>
                  <a:pt x="1008194" y="821552"/>
                </a:lnTo>
                <a:lnTo>
                  <a:pt x="1093026" y="821552"/>
                </a:lnTo>
                <a:lnTo>
                  <a:pt x="1093026" y="783973"/>
                </a:lnTo>
                <a:lnTo>
                  <a:pt x="1008194" y="783973"/>
                </a:lnTo>
                <a:lnTo>
                  <a:pt x="1008194" y="416740"/>
                </a:lnTo>
                <a:close/>
                <a:moveTo>
                  <a:pt x="480077" y="408926"/>
                </a:moveTo>
                <a:cubicBezTo>
                  <a:pt x="427987" y="408926"/>
                  <a:pt x="386935" y="426786"/>
                  <a:pt x="356922" y="462504"/>
                </a:cubicBezTo>
                <a:cubicBezTo>
                  <a:pt x="326908" y="498223"/>
                  <a:pt x="311901" y="546716"/>
                  <a:pt x="311901" y="607984"/>
                </a:cubicBezTo>
                <a:lnTo>
                  <a:pt x="311901" y="767230"/>
                </a:lnTo>
                <a:cubicBezTo>
                  <a:pt x="311901" y="828746"/>
                  <a:pt x="327032" y="877301"/>
                  <a:pt x="357294" y="912896"/>
                </a:cubicBezTo>
                <a:cubicBezTo>
                  <a:pt x="387556" y="948490"/>
                  <a:pt x="428731" y="966288"/>
                  <a:pt x="480821" y="966288"/>
                </a:cubicBezTo>
                <a:cubicBezTo>
                  <a:pt x="532911" y="966288"/>
                  <a:pt x="573901" y="948552"/>
                  <a:pt x="603790" y="913082"/>
                </a:cubicBezTo>
                <a:cubicBezTo>
                  <a:pt x="633680" y="877611"/>
                  <a:pt x="648625" y="828994"/>
                  <a:pt x="648625" y="767230"/>
                </a:cubicBezTo>
                <a:lnTo>
                  <a:pt x="648625" y="607984"/>
                </a:lnTo>
                <a:cubicBezTo>
                  <a:pt x="648625" y="546716"/>
                  <a:pt x="633556" y="498223"/>
                  <a:pt x="603418" y="462504"/>
                </a:cubicBezTo>
                <a:cubicBezTo>
                  <a:pt x="573281" y="426786"/>
                  <a:pt x="532167" y="408926"/>
                  <a:pt x="480077" y="408926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E7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468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9684860-2ACA-4C5E-B198-E50ECE9DA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10" y="1722288"/>
            <a:ext cx="9616580" cy="469717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86A6C82-0DE9-46F1-B9E6-41EDEE7D2CBD}"/>
              </a:ext>
            </a:extLst>
          </p:cNvPr>
          <p:cNvSpPr txBox="1"/>
          <p:nvPr/>
        </p:nvSpPr>
        <p:spPr>
          <a:xfrm>
            <a:off x="3618722" y="914400"/>
            <a:ext cx="4954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第一次繳交名次</a:t>
            </a:r>
          </a:p>
        </p:txBody>
      </p:sp>
    </p:spTree>
    <p:extLst>
      <p:ext uri="{BB962C8B-B14F-4D97-AF65-F5344CB8AC3E}">
        <p14:creationId xmlns:p14="http://schemas.microsoft.com/office/powerpoint/2010/main" val="386337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2921000" cy="6858000"/>
            <a:chOff x="0" y="0"/>
            <a:chExt cx="292100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2921000" cy="6858000"/>
            </a:xfrm>
            <a:prstGeom prst="rect">
              <a:avLst/>
            </a:prstGeom>
            <a:blipFill dpi="0"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40000" sy="4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0"/>
              <a:ext cx="2921000" cy="6858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32477" y="3429000"/>
              <a:ext cx="1628726" cy="1507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TW" altLang="en-US" sz="4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題目介紹</a:t>
              </a:r>
              <a:endParaRPr lang="zh-CN" altLang="en-US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295689" y="2713203"/>
              <a:ext cx="318682" cy="274214"/>
              <a:chOff x="495301" y="523876"/>
              <a:chExt cx="546101" cy="469900"/>
            </a:xfrm>
          </p:grpSpPr>
          <p:sp>
            <p:nvSpPr>
              <p:cNvPr id="28" name="Freeform 5"/>
              <p:cNvSpPr>
                <a:spLocks/>
              </p:cNvSpPr>
              <p:nvPr/>
            </p:nvSpPr>
            <p:spPr bwMode="auto">
              <a:xfrm>
                <a:off x="606426" y="631826"/>
                <a:ext cx="434975" cy="361950"/>
              </a:xfrm>
              <a:custGeom>
                <a:avLst/>
                <a:gdLst>
                  <a:gd name="T0" fmla="*/ 153 w 153"/>
                  <a:gd name="T1" fmla="*/ 121 h 127"/>
                  <a:gd name="T2" fmla="*/ 147 w 153"/>
                  <a:gd name="T3" fmla="*/ 127 h 127"/>
                  <a:gd name="T4" fmla="*/ 6 w 153"/>
                  <a:gd name="T5" fmla="*/ 127 h 127"/>
                  <a:gd name="T6" fmla="*/ 0 w 153"/>
                  <a:gd name="T7" fmla="*/ 121 h 127"/>
                  <a:gd name="T8" fmla="*/ 0 w 153"/>
                  <a:gd name="T9" fmla="*/ 6 h 127"/>
                  <a:gd name="T10" fmla="*/ 6 w 153"/>
                  <a:gd name="T11" fmla="*/ 0 h 127"/>
                  <a:gd name="T12" fmla="*/ 147 w 153"/>
                  <a:gd name="T13" fmla="*/ 0 h 127"/>
                  <a:gd name="T14" fmla="*/ 153 w 153"/>
                  <a:gd name="T15" fmla="*/ 6 h 127"/>
                  <a:gd name="T16" fmla="*/ 153 w 153"/>
                  <a:gd name="T17" fmla="*/ 121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3" h="127">
                    <a:moveTo>
                      <a:pt x="153" y="121"/>
                    </a:moveTo>
                    <a:cubicBezTo>
                      <a:pt x="153" y="124"/>
                      <a:pt x="151" y="127"/>
                      <a:pt x="147" y="127"/>
                    </a:cubicBezTo>
                    <a:cubicBezTo>
                      <a:pt x="6" y="127"/>
                      <a:pt x="6" y="127"/>
                      <a:pt x="6" y="127"/>
                    </a:cubicBezTo>
                    <a:cubicBezTo>
                      <a:pt x="2" y="127"/>
                      <a:pt x="0" y="124"/>
                      <a:pt x="0" y="12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1" y="0"/>
                      <a:pt x="153" y="3"/>
                      <a:pt x="153" y="6"/>
                    </a:cubicBezTo>
                    <a:lnTo>
                      <a:pt x="153" y="121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>
                <a:off x="495301" y="523876"/>
                <a:ext cx="438150" cy="361950"/>
              </a:xfrm>
              <a:custGeom>
                <a:avLst/>
                <a:gdLst>
                  <a:gd name="T0" fmla="*/ 20 w 154"/>
                  <a:gd name="T1" fmla="*/ 127 h 127"/>
                  <a:gd name="T2" fmla="*/ 7 w 154"/>
                  <a:gd name="T3" fmla="*/ 127 h 127"/>
                  <a:gd name="T4" fmla="*/ 0 w 154"/>
                  <a:gd name="T5" fmla="*/ 121 h 127"/>
                  <a:gd name="T6" fmla="*/ 0 w 154"/>
                  <a:gd name="T7" fmla="*/ 6 h 127"/>
                  <a:gd name="T8" fmla="*/ 7 w 154"/>
                  <a:gd name="T9" fmla="*/ 0 h 127"/>
                  <a:gd name="T10" fmla="*/ 148 w 154"/>
                  <a:gd name="T11" fmla="*/ 0 h 127"/>
                  <a:gd name="T12" fmla="*/ 154 w 154"/>
                  <a:gd name="T13" fmla="*/ 6 h 127"/>
                  <a:gd name="T14" fmla="*/ 154 w 154"/>
                  <a:gd name="T15" fmla="*/ 2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127">
                    <a:moveTo>
                      <a:pt x="20" y="127"/>
                    </a:moveTo>
                    <a:cubicBezTo>
                      <a:pt x="7" y="127"/>
                      <a:pt x="7" y="127"/>
                      <a:pt x="7" y="127"/>
                    </a:cubicBezTo>
                    <a:cubicBezTo>
                      <a:pt x="3" y="127"/>
                      <a:pt x="0" y="124"/>
                      <a:pt x="0" y="12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51" y="0"/>
                      <a:pt x="154" y="2"/>
                      <a:pt x="154" y="6"/>
                    </a:cubicBezTo>
                    <a:cubicBezTo>
                      <a:pt x="154" y="20"/>
                      <a:pt x="154" y="20"/>
                      <a:pt x="154" y="20"/>
                    </a:cubicBezTo>
                  </a:path>
                </a:pathLst>
              </a:cu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7"/>
              <p:cNvSpPr>
                <a:spLocks/>
              </p:cNvSpPr>
              <p:nvPr/>
            </p:nvSpPr>
            <p:spPr bwMode="auto">
              <a:xfrm>
                <a:off x="646114" y="831851"/>
                <a:ext cx="395288" cy="161925"/>
              </a:xfrm>
              <a:custGeom>
                <a:avLst/>
                <a:gdLst>
                  <a:gd name="T0" fmla="*/ 0 w 249"/>
                  <a:gd name="T1" fmla="*/ 102 h 102"/>
                  <a:gd name="T2" fmla="*/ 102 w 249"/>
                  <a:gd name="T3" fmla="*/ 0 h 102"/>
                  <a:gd name="T4" fmla="*/ 147 w 249"/>
                  <a:gd name="T5" fmla="*/ 48 h 102"/>
                  <a:gd name="T6" fmla="*/ 194 w 249"/>
                  <a:gd name="T7" fmla="*/ 0 h 102"/>
                  <a:gd name="T8" fmla="*/ 249 w 249"/>
                  <a:gd name="T9" fmla="*/ 4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02">
                    <a:moveTo>
                      <a:pt x="0" y="102"/>
                    </a:moveTo>
                    <a:lnTo>
                      <a:pt x="102" y="0"/>
                    </a:lnTo>
                    <a:lnTo>
                      <a:pt x="147" y="48"/>
                    </a:lnTo>
                    <a:lnTo>
                      <a:pt x="194" y="0"/>
                    </a:lnTo>
                    <a:lnTo>
                      <a:pt x="249" y="48"/>
                    </a:lnTo>
                  </a:path>
                </a:pathLst>
              </a:cu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666751" y="717551"/>
                <a:ext cx="84138" cy="85725"/>
              </a:xfrm>
              <a:prstGeom prst="ellipse">
                <a:avLst/>
              </a:pr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9271000" y="0"/>
            <a:ext cx="2921000" cy="6858000"/>
            <a:chOff x="9271000" y="0"/>
            <a:chExt cx="2921000" cy="6858000"/>
          </a:xfrm>
        </p:grpSpPr>
        <p:sp>
          <p:nvSpPr>
            <p:cNvPr id="6" name="矩形 5"/>
            <p:cNvSpPr/>
            <p:nvPr/>
          </p:nvSpPr>
          <p:spPr>
            <a:xfrm>
              <a:off x="9271000" y="0"/>
              <a:ext cx="2921000" cy="6858000"/>
            </a:xfrm>
            <a:prstGeom prst="rect">
              <a:avLst/>
            </a:prstGeom>
            <a:blipFill dpi="0"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30000" sy="3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9271000" y="0"/>
              <a:ext cx="2921000" cy="6858000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580131" y="3402357"/>
              <a:ext cx="2302738" cy="1507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TW" altLang="en-US" sz="4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預計使用的方法</a:t>
              </a:r>
              <a:endParaRPr lang="zh-CN" altLang="en-US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0572159" y="2690969"/>
              <a:ext cx="318681" cy="315902"/>
              <a:chOff x="5229226" y="484188"/>
              <a:chExt cx="546100" cy="541338"/>
            </a:xfrm>
          </p:grpSpPr>
          <p:sp>
            <p:nvSpPr>
              <p:cNvPr id="33" name="Freeform 20"/>
              <p:cNvSpPr>
                <a:spLocks/>
              </p:cNvSpPr>
              <p:nvPr/>
            </p:nvSpPr>
            <p:spPr bwMode="auto">
              <a:xfrm>
                <a:off x="5229226" y="538163"/>
                <a:ext cx="546100" cy="487363"/>
              </a:xfrm>
              <a:custGeom>
                <a:avLst/>
                <a:gdLst>
                  <a:gd name="T0" fmla="*/ 157 w 192"/>
                  <a:gd name="T1" fmla="*/ 0 h 171"/>
                  <a:gd name="T2" fmla="*/ 188 w 192"/>
                  <a:gd name="T3" fmla="*/ 0 h 171"/>
                  <a:gd name="T4" fmla="*/ 192 w 192"/>
                  <a:gd name="T5" fmla="*/ 4 h 171"/>
                  <a:gd name="T6" fmla="*/ 192 w 192"/>
                  <a:gd name="T7" fmla="*/ 168 h 171"/>
                  <a:gd name="T8" fmla="*/ 188 w 192"/>
                  <a:gd name="T9" fmla="*/ 171 h 171"/>
                  <a:gd name="T10" fmla="*/ 3 w 192"/>
                  <a:gd name="T11" fmla="*/ 171 h 171"/>
                  <a:gd name="T12" fmla="*/ 0 w 192"/>
                  <a:gd name="T13" fmla="*/ 168 h 171"/>
                  <a:gd name="T14" fmla="*/ 0 w 192"/>
                  <a:gd name="T15" fmla="*/ 4 h 171"/>
                  <a:gd name="T16" fmla="*/ 3 w 192"/>
                  <a:gd name="T17" fmla="*/ 0 h 171"/>
                  <a:gd name="T18" fmla="*/ 34 w 192"/>
                  <a:gd name="T1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71">
                    <a:moveTo>
                      <a:pt x="157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90" y="0"/>
                      <a:pt x="192" y="2"/>
                      <a:pt x="192" y="4"/>
                    </a:cubicBezTo>
                    <a:cubicBezTo>
                      <a:pt x="192" y="168"/>
                      <a:pt x="192" y="168"/>
                      <a:pt x="192" y="168"/>
                    </a:cubicBezTo>
                    <a:cubicBezTo>
                      <a:pt x="192" y="170"/>
                      <a:pt x="190" y="171"/>
                      <a:pt x="188" y="171"/>
                    </a:cubicBezTo>
                    <a:cubicBezTo>
                      <a:pt x="3" y="171"/>
                      <a:pt x="3" y="171"/>
                      <a:pt x="3" y="171"/>
                    </a:cubicBezTo>
                    <a:cubicBezTo>
                      <a:pt x="1" y="171"/>
                      <a:pt x="0" y="170"/>
                      <a:pt x="0" y="1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34" y="0"/>
                      <a:pt x="34" y="0"/>
                      <a:pt x="34" y="0"/>
                    </a:cubicBezTo>
                  </a:path>
                </a:pathLst>
              </a:cu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Line 21"/>
              <p:cNvSpPr>
                <a:spLocks noChangeShapeType="1"/>
              </p:cNvSpPr>
              <p:nvPr/>
            </p:nvSpPr>
            <p:spPr bwMode="auto">
              <a:xfrm>
                <a:off x="5229226" y="688976"/>
                <a:ext cx="546100" cy="0"/>
              </a:xfrm>
              <a:prstGeom prst="line">
                <a:avLst/>
              </a:pr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5337176" y="484188"/>
                <a:ext cx="77788" cy="103188"/>
              </a:xfrm>
              <a:custGeom>
                <a:avLst/>
                <a:gdLst>
                  <a:gd name="T0" fmla="*/ 27 w 27"/>
                  <a:gd name="T1" fmla="*/ 33 h 36"/>
                  <a:gd name="T2" fmla="*/ 24 w 27"/>
                  <a:gd name="T3" fmla="*/ 36 h 36"/>
                  <a:gd name="T4" fmla="*/ 3 w 27"/>
                  <a:gd name="T5" fmla="*/ 36 h 36"/>
                  <a:gd name="T6" fmla="*/ 0 w 27"/>
                  <a:gd name="T7" fmla="*/ 33 h 36"/>
                  <a:gd name="T8" fmla="*/ 0 w 27"/>
                  <a:gd name="T9" fmla="*/ 3 h 36"/>
                  <a:gd name="T10" fmla="*/ 3 w 27"/>
                  <a:gd name="T11" fmla="*/ 0 h 36"/>
                  <a:gd name="T12" fmla="*/ 24 w 27"/>
                  <a:gd name="T13" fmla="*/ 0 h 36"/>
                  <a:gd name="T14" fmla="*/ 27 w 27"/>
                  <a:gd name="T15" fmla="*/ 3 h 36"/>
                  <a:gd name="T16" fmla="*/ 27 w 27"/>
                  <a:gd name="T17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6">
                    <a:moveTo>
                      <a:pt x="27" y="33"/>
                    </a:moveTo>
                    <a:cubicBezTo>
                      <a:pt x="27" y="35"/>
                      <a:pt x="26" y="36"/>
                      <a:pt x="2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1" y="36"/>
                      <a:pt x="0" y="35"/>
                      <a:pt x="0" y="3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0"/>
                      <a:pt x="27" y="1"/>
                      <a:pt x="27" y="3"/>
                    </a:cubicBezTo>
                    <a:lnTo>
                      <a:pt x="27" y="3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5588001" y="484188"/>
                <a:ext cx="76200" cy="103188"/>
              </a:xfrm>
              <a:custGeom>
                <a:avLst/>
                <a:gdLst>
                  <a:gd name="T0" fmla="*/ 27 w 27"/>
                  <a:gd name="T1" fmla="*/ 33 h 36"/>
                  <a:gd name="T2" fmla="*/ 24 w 27"/>
                  <a:gd name="T3" fmla="*/ 36 h 36"/>
                  <a:gd name="T4" fmla="*/ 3 w 27"/>
                  <a:gd name="T5" fmla="*/ 36 h 36"/>
                  <a:gd name="T6" fmla="*/ 0 w 27"/>
                  <a:gd name="T7" fmla="*/ 33 h 36"/>
                  <a:gd name="T8" fmla="*/ 0 w 27"/>
                  <a:gd name="T9" fmla="*/ 3 h 36"/>
                  <a:gd name="T10" fmla="*/ 3 w 27"/>
                  <a:gd name="T11" fmla="*/ 0 h 36"/>
                  <a:gd name="T12" fmla="*/ 24 w 27"/>
                  <a:gd name="T13" fmla="*/ 0 h 36"/>
                  <a:gd name="T14" fmla="*/ 27 w 27"/>
                  <a:gd name="T15" fmla="*/ 3 h 36"/>
                  <a:gd name="T16" fmla="*/ 27 w 27"/>
                  <a:gd name="T17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6">
                    <a:moveTo>
                      <a:pt x="27" y="33"/>
                    </a:moveTo>
                    <a:cubicBezTo>
                      <a:pt x="27" y="35"/>
                      <a:pt x="26" y="36"/>
                      <a:pt x="2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2" y="36"/>
                      <a:pt x="0" y="35"/>
                      <a:pt x="0" y="3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0"/>
                      <a:pt x="27" y="1"/>
                      <a:pt x="27" y="3"/>
                    </a:cubicBezTo>
                    <a:lnTo>
                      <a:pt x="27" y="3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24"/>
              <p:cNvSpPr>
                <a:spLocks noChangeShapeType="1"/>
              </p:cNvSpPr>
              <p:nvPr/>
            </p:nvSpPr>
            <p:spPr bwMode="auto">
              <a:xfrm>
                <a:off x="5426076" y="538163"/>
                <a:ext cx="150813" cy="0"/>
              </a:xfrm>
              <a:prstGeom prst="line">
                <a:avLst/>
              </a:pr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3114835" y="0"/>
            <a:ext cx="2921000" cy="6858000"/>
            <a:chOff x="3090333" y="0"/>
            <a:chExt cx="2921000" cy="6858000"/>
          </a:xfrm>
        </p:grpSpPr>
        <p:sp>
          <p:nvSpPr>
            <p:cNvPr id="4" name="矩形 3"/>
            <p:cNvSpPr/>
            <p:nvPr/>
          </p:nvSpPr>
          <p:spPr>
            <a:xfrm>
              <a:off x="3090333" y="0"/>
              <a:ext cx="2921000" cy="6858000"/>
            </a:xfrm>
            <a:prstGeom prst="rect">
              <a:avLst/>
            </a:prstGeom>
            <a:blipFill dpi="0"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30000" sy="3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090333" y="0"/>
              <a:ext cx="2921000" cy="68580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99464" y="3798331"/>
              <a:ext cx="2302738" cy="768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TW" altLang="en-US" sz="4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目標</a:t>
              </a:r>
              <a:endParaRPr lang="zh-CN" altLang="en-US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4442681" y="2690969"/>
              <a:ext cx="318682" cy="296448"/>
              <a:chOff x="495301" y="3711576"/>
              <a:chExt cx="546101" cy="508000"/>
            </a:xfrm>
          </p:grpSpPr>
          <p:sp>
            <p:nvSpPr>
              <p:cNvPr id="39" name="Line 124"/>
              <p:cNvSpPr>
                <a:spLocks noChangeShapeType="1"/>
              </p:cNvSpPr>
              <p:nvPr/>
            </p:nvSpPr>
            <p:spPr bwMode="auto">
              <a:xfrm>
                <a:off x="928689" y="3868738"/>
                <a:ext cx="0" cy="225425"/>
              </a:xfrm>
              <a:prstGeom prst="line">
                <a:avLst/>
              </a:pr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125"/>
              <p:cNvSpPr>
                <a:spLocks noChangeShapeType="1"/>
              </p:cNvSpPr>
              <p:nvPr/>
            </p:nvSpPr>
            <p:spPr bwMode="auto">
              <a:xfrm flipH="1">
                <a:off x="817563" y="3983038"/>
                <a:ext cx="223839" cy="0"/>
              </a:xfrm>
              <a:prstGeom prst="line">
                <a:avLst/>
              </a:pr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26"/>
              <p:cNvSpPr>
                <a:spLocks/>
              </p:cNvSpPr>
              <p:nvPr/>
            </p:nvSpPr>
            <p:spPr bwMode="auto">
              <a:xfrm>
                <a:off x="495301" y="3711576"/>
                <a:ext cx="433388" cy="508000"/>
              </a:xfrm>
              <a:custGeom>
                <a:avLst/>
                <a:gdLst>
                  <a:gd name="T0" fmla="*/ 152 w 152"/>
                  <a:gd name="T1" fmla="*/ 155 h 178"/>
                  <a:gd name="T2" fmla="*/ 152 w 152"/>
                  <a:gd name="T3" fmla="*/ 164 h 178"/>
                  <a:gd name="T4" fmla="*/ 138 w 152"/>
                  <a:gd name="T5" fmla="*/ 178 h 178"/>
                  <a:gd name="T6" fmla="*/ 13 w 152"/>
                  <a:gd name="T7" fmla="*/ 178 h 178"/>
                  <a:gd name="T8" fmla="*/ 0 w 152"/>
                  <a:gd name="T9" fmla="*/ 164 h 178"/>
                  <a:gd name="T10" fmla="*/ 0 w 152"/>
                  <a:gd name="T11" fmla="*/ 14 h 178"/>
                  <a:gd name="T12" fmla="*/ 13 w 152"/>
                  <a:gd name="T13" fmla="*/ 0 h 178"/>
                  <a:gd name="T14" fmla="*/ 138 w 152"/>
                  <a:gd name="T15" fmla="*/ 0 h 178"/>
                  <a:gd name="T16" fmla="*/ 152 w 152"/>
                  <a:gd name="T17" fmla="*/ 14 h 178"/>
                  <a:gd name="T18" fmla="*/ 152 w 152"/>
                  <a:gd name="T19" fmla="*/ 3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178">
                    <a:moveTo>
                      <a:pt x="152" y="155"/>
                    </a:moveTo>
                    <a:cubicBezTo>
                      <a:pt x="152" y="164"/>
                      <a:pt x="152" y="164"/>
                      <a:pt x="152" y="164"/>
                    </a:cubicBezTo>
                    <a:cubicBezTo>
                      <a:pt x="152" y="172"/>
                      <a:pt x="146" y="178"/>
                      <a:pt x="138" y="178"/>
                    </a:cubicBezTo>
                    <a:cubicBezTo>
                      <a:pt x="13" y="178"/>
                      <a:pt x="13" y="178"/>
                      <a:pt x="13" y="178"/>
                    </a:cubicBezTo>
                    <a:cubicBezTo>
                      <a:pt x="6" y="178"/>
                      <a:pt x="0" y="172"/>
                      <a:pt x="0" y="16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46" y="0"/>
                      <a:pt x="152" y="6"/>
                      <a:pt x="152" y="14"/>
                    </a:cubicBezTo>
                    <a:cubicBezTo>
                      <a:pt x="152" y="38"/>
                      <a:pt x="152" y="38"/>
                      <a:pt x="152" y="38"/>
                    </a:cubicBezTo>
                  </a:path>
                </a:pathLst>
              </a:cu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6180666" y="0"/>
            <a:ext cx="2921000" cy="6858000"/>
            <a:chOff x="6180666" y="0"/>
            <a:chExt cx="2921000" cy="6858000"/>
          </a:xfrm>
        </p:grpSpPr>
        <p:sp>
          <p:nvSpPr>
            <p:cNvPr id="5" name="矩形 4"/>
            <p:cNvSpPr/>
            <p:nvPr/>
          </p:nvSpPr>
          <p:spPr>
            <a:xfrm>
              <a:off x="6180666" y="0"/>
              <a:ext cx="2921000" cy="6858000"/>
            </a:xfrm>
            <a:prstGeom prst="rect">
              <a:avLst/>
            </a:prstGeom>
            <a:blipFill dpi="0"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30000" sy="3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180666" y="0"/>
              <a:ext cx="2921000" cy="6858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489797" y="3402357"/>
              <a:ext cx="2243142" cy="1507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TW" altLang="en-US" sz="4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資料處理與介紹</a:t>
              </a:r>
              <a:endParaRPr lang="zh-CN" altLang="en-US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7504251" y="2751457"/>
              <a:ext cx="318681" cy="196396"/>
              <a:chOff x="1679576" y="4870451"/>
              <a:chExt cx="546100" cy="336550"/>
            </a:xfrm>
          </p:grpSpPr>
          <p:sp>
            <p:nvSpPr>
              <p:cNvPr id="43" name="Line 172"/>
              <p:cNvSpPr>
                <a:spLocks noChangeShapeType="1"/>
              </p:cNvSpPr>
              <p:nvPr/>
            </p:nvSpPr>
            <p:spPr bwMode="auto">
              <a:xfrm>
                <a:off x="1790701" y="4870451"/>
                <a:ext cx="320675" cy="0"/>
              </a:xfrm>
              <a:prstGeom prst="line">
                <a:avLst/>
              </a:pr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173"/>
              <p:cNvSpPr>
                <a:spLocks noChangeShapeType="1"/>
              </p:cNvSpPr>
              <p:nvPr/>
            </p:nvSpPr>
            <p:spPr bwMode="auto">
              <a:xfrm>
                <a:off x="1679576" y="4981576"/>
                <a:ext cx="546100" cy="0"/>
              </a:xfrm>
              <a:prstGeom prst="line">
                <a:avLst/>
              </a:pr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Line 174"/>
              <p:cNvSpPr>
                <a:spLocks noChangeShapeType="1"/>
              </p:cNvSpPr>
              <p:nvPr/>
            </p:nvSpPr>
            <p:spPr bwMode="auto">
              <a:xfrm>
                <a:off x="1744664" y="5095876"/>
                <a:ext cx="412750" cy="0"/>
              </a:xfrm>
              <a:prstGeom prst="line">
                <a:avLst/>
              </a:pr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Line 175"/>
              <p:cNvSpPr>
                <a:spLocks noChangeShapeType="1"/>
              </p:cNvSpPr>
              <p:nvPr/>
            </p:nvSpPr>
            <p:spPr bwMode="auto">
              <a:xfrm>
                <a:off x="1778001" y="5207001"/>
                <a:ext cx="347663" cy="0"/>
              </a:xfrm>
              <a:prstGeom prst="line">
                <a:avLst/>
              </a:prstGeom>
              <a:noFill/>
              <a:ln w="2381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1717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1484651" y="2738940"/>
            <a:ext cx="8941704" cy="326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　　泰坦尼克號太空船是一個月前下水的星際客輪。船上載有近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13,000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名乘客，這艘船開始了它的處女航，將太陽系的移民運送到繞附近恆星運行的三顆新的宜居系外行星。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　　在繞行半人馬座阿爾法星前往其第一個目的地途中，粗心的泰坦尼克號太空船與隱藏在塵埃雲中的時空異常相撞。可悲的是，它遭遇了與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1000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年前同名的相似命運。雖然飛船完好無損，但幾乎一半的乘客都被傳送到了異次元！</a:t>
            </a:r>
          </a:p>
        </p:txBody>
      </p:sp>
      <p:sp>
        <p:nvSpPr>
          <p:cNvPr id="6" name="PA_文本框 5"/>
          <p:cNvSpPr txBox="1"/>
          <p:nvPr>
            <p:custDataLst>
              <p:tags r:id="rId3"/>
            </p:custDataLst>
          </p:nvPr>
        </p:nvSpPr>
        <p:spPr>
          <a:xfrm>
            <a:off x="-1" y="6513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rgbClr val="E74C2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題目介紹</a:t>
            </a:r>
            <a:endParaRPr lang="zh-CN" altLang="en-US" sz="4800" dirty="0">
              <a:solidFill>
                <a:srgbClr val="E74C2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PA_组合 2"/>
          <p:cNvGrpSpPr/>
          <p:nvPr>
            <p:custDataLst>
              <p:tags r:id="rId4"/>
            </p:custDataLst>
          </p:nvPr>
        </p:nvGrpSpPr>
        <p:grpSpPr>
          <a:xfrm>
            <a:off x="5955504" y="6206699"/>
            <a:ext cx="280990" cy="280990"/>
            <a:chOff x="5955504" y="6158030"/>
            <a:chExt cx="280990" cy="280990"/>
          </a:xfrm>
        </p:grpSpPr>
        <p:sp>
          <p:nvSpPr>
            <p:cNvPr id="7" name="PA_椭圆 6"/>
            <p:cNvSpPr/>
            <p:nvPr>
              <p:custDataLst>
                <p:tags r:id="rId6"/>
              </p:custDataLst>
            </p:nvPr>
          </p:nvSpPr>
          <p:spPr>
            <a:xfrm>
              <a:off x="5955504" y="6158030"/>
              <a:ext cx="280990" cy="280990"/>
            </a:xfrm>
            <a:prstGeom prst="ellipse">
              <a:avLst/>
            </a:prstGeom>
            <a:noFill/>
            <a:ln w="12700" cap="flat" cmpd="sng" algn="ctr">
              <a:solidFill>
                <a:srgbClr val="E74C2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PA_半闭框 7"/>
            <p:cNvSpPr/>
            <p:nvPr>
              <p:custDataLst>
                <p:tags r:id="rId7"/>
              </p:custDataLst>
            </p:nvPr>
          </p:nvSpPr>
          <p:spPr>
            <a:xfrm rot="13500000">
              <a:off x="6027680" y="6198354"/>
              <a:ext cx="136640" cy="136640"/>
            </a:xfrm>
            <a:prstGeom prst="halfFrame">
              <a:avLst>
                <a:gd name="adj1" fmla="val 6186"/>
                <a:gd name="adj2" fmla="val 6186"/>
              </a:avLst>
            </a:prstGeom>
            <a:solidFill>
              <a:srgbClr val="E7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PA_任意多边形 10"/>
          <p:cNvSpPr/>
          <p:nvPr>
            <p:custDataLst>
              <p:tags r:id="rId5"/>
            </p:custDataLst>
          </p:nvPr>
        </p:nvSpPr>
        <p:spPr>
          <a:xfrm>
            <a:off x="1282233" y="380999"/>
            <a:ext cx="1371600" cy="1371600"/>
          </a:xfrm>
          <a:custGeom>
            <a:avLst/>
            <a:gdLst>
              <a:gd name="connsiteX0" fmla="*/ 480077 w 1371600"/>
              <a:gd name="connsiteY0" fmla="*/ 446877 h 1371600"/>
              <a:gd name="connsiteX1" fmla="*/ 571792 w 1371600"/>
              <a:gd name="connsiteY1" fmla="*/ 488363 h 1371600"/>
              <a:gd name="connsiteX2" fmla="*/ 603977 w 1371600"/>
              <a:gd name="connsiteY2" fmla="*/ 600915 h 1371600"/>
              <a:gd name="connsiteX3" fmla="*/ 603977 w 1371600"/>
              <a:gd name="connsiteY3" fmla="*/ 773927 h 1371600"/>
              <a:gd name="connsiteX4" fmla="*/ 571978 w 1371600"/>
              <a:gd name="connsiteY4" fmla="*/ 886665 h 1371600"/>
              <a:gd name="connsiteX5" fmla="*/ 480821 w 1371600"/>
              <a:gd name="connsiteY5" fmla="*/ 928709 h 1371600"/>
              <a:gd name="connsiteX6" fmla="*/ 388734 w 1371600"/>
              <a:gd name="connsiteY6" fmla="*/ 886479 h 1371600"/>
              <a:gd name="connsiteX7" fmla="*/ 356178 w 1371600"/>
              <a:gd name="connsiteY7" fmla="*/ 773927 h 1371600"/>
              <a:gd name="connsiteX8" fmla="*/ 356178 w 1371600"/>
              <a:gd name="connsiteY8" fmla="*/ 600915 h 1371600"/>
              <a:gd name="connsiteX9" fmla="*/ 388362 w 1371600"/>
              <a:gd name="connsiteY9" fmla="*/ 488549 h 1371600"/>
              <a:gd name="connsiteX10" fmla="*/ 480077 w 1371600"/>
              <a:gd name="connsiteY10" fmla="*/ 446877 h 1371600"/>
              <a:gd name="connsiteX11" fmla="*/ 933408 w 1371600"/>
              <a:gd name="connsiteY11" fmla="*/ 408926 h 1371600"/>
              <a:gd name="connsiteX12" fmla="*/ 760395 w 1371600"/>
              <a:gd name="connsiteY12" fmla="*/ 434971 h 1371600"/>
              <a:gd name="connsiteX13" fmla="*/ 760395 w 1371600"/>
              <a:gd name="connsiteY13" fmla="*/ 470690 h 1371600"/>
              <a:gd name="connsiteX14" fmla="*/ 888759 w 1371600"/>
              <a:gd name="connsiteY14" fmla="*/ 455063 h 1371600"/>
              <a:gd name="connsiteX15" fmla="*/ 888759 w 1371600"/>
              <a:gd name="connsiteY15" fmla="*/ 958474 h 1371600"/>
              <a:gd name="connsiteX16" fmla="*/ 933408 w 1371600"/>
              <a:gd name="connsiteY16" fmla="*/ 958474 h 1371600"/>
              <a:gd name="connsiteX17" fmla="*/ 480077 w 1371600"/>
              <a:gd name="connsiteY17" fmla="*/ 408926 h 1371600"/>
              <a:gd name="connsiteX18" fmla="*/ 356922 w 1371600"/>
              <a:gd name="connsiteY18" fmla="*/ 462504 h 1371600"/>
              <a:gd name="connsiteX19" fmla="*/ 311901 w 1371600"/>
              <a:gd name="connsiteY19" fmla="*/ 607984 h 1371600"/>
              <a:gd name="connsiteX20" fmla="*/ 311901 w 1371600"/>
              <a:gd name="connsiteY20" fmla="*/ 767230 h 1371600"/>
              <a:gd name="connsiteX21" fmla="*/ 357294 w 1371600"/>
              <a:gd name="connsiteY21" fmla="*/ 912896 h 1371600"/>
              <a:gd name="connsiteX22" fmla="*/ 480821 w 1371600"/>
              <a:gd name="connsiteY22" fmla="*/ 966288 h 1371600"/>
              <a:gd name="connsiteX23" fmla="*/ 603790 w 1371600"/>
              <a:gd name="connsiteY23" fmla="*/ 913082 h 1371600"/>
              <a:gd name="connsiteX24" fmla="*/ 648625 w 1371600"/>
              <a:gd name="connsiteY24" fmla="*/ 767230 h 1371600"/>
              <a:gd name="connsiteX25" fmla="*/ 648625 w 1371600"/>
              <a:gd name="connsiteY25" fmla="*/ 607984 h 1371600"/>
              <a:gd name="connsiteX26" fmla="*/ 603418 w 1371600"/>
              <a:gd name="connsiteY26" fmla="*/ 462504 h 1371600"/>
              <a:gd name="connsiteX27" fmla="*/ 480077 w 1371600"/>
              <a:gd name="connsiteY27" fmla="*/ 408926 h 1371600"/>
              <a:gd name="connsiteX28" fmla="*/ 685800 w 1371600"/>
              <a:gd name="connsiteY28" fmla="*/ 0 h 1371600"/>
              <a:gd name="connsiteX29" fmla="*/ 1371600 w 1371600"/>
              <a:gd name="connsiteY29" fmla="*/ 685800 h 1371600"/>
              <a:gd name="connsiteX30" fmla="*/ 685800 w 1371600"/>
              <a:gd name="connsiteY30" fmla="*/ 1371600 h 1371600"/>
              <a:gd name="connsiteX31" fmla="*/ 0 w 1371600"/>
              <a:gd name="connsiteY31" fmla="*/ 685800 h 1371600"/>
              <a:gd name="connsiteX32" fmla="*/ 685800 w 1371600"/>
              <a:gd name="connsiteY3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71600" h="1371600">
                <a:moveTo>
                  <a:pt x="480077" y="446877"/>
                </a:moveTo>
                <a:cubicBezTo>
                  <a:pt x="519765" y="446877"/>
                  <a:pt x="550336" y="460706"/>
                  <a:pt x="571792" y="488363"/>
                </a:cubicBezTo>
                <a:cubicBezTo>
                  <a:pt x="593248" y="516020"/>
                  <a:pt x="603977" y="553538"/>
                  <a:pt x="603977" y="600915"/>
                </a:cubicBezTo>
                <a:lnTo>
                  <a:pt x="603977" y="773927"/>
                </a:lnTo>
                <a:cubicBezTo>
                  <a:pt x="603977" y="821056"/>
                  <a:pt x="593310" y="858635"/>
                  <a:pt x="571978" y="886665"/>
                </a:cubicBezTo>
                <a:cubicBezTo>
                  <a:pt x="550646" y="914694"/>
                  <a:pt x="520261" y="928709"/>
                  <a:pt x="480821" y="928709"/>
                </a:cubicBezTo>
                <a:cubicBezTo>
                  <a:pt x="441134" y="928709"/>
                  <a:pt x="410438" y="914632"/>
                  <a:pt x="388734" y="886479"/>
                </a:cubicBezTo>
                <a:cubicBezTo>
                  <a:pt x="367030" y="858325"/>
                  <a:pt x="356178" y="820808"/>
                  <a:pt x="356178" y="773927"/>
                </a:cubicBezTo>
                <a:lnTo>
                  <a:pt x="356178" y="600915"/>
                </a:lnTo>
                <a:cubicBezTo>
                  <a:pt x="356178" y="553786"/>
                  <a:pt x="366906" y="516330"/>
                  <a:pt x="388362" y="488549"/>
                </a:cubicBezTo>
                <a:cubicBezTo>
                  <a:pt x="409818" y="460768"/>
                  <a:pt x="440390" y="446877"/>
                  <a:pt x="480077" y="446877"/>
                </a:cubicBezTo>
                <a:close/>
                <a:moveTo>
                  <a:pt x="933408" y="408926"/>
                </a:moveTo>
                <a:lnTo>
                  <a:pt x="760395" y="434971"/>
                </a:lnTo>
                <a:lnTo>
                  <a:pt x="760395" y="470690"/>
                </a:lnTo>
                <a:lnTo>
                  <a:pt x="888759" y="455063"/>
                </a:lnTo>
                <a:lnTo>
                  <a:pt x="888759" y="958474"/>
                </a:lnTo>
                <a:lnTo>
                  <a:pt x="933408" y="958474"/>
                </a:lnTo>
                <a:close/>
                <a:moveTo>
                  <a:pt x="480077" y="408926"/>
                </a:moveTo>
                <a:cubicBezTo>
                  <a:pt x="427987" y="408926"/>
                  <a:pt x="386935" y="426786"/>
                  <a:pt x="356922" y="462504"/>
                </a:cubicBezTo>
                <a:cubicBezTo>
                  <a:pt x="326908" y="498223"/>
                  <a:pt x="311901" y="546716"/>
                  <a:pt x="311901" y="607984"/>
                </a:cubicBezTo>
                <a:lnTo>
                  <a:pt x="311901" y="767230"/>
                </a:lnTo>
                <a:cubicBezTo>
                  <a:pt x="311901" y="828746"/>
                  <a:pt x="327032" y="877301"/>
                  <a:pt x="357294" y="912896"/>
                </a:cubicBezTo>
                <a:cubicBezTo>
                  <a:pt x="387556" y="948490"/>
                  <a:pt x="428731" y="966288"/>
                  <a:pt x="480821" y="966288"/>
                </a:cubicBezTo>
                <a:cubicBezTo>
                  <a:pt x="532911" y="966288"/>
                  <a:pt x="573901" y="948552"/>
                  <a:pt x="603790" y="913082"/>
                </a:cubicBezTo>
                <a:cubicBezTo>
                  <a:pt x="633680" y="877611"/>
                  <a:pt x="648625" y="828994"/>
                  <a:pt x="648625" y="767230"/>
                </a:cubicBezTo>
                <a:lnTo>
                  <a:pt x="648625" y="607984"/>
                </a:lnTo>
                <a:cubicBezTo>
                  <a:pt x="648625" y="546716"/>
                  <a:pt x="633556" y="498223"/>
                  <a:pt x="603418" y="462504"/>
                </a:cubicBezTo>
                <a:cubicBezTo>
                  <a:pt x="573281" y="426786"/>
                  <a:pt x="532167" y="408926"/>
                  <a:pt x="480077" y="408926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787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-1" y="-13677"/>
            <a:ext cx="12192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1701798" y="3429000"/>
            <a:ext cx="8788402" cy="9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我們需要通過乘客的資料，來預測出剩下的乘客是否被傳送到異次元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 fontAlgn="base"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這是為一個二元分類的問題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6" name="PA_文本框 5"/>
          <p:cNvSpPr txBox="1"/>
          <p:nvPr>
            <p:custDataLst>
              <p:tags r:id="rId3"/>
            </p:custDataLst>
          </p:nvPr>
        </p:nvSpPr>
        <p:spPr>
          <a:xfrm>
            <a:off x="0" y="72995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dirty="0">
                <a:solidFill>
                  <a:srgbClr val="E74C22"/>
                </a:solidFill>
                <a:latin typeface="Calibri"/>
                <a:ea typeface="微软雅黑" panose="020B0503020204020204" pitchFamily="34" charset="-122"/>
                <a:cs typeface="Times New Roman" panose="02020603050405020304" pitchFamily="18" charset="0"/>
              </a:rPr>
              <a:t>目標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E74C22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PA_组合 2"/>
          <p:cNvGrpSpPr/>
          <p:nvPr>
            <p:custDataLst>
              <p:tags r:id="rId4"/>
            </p:custDataLst>
          </p:nvPr>
        </p:nvGrpSpPr>
        <p:grpSpPr>
          <a:xfrm>
            <a:off x="5955504" y="6204055"/>
            <a:ext cx="280990" cy="280990"/>
            <a:chOff x="5955504" y="6158030"/>
            <a:chExt cx="280990" cy="280990"/>
          </a:xfrm>
        </p:grpSpPr>
        <p:sp>
          <p:nvSpPr>
            <p:cNvPr id="7" name="PA_椭圆 6"/>
            <p:cNvSpPr/>
            <p:nvPr>
              <p:custDataLst>
                <p:tags r:id="rId6"/>
              </p:custDataLst>
            </p:nvPr>
          </p:nvSpPr>
          <p:spPr>
            <a:xfrm>
              <a:off x="5955504" y="6158030"/>
              <a:ext cx="280990" cy="280990"/>
            </a:xfrm>
            <a:prstGeom prst="ellipse">
              <a:avLst/>
            </a:prstGeom>
            <a:noFill/>
            <a:ln w="12700" cap="flat" cmpd="sng" algn="ctr">
              <a:solidFill>
                <a:srgbClr val="E74C2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8" name="PA_半闭框 7"/>
            <p:cNvSpPr/>
            <p:nvPr>
              <p:custDataLst>
                <p:tags r:id="rId7"/>
              </p:custDataLst>
            </p:nvPr>
          </p:nvSpPr>
          <p:spPr>
            <a:xfrm rot="13500000">
              <a:off x="6027680" y="6198354"/>
              <a:ext cx="136640" cy="136640"/>
            </a:xfrm>
            <a:prstGeom prst="halfFrame">
              <a:avLst>
                <a:gd name="adj1" fmla="val 6186"/>
                <a:gd name="adj2" fmla="val 6186"/>
              </a:avLst>
            </a:prstGeom>
            <a:solidFill>
              <a:srgbClr val="E7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sp>
        <p:nvSpPr>
          <p:cNvPr id="11" name="PA_任意多边形 10"/>
          <p:cNvSpPr/>
          <p:nvPr>
            <p:custDataLst>
              <p:tags r:id="rId5"/>
            </p:custDataLst>
          </p:nvPr>
        </p:nvSpPr>
        <p:spPr>
          <a:xfrm>
            <a:off x="1299127" y="367322"/>
            <a:ext cx="1371600" cy="1371600"/>
          </a:xfrm>
          <a:custGeom>
            <a:avLst/>
            <a:gdLst>
              <a:gd name="connsiteX0" fmla="*/ 480077 w 1371600"/>
              <a:gd name="connsiteY0" fmla="*/ 446877 h 1371600"/>
              <a:gd name="connsiteX1" fmla="*/ 571792 w 1371600"/>
              <a:gd name="connsiteY1" fmla="*/ 488363 h 1371600"/>
              <a:gd name="connsiteX2" fmla="*/ 603977 w 1371600"/>
              <a:gd name="connsiteY2" fmla="*/ 600915 h 1371600"/>
              <a:gd name="connsiteX3" fmla="*/ 603977 w 1371600"/>
              <a:gd name="connsiteY3" fmla="*/ 773927 h 1371600"/>
              <a:gd name="connsiteX4" fmla="*/ 571978 w 1371600"/>
              <a:gd name="connsiteY4" fmla="*/ 886665 h 1371600"/>
              <a:gd name="connsiteX5" fmla="*/ 480821 w 1371600"/>
              <a:gd name="connsiteY5" fmla="*/ 928709 h 1371600"/>
              <a:gd name="connsiteX6" fmla="*/ 388734 w 1371600"/>
              <a:gd name="connsiteY6" fmla="*/ 886479 h 1371600"/>
              <a:gd name="connsiteX7" fmla="*/ 356178 w 1371600"/>
              <a:gd name="connsiteY7" fmla="*/ 773927 h 1371600"/>
              <a:gd name="connsiteX8" fmla="*/ 356178 w 1371600"/>
              <a:gd name="connsiteY8" fmla="*/ 600915 h 1371600"/>
              <a:gd name="connsiteX9" fmla="*/ 388362 w 1371600"/>
              <a:gd name="connsiteY9" fmla="*/ 488549 h 1371600"/>
              <a:gd name="connsiteX10" fmla="*/ 480077 w 1371600"/>
              <a:gd name="connsiteY10" fmla="*/ 446877 h 1371600"/>
              <a:gd name="connsiteX11" fmla="*/ 902154 w 1371600"/>
              <a:gd name="connsiteY11" fmla="*/ 408926 h 1371600"/>
              <a:gd name="connsiteX12" fmla="*/ 781975 w 1371600"/>
              <a:gd name="connsiteY12" fmla="*/ 454877 h 1371600"/>
              <a:gd name="connsiteX13" fmla="*/ 739187 w 1371600"/>
              <a:gd name="connsiteY13" fmla="*/ 567056 h 1371600"/>
              <a:gd name="connsiteX14" fmla="*/ 739931 w 1371600"/>
              <a:gd name="connsiteY14" fmla="*/ 569289 h 1371600"/>
              <a:gd name="connsiteX15" fmla="*/ 781603 w 1371600"/>
              <a:gd name="connsiteY15" fmla="*/ 569289 h 1371600"/>
              <a:gd name="connsiteX16" fmla="*/ 812857 w 1371600"/>
              <a:gd name="connsiteY16" fmla="*/ 481294 h 1371600"/>
              <a:gd name="connsiteX17" fmla="*/ 902154 w 1371600"/>
              <a:gd name="connsiteY17" fmla="*/ 446877 h 1371600"/>
              <a:gd name="connsiteX18" fmla="*/ 980847 w 1371600"/>
              <a:gd name="connsiteY18" fmla="*/ 475341 h 1371600"/>
              <a:gd name="connsiteX19" fmla="*/ 1007450 w 1371600"/>
              <a:gd name="connsiteY19" fmla="*/ 553290 h 1371600"/>
              <a:gd name="connsiteX20" fmla="*/ 989218 w 1371600"/>
              <a:gd name="connsiteY20" fmla="*/ 624169 h 1371600"/>
              <a:gd name="connsiteX21" fmla="*/ 923362 w 1371600"/>
              <a:gd name="connsiteY21" fmla="*/ 716256 h 1371600"/>
              <a:gd name="connsiteX22" fmla="*/ 745140 w 1371600"/>
              <a:gd name="connsiteY22" fmla="*/ 924244 h 1371600"/>
              <a:gd name="connsiteX23" fmla="*/ 745140 w 1371600"/>
              <a:gd name="connsiteY23" fmla="*/ 958474 h 1371600"/>
              <a:gd name="connsiteX24" fmla="*/ 1074794 w 1371600"/>
              <a:gd name="connsiteY24" fmla="*/ 958474 h 1371600"/>
              <a:gd name="connsiteX25" fmla="*/ 1074794 w 1371600"/>
              <a:gd name="connsiteY25" fmla="*/ 920895 h 1371600"/>
              <a:gd name="connsiteX26" fmla="*/ 802067 w 1371600"/>
              <a:gd name="connsiteY26" fmla="*/ 920895 h 1371600"/>
              <a:gd name="connsiteX27" fmla="*/ 801323 w 1371600"/>
              <a:gd name="connsiteY27" fmla="*/ 919035 h 1371600"/>
              <a:gd name="connsiteX28" fmla="*/ 947918 w 1371600"/>
              <a:gd name="connsiteY28" fmla="*/ 747882 h 1371600"/>
              <a:gd name="connsiteX29" fmla="*/ 1025681 w 1371600"/>
              <a:gd name="connsiteY29" fmla="*/ 641470 h 1371600"/>
              <a:gd name="connsiteX30" fmla="*/ 1052098 w 1371600"/>
              <a:gd name="connsiteY30" fmla="*/ 553662 h 1371600"/>
              <a:gd name="connsiteX31" fmla="*/ 1011914 w 1371600"/>
              <a:gd name="connsiteY31" fmla="*/ 447994 h 1371600"/>
              <a:gd name="connsiteX32" fmla="*/ 902154 w 1371600"/>
              <a:gd name="connsiteY32" fmla="*/ 408926 h 1371600"/>
              <a:gd name="connsiteX33" fmla="*/ 480077 w 1371600"/>
              <a:gd name="connsiteY33" fmla="*/ 408926 h 1371600"/>
              <a:gd name="connsiteX34" fmla="*/ 356922 w 1371600"/>
              <a:gd name="connsiteY34" fmla="*/ 462504 h 1371600"/>
              <a:gd name="connsiteX35" fmla="*/ 311901 w 1371600"/>
              <a:gd name="connsiteY35" fmla="*/ 607984 h 1371600"/>
              <a:gd name="connsiteX36" fmla="*/ 311901 w 1371600"/>
              <a:gd name="connsiteY36" fmla="*/ 767230 h 1371600"/>
              <a:gd name="connsiteX37" fmla="*/ 357294 w 1371600"/>
              <a:gd name="connsiteY37" fmla="*/ 912896 h 1371600"/>
              <a:gd name="connsiteX38" fmla="*/ 480821 w 1371600"/>
              <a:gd name="connsiteY38" fmla="*/ 966288 h 1371600"/>
              <a:gd name="connsiteX39" fmla="*/ 603790 w 1371600"/>
              <a:gd name="connsiteY39" fmla="*/ 913082 h 1371600"/>
              <a:gd name="connsiteX40" fmla="*/ 648625 w 1371600"/>
              <a:gd name="connsiteY40" fmla="*/ 767230 h 1371600"/>
              <a:gd name="connsiteX41" fmla="*/ 648625 w 1371600"/>
              <a:gd name="connsiteY41" fmla="*/ 607984 h 1371600"/>
              <a:gd name="connsiteX42" fmla="*/ 603418 w 1371600"/>
              <a:gd name="connsiteY42" fmla="*/ 462504 h 1371600"/>
              <a:gd name="connsiteX43" fmla="*/ 480077 w 1371600"/>
              <a:gd name="connsiteY43" fmla="*/ 408926 h 1371600"/>
              <a:gd name="connsiteX44" fmla="*/ 685800 w 1371600"/>
              <a:gd name="connsiteY44" fmla="*/ 0 h 1371600"/>
              <a:gd name="connsiteX45" fmla="*/ 1371600 w 1371600"/>
              <a:gd name="connsiteY45" fmla="*/ 685800 h 1371600"/>
              <a:gd name="connsiteX46" fmla="*/ 685800 w 1371600"/>
              <a:gd name="connsiteY46" fmla="*/ 1371600 h 1371600"/>
              <a:gd name="connsiteX47" fmla="*/ 0 w 1371600"/>
              <a:gd name="connsiteY47" fmla="*/ 685800 h 1371600"/>
              <a:gd name="connsiteX48" fmla="*/ 685800 w 1371600"/>
              <a:gd name="connsiteY48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71600" h="1371600">
                <a:moveTo>
                  <a:pt x="480077" y="446877"/>
                </a:moveTo>
                <a:cubicBezTo>
                  <a:pt x="519765" y="446877"/>
                  <a:pt x="550336" y="460706"/>
                  <a:pt x="571792" y="488363"/>
                </a:cubicBezTo>
                <a:cubicBezTo>
                  <a:pt x="593248" y="516020"/>
                  <a:pt x="603977" y="553538"/>
                  <a:pt x="603977" y="600915"/>
                </a:cubicBezTo>
                <a:lnTo>
                  <a:pt x="603977" y="773927"/>
                </a:lnTo>
                <a:cubicBezTo>
                  <a:pt x="603977" y="821056"/>
                  <a:pt x="593310" y="858635"/>
                  <a:pt x="571978" y="886665"/>
                </a:cubicBezTo>
                <a:cubicBezTo>
                  <a:pt x="550646" y="914694"/>
                  <a:pt x="520261" y="928709"/>
                  <a:pt x="480821" y="928709"/>
                </a:cubicBezTo>
                <a:cubicBezTo>
                  <a:pt x="441134" y="928709"/>
                  <a:pt x="410438" y="914632"/>
                  <a:pt x="388734" y="886479"/>
                </a:cubicBezTo>
                <a:cubicBezTo>
                  <a:pt x="367030" y="858325"/>
                  <a:pt x="356178" y="820808"/>
                  <a:pt x="356178" y="773927"/>
                </a:cubicBezTo>
                <a:lnTo>
                  <a:pt x="356178" y="600915"/>
                </a:lnTo>
                <a:cubicBezTo>
                  <a:pt x="356178" y="553786"/>
                  <a:pt x="366906" y="516330"/>
                  <a:pt x="388362" y="488549"/>
                </a:cubicBezTo>
                <a:cubicBezTo>
                  <a:pt x="409818" y="460768"/>
                  <a:pt x="440390" y="446877"/>
                  <a:pt x="480077" y="446877"/>
                </a:cubicBezTo>
                <a:close/>
                <a:moveTo>
                  <a:pt x="902154" y="408926"/>
                </a:moveTo>
                <a:cubicBezTo>
                  <a:pt x="851800" y="408926"/>
                  <a:pt x="811741" y="424243"/>
                  <a:pt x="781975" y="454877"/>
                </a:cubicBezTo>
                <a:cubicBezTo>
                  <a:pt x="752209" y="485511"/>
                  <a:pt x="737947" y="522904"/>
                  <a:pt x="739187" y="567056"/>
                </a:cubicBezTo>
                <a:lnTo>
                  <a:pt x="739931" y="569289"/>
                </a:lnTo>
                <a:lnTo>
                  <a:pt x="781603" y="569289"/>
                </a:lnTo>
                <a:cubicBezTo>
                  <a:pt x="781603" y="533570"/>
                  <a:pt x="792021" y="504238"/>
                  <a:pt x="812857" y="481294"/>
                </a:cubicBezTo>
                <a:cubicBezTo>
                  <a:pt x="833693" y="458350"/>
                  <a:pt x="863458" y="446877"/>
                  <a:pt x="902154" y="446877"/>
                </a:cubicBezTo>
                <a:cubicBezTo>
                  <a:pt x="936880" y="446877"/>
                  <a:pt x="963111" y="456365"/>
                  <a:pt x="980847" y="475341"/>
                </a:cubicBezTo>
                <a:cubicBezTo>
                  <a:pt x="998582" y="494316"/>
                  <a:pt x="1007450" y="520299"/>
                  <a:pt x="1007450" y="553290"/>
                </a:cubicBezTo>
                <a:cubicBezTo>
                  <a:pt x="1007450" y="576606"/>
                  <a:pt x="1001372" y="600232"/>
                  <a:pt x="989218" y="624169"/>
                </a:cubicBezTo>
                <a:cubicBezTo>
                  <a:pt x="977064" y="648105"/>
                  <a:pt x="955112" y="678801"/>
                  <a:pt x="923362" y="716256"/>
                </a:cubicBezTo>
                <a:lnTo>
                  <a:pt x="745140" y="924244"/>
                </a:lnTo>
                <a:lnTo>
                  <a:pt x="745140" y="958474"/>
                </a:lnTo>
                <a:lnTo>
                  <a:pt x="1074794" y="958474"/>
                </a:lnTo>
                <a:lnTo>
                  <a:pt x="1074794" y="920895"/>
                </a:lnTo>
                <a:lnTo>
                  <a:pt x="802067" y="920895"/>
                </a:lnTo>
                <a:lnTo>
                  <a:pt x="801323" y="919035"/>
                </a:lnTo>
                <a:lnTo>
                  <a:pt x="947918" y="747882"/>
                </a:lnTo>
                <a:cubicBezTo>
                  <a:pt x="982149" y="706210"/>
                  <a:pt x="1008070" y="670740"/>
                  <a:pt x="1025681" y="641470"/>
                </a:cubicBezTo>
                <a:cubicBezTo>
                  <a:pt x="1043292" y="612201"/>
                  <a:pt x="1052098" y="582931"/>
                  <a:pt x="1052098" y="553662"/>
                </a:cubicBezTo>
                <a:cubicBezTo>
                  <a:pt x="1052098" y="509261"/>
                  <a:pt x="1038703" y="474039"/>
                  <a:pt x="1011914" y="447994"/>
                </a:cubicBezTo>
                <a:cubicBezTo>
                  <a:pt x="985125" y="421949"/>
                  <a:pt x="948538" y="408926"/>
                  <a:pt x="902154" y="408926"/>
                </a:cubicBezTo>
                <a:close/>
                <a:moveTo>
                  <a:pt x="480077" y="408926"/>
                </a:moveTo>
                <a:cubicBezTo>
                  <a:pt x="427987" y="408926"/>
                  <a:pt x="386935" y="426786"/>
                  <a:pt x="356922" y="462504"/>
                </a:cubicBezTo>
                <a:cubicBezTo>
                  <a:pt x="326908" y="498223"/>
                  <a:pt x="311901" y="546716"/>
                  <a:pt x="311901" y="607984"/>
                </a:cubicBezTo>
                <a:lnTo>
                  <a:pt x="311901" y="767230"/>
                </a:lnTo>
                <a:cubicBezTo>
                  <a:pt x="311901" y="828746"/>
                  <a:pt x="327032" y="877301"/>
                  <a:pt x="357294" y="912896"/>
                </a:cubicBezTo>
                <a:cubicBezTo>
                  <a:pt x="387556" y="948490"/>
                  <a:pt x="428731" y="966288"/>
                  <a:pt x="480821" y="966288"/>
                </a:cubicBezTo>
                <a:cubicBezTo>
                  <a:pt x="532911" y="966288"/>
                  <a:pt x="573901" y="948552"/>
                  <a:pt x="603790" y="913082"/>
                </a:cubicBezTo>
                <a:cubicBezTo>
                  <a:pt x="633680" y="877611"/>
                  <a:pt x="648625" y="828994"/>
                  <a:pt x="648625" y="767230"/>
                </a:cubicBezTo>
                <a:lnTo>
                  <a:pt x="648625" y="607984"/>
                </a:lnTo>
                <a:cubicBezTo>
                  <a:pt x="648625" y="546716"/>
                  <a:pt x="633556" y="498223"/>
                  <a:pt x="603418" y="462504"/>
                </a:cubicBezTo>
                <a:cubicBezTo>
                  <a:pt x="573281" y="426786"/>
                  <a:pt x="532167" y="408926"/>
                  <a:pt x="480077" y="408926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E7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14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-1" y="-13677"/>
            <a:ext cx="12192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96620" y="2227368"/>
            <a:ext cx="12192000" cy="411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PassengerId-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每位乘客都有一個獨特的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。每個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ID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均採用以下形式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gggg_pp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，其中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gggg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指示乘客隨行的團體，並且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pp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是他們在團體中的編號。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群體中的人通常是家庭成員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HomePlanet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乘客離開的星球，通常是他們永久居住的星球。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CryoSleep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表示乘客是否選擇在航程期間處於假死狀態。處於冷凍睡眠狀態的乘客被限制在自己的客艙內。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Cabin-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乘客所居住的艙室號碼。採用以下形式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deck/num/side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，其中可以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side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左舷或右舷。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Destination-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乘客將要登陸的星球。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Age-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乘客的年齡。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VIP-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旅客是否在航程中支付了特殊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VIP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服務費用。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RoomService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FoodCourt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ShoppingMall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, Spa,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VRDeck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乘客在泰坦尼克號太空船的眾多豪華設施中所支付的費用。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Name-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乘客的名字和姓氏。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Transported-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乘客是否被傳送到另一個維度。這是目標，即您嘗試預測的列。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PA_文本框 5"/>
          <p:cNvSpPr txBox="1"/>
          <p:nvPr>
            <p:custDataLst>
              <p:tags r:id="rId3"/>
            </p:custDataLst>
          </p:nvPr>
        </p:nvSpPr>
        <p:spPr>
          <a:xfrm>
            <a:off x="-96620" y="72995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74C22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Times New Roman" panose="02020603050405020304" pitchFamily="18" charset="0"/>
              </a:rPr>
              <a:t>資料介紹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E74C22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</a:p>
        </p:txBody>
      </p:sp>
      <p:grpSp>
        <p:nvGrpSpPr>
          <p:cNvPr id="3" name="PA_组合 2"/>
          <p:cNvGrpSpPr/>
          <p:nvPr>
            <p:custDataLst>
              <p:tags r:id="rId4"/>
            </p:custDataLst>
          </p:nvPr>
        </p:nvGrpSpPr>
        <p:grpSpPr>
          <a:xfrm>
            <a:off x="5955504" y="6446517"/>
            <a:ext cx="280990" cy="280990"/>
            <a:chOff x="5955504" y="6158030"/>
            <a:chExt cx="280990" cy="280990"/>
          </a:xfrm>
        </p:grpSpPr>
        <p:sp>
          <p:nvSpPr>
            <p:cNvPr id="7" name="PA_椭圆 6"/>
            <p:cNvSpPr/>
            <p:nvPr>
              <p:custDataLst>
                <p:tags r:id="rId6"/>
              </p:custDataLst>
            </p:nvPr>
          </p:nvSpPr>
          <p:spPr>
            <a:xfrm>
              <a:off x="5955504" y="6158030"/>
              <a:ext cx="280990" cy="280990"/>
            </a:xfrm>
            <a:prstGeom prst="ellipse">
              <a:avLst/>
            </a:prstGeom>
            <a:noFill/>
            <a:ln w="12700" cap="flat" cmpd="sng" algn="ctr">
              <a:solidFill>
                <a:srgbClr val="E74C2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8" name="PA_半闭框 7"/>
            <p:cNvSpPr/>
            <p:nvPr>
              <p:custDataLst>
                <p:tags r:id="rId7"/>
              </p:custDataLst>
            </p:nvPr>
          </p:nvSpPr>
          <p:spPr>
            <a:xfrm rot="13500000">
              <a:off x="6027680" y="6198354"/>
              <a:ext cx="136640" cy="136640"/>
            </a:xfrm>
            <a:prstGeom prst="halfFrame">
              <a:avLst>
                <a:gd name="adj1" fmla="val 6186"/>
                <a:gd name="adj2" fmla="val 6186"/>
              </a:avLst>
            </a:prstGeom>
            <a:solidFill>
              <a:srgbClr val="E7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sp>
        <p:nvSpPr>
          <p:cNvPr id="9" name="PA_任意多边形 10">
            <a:extLst>
              <a:ext uri="{FF2B5EF4-FFF2-40B4-BE49-F238E27FC236}">
                <a16:creationId xmlns:a16="http://schemas.microsoft.com/office/drawing/2014/main" id="{18542358-2A4B-41E1-9C86-07FB9A0A6A8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9126" y="367322"/>
            <a:ext cx="1371600" cy="1371600"/>
          </a:xfrm>
          <a:custGeom>
            <a:avLst/>
            <a:gdLst>
              <a:gd name="connsiteX0" fmla="*/ 480077 w 1371600"/>
              <a:gd name="connsiteY0" fmla="*/ 446877 h 1371600"/>
              <a:gd name="connsiteX1" fmla="*/ 571792 w 1371600"/>
              <a:gd name="connsiteY1" fmla="*/ 488363 h 1371600"/>
              <a:gd name="connsiteX2" fmla="*/ 603977 w 1371600"/>
              <a:gd name="connsiteY2" fmla="*/ 600915 h 1371600"/>
              <a:gd name="connsiteX3" fmla="*/ 603977 w 1371600"/>
              <a:gd name="connsiteY3" fmla="*/ 773927 h 1371600"/>
              <a:gd name="connsiteX4" fmla="*/ 571978 w 1371600"/>
              <a:gd name="connsiteY4" fmla="*/ 886665 h 1371600"/>
              <a:gd name="connsiteX5" fmla="*/ 480821 w 1371600"/>
              <a:gd name="connsiteY5" fmla="*/ 928709 h 1371600"/>
              <a:gd name="connsiteX6" fmla="*/ 388734 w 1371600"/>
              <a:gd name="connsiteY6" fmla="*/ 886479 h 1371600"/>
              <a:gd name="connsiteX7" fmla="*/ 356178 w 1371600"/>
              <a:gd name="connsiteY7" fmla="*/ 773927 h 1371600"/>
              <a:gd name="connsiteX8" fmla="*/ 356178 w 1371600"/>
              <a:gd name="connsiteY8" fmla="*/ 600915 h 1371600"/>
              <a:gd name="connsiteX9" fmla="*/ 388362 w 1371600"/>
              <a:gd name="connsiteY9" fmla="*/ 488549 h 1371600"/>
              <a:gd name="connsiteX10" fmla="*/ 480077 w 1371600"/>
              <a:gd name="connsiteY10" fmla="*/ 446877 h 1371600"/>
              <a:gd name="connsiteX11" fmla="*/ 901410 w 1371600"/>
              <a:gd name="connsiteY11" fmla="*/ 408926 h 1371600"/>
              <a:gd name="connsiteX12" fmla="*/ 783463 w 1371600"/>
              <a:gd name="connsiteY12" fmla="*/ 450970 h 1371600"/>
              <a:gd name="connsiteX13" fmla="*/ 738443 w 1371600"/>
              <a:gd name="connsiteY13" fmla="*/ 556266 h 1371600"/>
              <a:gd name="connsiteX14" fmla="*/ 739187 w 1371600"/>
              <a:gd name="connsiteY14" fmla="*/ 558498 h 1371600"/>
              <a:gd name="connsiteX15" fmla="*/ 780859 w 1371600"/>
              <a:gd name="connsiteY15" fmla="*/ 558498 h 1371600"/>
              <a:gd name="connsiteX16" fmla="*/ 815089 w 1371600"/>
              <a:gd name="connsiteY16" fmla="*/ 477945 h 1371600"/>
              <a:gd name="connsiteX17" fmla="*/ 901410 w 1371600"/>
              <a:gd name="connsiteY17" fmla="*/ 446877 h 1371600"/>
              <a:gd name="connsiteX18" fmla="*/ 985125 w 1371600"/>
              <a:gd name="connsiteY18" fmla="*/ 477387 h 1371600"/>
              <a:gd name="connsiteX19" fmla="*/ 1013403 w 1371600"/>
              <a:gd name="connsiteY19" fmla="*/ 556266 h 1371600"/>
              <a:gd name="connsiteX20" fmla="*/ 982893 w 1371600"/>
              <a:gd name="connsiteY20" fmla="*/ 632168 h 1371600"/>
              <a:gd name="connsiteX21" fmla="*/ 893224 w 1371600"/>
              <a:gd name="connsiteY21" fmla="*/ 661562 h 1371600"/>
              <a:gd name="connsiteX22" fmla="*/ 843367 w 1371600"/>
              <a:gd name="connsiteY22" fmla="*/ 661562 h 1371600"/>
              <a:gd name="connsiteX23" fmla="*/ 843367 w 1371600"/>
              <a:gd name="connsiteY23" fmla="*/ 699513 h 1371600"/>
              <a:gd name="connsiteX24" fmla="*/ 893224 w 1371600"/>
              <a:gd name="connsiteY24" fmla="*/ 699513 h 1371600"/>
              <a:gd name="connsiteX25" fmla="*/ 989776 w 1371600"/>
              <a:gd name="connsiteY25" fmla="*/ 727605 h 1371600"/>
              <a:gd name="connsiteX26" fmla="*/ 1023821 w 1371600"/>
              <a:gd name="connsiteY26" fmla="*/ 812995 h 1371600"/>
              <a:gd name="connsiteX27" fmla="*/ 991823 w 1371600"/>
              <a:gd name="connsiteY27" fmla="*/ 897455 h 1371600"/>
              <a:gd name="connsiteX28" fmla="*/ 903270 w 1371600"/>
              <a:gd name="connsiteY28" fmla="*/ 928709 h 1371600"/>
              <a:gd name="connsiteX29" fmla="*/ 809508 w 1371600"/>
              <a:gd name="connsiteY29" fmla="*/ 895222 h 1371600"/>
              <a:gd name="connsiteX30" fmla="*/ 772673 w 1371600"/>
              <a:gd name="connsiteY30" fmla="*/ 811506 h 1371600"/>
              <a:gd name="connsiteX31" fmla="*/ 731001 w 1371600"/>
              <a:gd name="connsiteY31" fmla="*/ 811506 h 1371600"/>
              <a:gd name="connsiteX32" fmla="*/ 730257 w 1371600"/>
              <a:gd name="connsiteY32" fmla="*/ 813739 h 1371600"/>
              <a:gd name="connsiteX33" fmla="*/ 781417 w 1371600"/>
              <a:gd name="connsiteY33" fmla="*/ 925546 h 1371600"/>
              <a:gd name="connsiteX34" fmla="*/ 903270 w 1371600"/>
              <a:gd name="connsiteY34" fmla="*/ 966288 h 1371600"/>
              <a:gd name="connsiteX35" fmla="*/ 1022332 w 1371600"/>
              <a:gd name="connsiteY35" fmla="*/ 925174 h 1371600"/>
              <a:gd name="connsiteX36" fmla="*/ 1068097 w 1371600"/>
              <a:gd name="connsiteY36" fmla="*/ 811506 h 1371600"/>
              <a:gd name="connsiteX37" fmla="*/ 1042982 w 1371600"/>
              <a:gd name="connsiteY37" fmla="*/ 728163 h 1371600"/>
              <a:gd name="connsiteX38" fmla="*/ 970987 w 1371600"/>
              <a:gd name="connsiteY38" fmla="*/ 679421 h 1371600"/>
              <a:gd name="connsiteX39" fmla="*/ 1034797 w 1371600"/>
              <a:gd name="connsiteY39" fmla="*/ 630680 h 1371600"/>
              <a:gd name="connsiteX40" fmla="*/ 1058051 w 1371600"/>
              <a:gd name="connsiteY40" fmla="*/ 557754 h 1371600"/>
              <a:gd name="connsiteX41" fmla="*/ 1015821 w 1371600"/>
              <a:gd name="connsiteY41" fmla="*/ 447994 h 1371600"/>
              <a:gd name="connsiteX42" fmla="*/ 901410 w 1371600"/>
              <a:gd name="connsiteY42" fmla="*/ 408926 h 1371600"/>
              <a:gd name="connsiteX43" fmla="*/ 480077 w 1371600"/>
              <a:gd name="connsiteY43" fmla="*/ 408926 h 1371600"/>
              <a:gd name="connsiteX44" fmla="*/ 356922 w 1371600"/>
              <a:gd name="connsiteY44" fmla="*/ 462504 h 1371600"/>
              <a:gd name="connsiteX45" fmla="*/ 311901 w 1371600"/>
              <a:gd name="connsiteY45" fmla="*/ 607984 h 1371600"/>
              <a:gd name="connsiteX46" fmla="*/ 311901 w 1371600"/>
              <a:gd name="connsiteY46" fmla="*/ 767230 h 1371600"/>
              <a:gd name="connsiteX47" fmla="*/ 357294 w 1371600"/>
              <a:gd name="connsiteY47" fmla="*/ 912896 h 1371600"/>
              <a:gd name="connsiteX48" fmla="*/ 480821 w 1371600"/>
              <a:gd name="connsiteY48" fmla="*/ 966288 h 1371600"/>
              <a:gd name="connsiteX49" fmla="*/ 603790 w 1371600"/>
              <a:gd name="connsiteY49" fmla="*/ 913082 h 1371600"/>
              <a:gd name="connsiteX50" fmla="*/ 648625 w 1371600"/>
              <a:gd name="connsiteY50" fmla="*/ 767230 h 1371600"/>
              <a:gd name="connsiteX51" fmla="*/ 648625 w 1371600"/>
              <a:gd name="connsiteY51" fmla="*/ 607984 h 1371600"/>
              <a:gd name="connsiteX52" fmla="*/ 603418 w 1371600"/>
              <a:gd name="connsiteY52" fmla="*/ 462504 h 1371600"/>
              <a:gd name="connsiteX53" fmla="*/ 480077 w 1371600"/>
              <a:gd name="connsiteY53" fmla="*/ 408926 h 1371600"/>
              <a:gd name="connsiteX54" fmla="*/ 685800 w 1371600"/>
              <a:gd name="connsiteY54" fmla="*/ 0 h 1371600"/>
              <a:gd name="connsiteX55" fmla="*/ 1371600 w 1371600"/>
              <a:gd name="connsiteY55" fmla="*/ 685800 h 1371600"/>
              <a:gd name="connsiteX56" fmla="*/ 685800 w 1371600"/>
              <a:gd name="connsiteY56" fmla="*/ 1371600 h 1371600"/>
              <a:gd name="connsiteX57" fmla="*/ 0 w 1371600"/>
              <a:gd name="connsiteY57" fmla="*/ 685800 h 1371600"/>
              <a:gd name="connsiteX58" fmla="*/ 685800 w 1371600"/>
              <a:gd name="connsiteY58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371600" h="1371600">
                <a:moveTo>
                  <a:pt x="480077" y="446877"/>
                </a:moveTo>
                <a:cubicBezTo>
                  <a:pt x="519765" y="446877"/>
                  <a:pt x="550336" y="460706"/>
                  <a:pt x="571792" y="488363"/>
                </a:cubicBezTo>
                <a:cubicBezTo>
                  <a:pt x="593248" y="516020"/>
                  <a:pt x="603977" y="553538"/>
                  <a:pt x="603977" y="600915"/>
                </a:cubicBezTo>
                <a:lnTo>
                  <a:pt x="603977" y="773927"/>
                </a:lnTo>
                <a:cubicBezTo>
                  <a:pt x="603977" y="821056"/>
                  <a:pt x="593310" y="858635"/>
                  <a:pt x="571978" y="886665"/>
                </a:cubicBezTo>
                <a:cubicBezTo>
                  <a:pt x="550646" y="914694"/>
                  <a:pt x="520261" y="928709"/>
                  <a:pt x="480821" y="928709"/>
                </a:cubicBezTo>
                <a:cubicBezTo>
                  <a:pt x="441134" y="928709"/>
                  <a:pt x="410438" y="914632"/>
                  <a:pt x="388734" y="886479"/>
                </a:cubicBezTo>
                <a:cubicBezTo>
                  <a:pt x="367030" y="858325"/>
                  <a:pt x="356178" y="820808"/>
                  <a:pt x="356178" y="773927"/>
                </a:cubicBezTo>
                <a:lnTo>
                  <a:pt x="356178" y="600915"/>
                </a:lnTo>
                <a:cubicBezTo>
                  <a:pt x="356178" y="553786"/>
                  <a:pt x="366906" y="516330"/>
                  <a:pt x="388362" y="488549"/>
                </a:cubicBezTo>
                <a:cubicBezTo>
                  <a:pt x="409818" y="460768"/>
                  <a:pt x="440390" y="446877"/>
                  <a:pt x="480077" y="446877"/>
                </a:cubicBezTo>
                <a:close/>
                <a:moveTo>
                  <a:pt x="901410" y="408926"/>
                </a:moveTo>
                <a:cubicBezTo>
                  <a:pt x="854033" y="408926"/>
                  <a:pt x="814717" y="422941"/>
                  <a:pt x="783463" y="450970"/>
                </a:cubicBezTo>
                <a:cubicBezTo>
                  <a:pt x="752209" y="478999"/>
                  <a:pt x="737202" y="514098"/>
                  <a:pt x="738443" y="556266"/>
                </a:cubicBezTo>
                <a:lnTo>
                  <a:pt x="739187" y="558498"/>
                </a:lnTo>
                <a:lnTo>
                  <a:pt x="780859" y="558498"/>
                </a:lnTo>
                <a:cubicBezTo>
                  <a:pt x="780859" y="525508"/>
                  <a:pt x="792269" y="498657"/>
                  <a:pt x="815089" y="477945"/>
                </a:cubicBezTo>
                <a:cubicBezTo>
                  <a:pt x="837910" y="457233"/>
                  <a:pt x="866683" y="446877"/>
                  <a:pt x="901410" y="446877"/>
                </a:cubicBezTo>
                <a:cubicBezTo>
                  <a:pt x="938368" y="446877"/>
                  <a:pt x="966274" y="457047"/>
                  <a:pt x="985125" y="477387"/>
                </a:cubicBezTo>
                <a:cubicBezTo>
                  <a:pt x="1003977" y="497727"/>
                  <a:pt x="1013403" y="524020"/>
                  <a:pt x="1013403" y="556266"/>
                </a:cubicBezTo>
                <a:cubicBezTo>
                  <a:pt x="1013403" y="587272"/>
                  <a:pt x="1003233" y="612573"/>
                  <a:pt x="982893" y="632168"/>
                </a:cubicBezTo>
                <a:cubicBezTo>
                  <a:pt x="962553" y="651764"/>
                  <a:pt x="932663" y="661562"/>
                  <a:pt x="893224" y="661562"/>
                </a:cubicBezTo>
                <a:lnTo>
                  <a:pt x="843367" y="661562"/>
                </a:lnTo>
                <a:lnTo>
                  <a:pt x="843367" y="699513"/>
                </a:lnTo>
                <a:lnTo>
                  <a:pt x="893224" y="699513"/>
                </a:lnTo>
                <a:cubicBezTo>
                  <a:pt x="934896" y="699513"/>
                  <a:pt x="967080" y="708877"/>
                  <a:pt x="989776" y="727605"/>
                </a:cubicBezTo>
                <a:cubicBezTo>
                  <a:pt x="1012473" y="746332"/>
                  <a:pt x="1023821" y="774795"/>
                  <a:pt x="1023821" y="812995"/>
                </a:cubicBezTo>
                <a:cubicBezTo>
                  <a:pt x="1023821" y="848465"/>
                  <a:pt x="1013155" y="876619"/>
                  <a:pt x="991823" y="897455"/>
                </a:cubicBezTo>
                <a:cubicBezTo>
                  <a:pt x="970491" y="918291"/>
                  <a:pt x="940973" y="928709"/>
                  <a:pt x="903270" y="928709"/>
                </a:cubicBezTo>
                <a:cubicBezTo>
                  <a:pt x="865319" y="928709"/>
                  <a:pt x="834065" y="917546"/>
                  <a:pt x="809508" y="895222"/>
                </a:cubicBezTo>
                <a:cubicBezTo>
                  <a:pt x="784952" y="872898"/>
                  <a:pt x="772673" y="844993"/>
                  <a:pt x="772673" y="811506"/>
                </a:cubicBezTo>
                <a:lnTo>
                  <a:pt x="731001" y="811506"/>
                </a:lnTo>
                <a:lnTo>
                  <a:pt x="730257" y="813739"/>
                </a:lnTo>
                <a:cubicBezTo>
                  <a:pt x="729017" y="861116"/>
                  <a:pt x="746070" y="898385"/>
                  <a:pt x="781417" y="925546"/>
                </a:cubicBezTo>
                <a:cubicBezTo>
                  <a:pt x="816764" y="952707"/>
                  <a:pt x="857381" y="966288"/>
                  <a:pt x="903270" y="966288"/>
                </a:cubicBezTo>
                <a:cubicBezTo>
                  <a:pt x="952135" y="966288"/>
                  <a:pt x="991823" y="952583"/>
                  <a:pt x="1022332" y="925174"/>
                </a:cubicBezTo>
                <a:cubicBezTo>
                  <a:pt x="1052842" y="897765"/>
                  <a:pt x="1068097" y="859876"/>
                  <a:pt x="1068097" y="811506"/>
                </a:cubicBezTo>
                <a:cubicBezTo>
                  <a:pt x="1068097" y="778516"/>
                  <a:pt x="1059725" y="750735"/>
                  <a:pt x="1042982" y="728163"/>
                </a:cubicBezTo>
                <a:cubicBezTo>
                  <a:pt x="1026239" y="705590"/>
                  <a:pt x="1002241" y="689343"/>
                  <a:pt x="970987" y="679421"/>
                </a:cubicBezTo>
                <a:cubicBezTo>
                  <a:pt x="998024" y="668755"/>
                  <a:pt x="1019294" y="652508"/>
                  <a:pt x="1034797" y="630680"/>
                </a:cubicBezTo>
                <a:cubicBezTo>
                  <a:pt x="1050300" y="608852"/>
                  <a:pt x="1058051" y="584543"/>
                  <a:pt x="1058051" y="557754"/>
                </a:cubicBezTo>
                <a:cubicBezTo>
                  <a:pt x="1058051" y="510625"/>
                  <a:pt x="1043974" y="474039"/>
                  <a:pt x="1015821" y="447994"/>
                </a:cubicBezTo>
                <a:cubicBezTo>
                  <a:pt x="987668" y="421949"/>
                  <a:pt x="949531" y="408926"/>
                  <a:pt x="901410" y="408926"/>
                </a:cubicBezTo>
                <a:close/>
                <a:moveTo>
                  <a:pt x="480077" y="408926"/>
                </a:moveTo>
                <a:cubicBezTo>
                  <a:pt x="427987" y="408926"/>
                  <a:pt x="386935" y="426786"/>
                  <a:pt x="356922" y="462504"/>
                </a:cubicBezTo>
                <a:cubicBezTo>
                  <a:pt x="326908" y="498223"/>
                  <a:pt x="311901" y="546716"/>
                  <a:pt x="311901" y="607984"/>
                </a:cubicBezTo>
                <a:lnTo>
                  <a:pt x="311901" y="767230"/>
                </a:lnTo>
                <a:cubicBezTo>
                  <a:pt x="311901" y="828746"/>
                  <a:pt x="327032" y="877301"/>
                  <a:pt x="357294" y="912896"/>
                </a:cubicBezTo>
                <a:cubicBezTo>
                  <a:pt x="387556" y="948490"/>
                  <a:pt x="428731" y="966288"/>
                  <a:pt x="480821" y="966288"/>
                </a:cubicBezTo>
                <a:cubicBezTo>
                  <a:pt x="532911" y="966288"/>
                  <a:pt x="573901" y="948552"/>
                  <a:pt x="603790" y="913082"/>
                </a:cubicBezTo>
                <a:cubicBezTo>
                  <a:pt x="633680" y="877611"/>
                  <a:pt x="648625" y="828994"/>
                  <a:pt x="648625" y="767230"/>
                </a:cubicBezTo>
                <a:lnTo>
                  <a:pt x="648625" y="607984"/>
                </a:lnTo>
                <a:cubicBezTo>
                  <a:pt x="648625" y="546716"/>
                  <a:pt x="633556" y="498223"/>
                  <a:pt x="603418" y="462504"/>
                </a:cubicBezTo>
                <a:cubicBezTo>
                  <a:pt x="573281" y="426786"/>
                  <a:pt x="532167" y="408926"/>
                  <a:pt x="480077" y="408926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E7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88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-1" y="-13677"/>
            <a:ext cx="12192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PA_文本框 5"/>
          <p:cNvSpPr txBox="1"/>
          <p:nvPr>
            <p:custDataLst>
              <p:tags r:id="rId2"/>
            </p:custDataLst>
          </p:nvPr>
        </p:nvSpPr>
        <p:spPr>
          <a:xfrm>
            <a:off x="0" y="72995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74C22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Times New Roman" panose="02020603050405020304" pitchFamily="18" charset="0"/>
              </a:rPr>
              <a:t>資料介紹</a:t>
            </a:r>
            <a:r>
              <a:rPr lang="en-US" altLang="zh-TW" sz="3600" dirty="0">
                <a:solidFill>
                  <a:srgbClr val="E74C22"/>
                </a:solidFill>
                <a:latin typeface="Calibri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E74C22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PA_组合 2"/>
          <p:cNvGrpSpPr/>
          <p:nvPr>
            <p:custDataLst>
              <p:tags r:id="rId3"/>
            </p:custDataLst>
          </p:nvPr>
        </p:nvGrpSpPr>
        <p:grpSpPr>
          <a:xfrm>
            <a:off x="5955504" y="6446517"/>
            <a:ext cx="280990" cy="280990"/>
            <a:chOff x="5955504" y="6158030"/>
            <a:chExt cx="280990" cy="280990"/>
          </a:xfrm>
        </p:grpSpPr>
        <p:sp>
          <p:nvSpPr>
            <p:cNvPr id="7" name="PA_椭圆 6"/>
            <p:cNvSpPr/>
            <p:nvPr>
              <p:custDataLst>
                <p:tags r:id="rId5"/>
              </p:custDataLst>
            </p:nvPr>
          </p:nvSpPr>
          <p:spPr>
            <a:xfrm>
              <a:off x="5955504" y="6158030"/>
              <a:ext cx="280990" cy="280990"/>
            </a:xfrm>
            <a:prstGeom prst="ellipse">
              <a:avLst/>
            </a:prstGeom>
            <a:noFill/>
            <a:ln w="12700" cap="flat" cmpd="sng" algn="ctr">
              <a:solidFill>
                <a:srgbClr val="E74C2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8" name="PA_半闭框 7"/>
            <p:cNvSpPr/>
            <p:nvPr>
              <p:custDataLst>
                <p:tags r:id="rId6"/>
              </p:custDataLst>
            </p:nvPr>
          </p:nvSpPr>
          <p:spPr>
            <a:xfrm rot="13500000">
              <a:off x="6027680" y="6198354"/>
              <a:ext cx="136640" cy="136640"/>
            </a:xfrm>
            <a:prstGeom prst="halfFrame">
              <a:avLst>
                <a:gd name="adj1" fmla="val 6186"/>
                <a:gd name="adj2" fmla="val 6186"/>
              </a:avLst>
            </a:prstGeom>
            <a:solidFill>
              <a:srgbClr val="E7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sp>
        <p:nvSpPr>
          <p:cNvPr id="9" name="PA_任意多边形 10">
            <a:extLst>
              <a:ext uri="{FF2B5EF4-FFF2-40B4-BE49-F238E27FC236}">
                <a16:creationId xmlns:a16="http://schemas.microsoft.com/office/drawing/2014/main" id="{18542358-2A4B-41E1-9C86-07FB9A0A6A8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9126" y="367322"/>
            <a:ext cx="1371600" cy="1371600"/>
          </a:xfrm>
          <a:custGeom>
            <a:avLst/>
            <a:gdLst>
              <a:gd name="connsiteX0" fmla="*/ 480077 w 1371600"/>
              <a:gd name="connsiteY0" fmla="*/ 446877 h 1371600"/>
              <a:gd name="connsiteX1" fmla="*/ 571792 w 1371600"/>
              <a:gd name="connsiteY1" fmla="*/ 488363 h 1371600"/>
              <a:gd name="connsiteX2" fmla="*/ 603977 w 1371600"/>
              <a:gd name="connsiteY2" fmla="*/ 600915 h 1371600"/>
              <a:gd name="connsiteX3" fmla="*/ 603977 w 1371600"/>
              <a:gd name="connsiteY3" fmla="*/ 773927 h 1371600"/>
              <a:gd name="connsiteX4" fmla="*/ 571978 w 1371600"/>
              <a:gd name="connsiteY4" fmla="*/ 886665 h 1371600"/>
              <a:gd name="connsiteX5" fmla="*/ 480821 w 1371600"/>
              <a:gd name="connsiteY5" fmla="*/ 928709 h 1371600"/>
              <a:gd name="connsiteX6" fmla="*/ 388734 w 1371600"/>
              <a:gd name="connsiteY6" fmla="*/ 886479 h 1371600"/>
              <a:gd name="connsiteX7" fmla="*/ 356178 w 1371600"/>
              <a:gd name="connsiteY7" fmla="*/ 773927 h 1371600"/>
              <a:gd name="connsiteX8" fmla="*/ 356178 w 1371600"/>
              <a:gd name="connsiteY8" fmla="*/ 600915 h 1371600"/>
              <a:gd name="connsiteX9" fmla="*/ 388362 w 1371600"/>
              <a:gd name="connsiteY9" fmla="*/ 488549 h 1371600"/>
              <a:gd name="connsiteX10" fmla="*/ 480077 w 1371600"/>
              <a:gd name="connsiteY10" fmla="*/ 446877 h 1371600"/>
              <a:gd name="connsiteX11" fmla="*/ 901410 w 1371600"/>
              <a:gd name="connsiteY11" fmla="*/ 408926 h 1371600"/>
              <a:gd name="connsiteX12" fmla="*/ 783463 w 1371600"/>
              <a:gd name="connsiteY12" fmla="*/ 450970 h 1371600"/>
              <a:gd name="connsiteX13" fmla="*/ 738443 w 1371600"/>
              <a:gd name="connsiteY13" fmla="*/ 556266 h 1371600"/>
              <a:gd name="connsiteX14" fmla="*/ 739187 w 1371600"/>
              <a:gd name="connsiteY14" fmla="*/ 558498 h 1371600"/>
              <a:gd name="connsiteX15" fmla="*/ 780859 w 1371600"/>
              <a:gd name="connsiteY15" fmla="*/ 558498 h 1371600"/>
              <a:gd name="connsiteX16" fmla="*/ 815089 w 1371600"/>
              <a:gd name="connsiteY16" fmla="*/ 477945 h 1371600"/>
              <a:gd name="connsiteX17" fmla="*/ 901410 w 1371600"/>
              <a:gd name="connsiteY17" fmla="*/ 446877 h 1371600"/>
              <a:gd name="connsiteX18" fmla="*/ 985125 w 1371600"/>
              <a:gd name="connsiteY18" fmla="*/ 477387 h 1371600"/>
              <a:gd name="connsiteX19" fmla="*/ 1013403 w 1371600"/>
              <a:gd name="connsiteY19" fmla="*/ 556266 h 1371600"/>
              <a:gd name="connsiteX20" fmla="*/ 982893 w 1371600"/>
              <a:gd name="connsiteY20" fmla="*/ 632168 h 1371600"/>
              <a:gd name="connsiteX21" fmla="*/ 893224 w 1371600"/>
              <a:gd name="connsiteY21" fmla="*/ 661562 h 1371600"/>
              <a:gd name="connsiteX22" fmla="*/ 843367 w 1371600"/>
              <a:gd name="connsiteY22" fmla="*/ 661562 h 1371600"/>
              <a:gd name="connsiteX23" fmla="*/ 843367 w 1371600"/>
              <a:gd name="connsiteY23" fmla="*/ 699513 h 1371600"/>
              <a:gd name="connsiteX24" fmla="*/ 893224 w 1371600"/>
              <a:gd name="connsiteY24" fmla="*/ 699513 h 1371600"/>
              <a:gd name="connsiteX25" fmla="*/ 989776 w 1371600"/>
              <a:gd name="connsiteY25" fmla="*/ 727605 h 1371600"/>
              <a:gd name="connsiteX26" fmla="*/ 1023821 w 1371600"/>
              <a:gd name="connsiteY26" fmla="*/ 812995 h 1371600"/>
              <a:gd name="connsiteX27" fmla="*/ 991823 w 1371600"/>
              <a:gd name="connsiteY27" fmla="*/ 897455 h 1371600"/>
              <a:gd name="connsiteX28" fmla="*/ 903270 w 1371600"/>
              <a:gd name="connsiteY28" fmla="*/ 928709 h 1371600"/>
              <a:gd name="connsiteX29" fmla="*/ 809508 w 1371600"/>
              <a:gd name="connsiteY29" fmla="*/ 895222 h 1371600"/>
              <a:gd name="connsiteX30" fmla="*/ 772673 w 1371600"/>
              <a:gd name="connsiteY30" fmla="*/ 811506 h 1371600"/>
              <a:gd name="connsiteX31" fmla="*/ 731001 w 1371600"/>
              <a:gd name="connsiteY31" fmla="*/ 811506 h 1371600"/>
              <a:gd name="connsiteX32" fmla="*/ 730257 w 1371600"/>
              <a:gd name="connsiteY32" fmla="*/ 813739 h 1371600"/>
              <a:gd name="connsiteX33" fmla="*/ 781417 w 1371600"/>
              <a:gd name="connsiteY33" fmla="*/ 925546 h 1371600"/>
              <a:gd name="connsiteX34" fmla="*/ 903270 w 1371600"/>
              <a:gd name="connsiteY34" fmla="*/ 966288 h 1371600"/>
              <a:gd name="connsiteX35" fmla="*/ 1022332 w 1371600"/>
              <a:gd name="connsiteY35" fmla="*/ 925174 h 1371600"/>
              <a:gd name="connsiteX36" fmla="*/ 1068097 w 1371600"/>
              <a:gd name="connsiteY36" fmla="*/ 811506 h 1371600"/>
              <a:gd name="connsiteX37" fmla="*/ 1042982 w 1371600"/>
              <a:gd name="connsiteY37" fmla="*/ 728163 h 1371600"/>
              <a:gd name="connsiteX38" fmla="*/ 970987 w 1371600"/>
              <a:gd name="connsiteY38" fmla="*/ 679421 h 1371600"/>
              <a:gd name="connsiteX39" fmla="*/ 1034797 w 1371600"/>
              <a:gd name="connsiteY39" fmla="*/ 630680 h 1371600"/>
              <a:gd name="connsiteX40" fmla="*/ 1058051 w 1371600"/>
              <a:gd name="connsiteY40" fmla="*/ 557754 h 1371600"/>
              <a:gd name="connsiteX41" fmla="*/ 1015821 w 1371600"/>
              <a:gd name="connsiteY41" fmla="*/ 447994 h 1371600"/>
              <a:gd name="connsiteX42" fmla="*/ 901410 w 1371600"/>
              <a:gd name="connsiteY42" fmla="*/ 408926 h 1371600"/>
              <a:gd name="connsiteX43" fmla="*/ 480077 w 1371600"/>
              <a:gd name="connsiteY43" fmla="*/ 408926 h 1371600"/>
              <a:gd name="connsiteX44" fmla="*/ 356922 w 1371600"/>
              <a:gd name="connsiteY44" fmla="*/ 462504 h 1371600"/>
              <a:gd name="connsiteX45" fmla="*/ 311901 w 1371600"/>
              <a:gd name="connsiteY45" fmla="*/ 607984 h 1371600"/>
              <a:gd name="connsiteX46" fmla="*/ 311901 w 1371600"/>
              <a:gd name="connsiteY46" fmla="*/ 767230 h 1371600"/>
              <a:gd name="connsiteX47" fmla="*/ 357294 w 1371600"/>
              <a:gd name="connsiteY47" fmla="*/ 912896 h 1371600"/>
              <a:gd name="connsiteX48" fmla="*/ 480821 w 1371600"/>
              <a:gd name="connsiteY48" fmla="*/ 966288 h 1371600"/>
              <a:gd name="connsiteX49" fmla="*/ 603790 w 1371600"/>
              <a:gd name="connsiteY49" fmla="*/ 913082 h 1371600"/>
              <a:gd name="connsiteX50" fmla="*/ 648625 w 1371600"/>
              <a:gd name="connsiteY50" fmla="*/ 767230 h 1371600"/>
              <a:gd name="connsiteX51" fmla="*/ 648625 w 1371600"/>
              <a:gd name="connsiteY51" fmla="*/ 607984 h 1371600"/>
              <a:gd name="connsiteX52" fmla="*/ 603418 w 1371600"/>
              <a:gd name="connsiteY52" fmla="*/ 462504 h 1371600"/>
              <a:gd name="connsiteX53" fmla="*/ 480077 w 1371600"/>
              <a:gd name="connsiteY53" fmla="*/ 408926 h 1371600"/>
              <a:gd name="connsiteX54" fmla="*/ 685800 w 1371600"/>
              <a:gd name="connsiteY54" fmla="*/ 0 h 1371600"/>
              <a:gd name="connsiteX55" fmla="*/ 1371600 w 1371600"/>
              <a:gd name="connsiteY55" fmla="*/ 685800 h 1371600"/>
              <a:gd name="connsiteX56" fmla="*/ 685800 w 1371600"/>
              <a:gd name="connsiteY56" fmla="*/ 1371600 h 1371600"/>
              <a:gd name="connsiteX57" fmla="*/ 0 w 1371600"/>
              <a:gd name="connsiteY57" fmla="*/ 685800 h 1371600"/>
              <a:gd name="connsiteX58" fmla="*/ 685800 w 1371600"/>
              <a:gd name="connsiteY58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371600" h="1371600">
                <a:moveTo>
                  <a:pt x="480077" y="446877"/>
                </a:moveTo>
                <a:cubicBezTo>
                  <a:pt x="519765" y="446877"/>
                  <a:pt x="550336" y="460706"/>
                  <a:pt x="571792" y="488363"/>
                </a:cubicBezTo>
                <a:cubicBezTo>
                  <a:pt x="593248" y="516020"/>
                  <a:pt x="603977" y="553538"/>
                  <a:pt x="603977" y="600915"/>
                </a:cubicBezTo>
                <a:lnTo>
                  <a:pt x="603977" y="773927"/>
                </a:lnTo>
                <a:cubicBezTo>
                  <a:pt x="603977" y="821056"/>
                  <a:pt x="593310" y="858635"/>
                  <a:pt x="571978" y="886665"/>
                </a:cubicBezTo>
                <a:cubicBezTo>
                  <a:pt x="550646" y="914694"/>
                  <a:pt x="520261" y="928709"/>
                  <a:pt x="480821" y="928709"/>
                </a:cubicBezTo>
                <a:cubicBezTo>
                  <a:pt x="441134" y="928709"/>
                  <a:pt x="410438" y="914632"/>
                  <a:pt x="388734" y="886479"/>
                </a:cubicBezTo>
                <a:cubicBezTo>
                  <a:pt x="367030" y="858325"/>
                  <a:pt x="356178" y="820808"/>
                  <a:pt x="356178" y="773927"/>
                </a:cubicBezTo>
                <a:lnTo>
                  <a:pt x="356178" y="600915"/>
                </a:lnTo>
                <a:cubicBezTo>
                  <a:pt x="356178" y="553786"/>
                  <a:pt x="366906" y="516330"/>
                  <a:pt x="388362" y="488549"/>
                </a:cubicBezTo>
                <a:cubicBezTo>
                  <a:pt x="409818" y="460768"/>
                  <a:pt x="440390" y="446877"/>
                  <a:pt x="480077" y="446877"/>
                </a:cubicBezTo>
                <a:close/>
                <a:moveTo>
                  <a:pt x="901410" y="408926"/>
                </a:moveTo>
                <a:cubicBezTo>
                  <a:pt x="854033" y="408926"/>
                  <a:pt x="814717" y="422941"/>
                  <a:pt x="783463" y="450970"/>
                </a:cubicBezTo>
                <a:cubicBezTo>
                  <a:pt x="752209" y="478999"/>
                  <a:pt x="737202" y="514098"/>
                  <a:pt x="738443" y="556266"/>
                </a:cubicBezTo>
                <a:lnTo>
                  <a:pt x="739187" y="558498"/>
                </a:lnTo>
                <a:lnTo>
                  <a:pt x="780859" y="558498"/>
                </a:lnTo>
                <a:cubicBezTo>
                  <a:pt x="780859" y="525508"/>
                  <a:pt x="792269" y="498657"/>
                  <a:pt x="815089" y="477945"/>
                </a:cubicBezTo>
                <a:cubicBezTo>
                  <a:pt x="837910" y="457233"/>
                  <a:pt x="866683" y="446877"/>
                  <a:pt x="901410" y="446877"/>
                </a:cubicBezTo>
                <a:cubicBezTo>
                  <a:pt x="938368" y="446877"/>
                  <a:pt x="966274" y="457047"/>
                  <a:pt x="985125" y="477387"/>
                </a:cubicBezTo>
                <a:cubicBezTo>
                  <a:pt x="1003977" y="497727"/>
                  <a:pt x="1013403" y="524020"/>
                  <a:pt x="1013403" y="556266"/>
                </a:cubicBezTo>
                <a:cubicBezTo>
                  <a:pt x="1013403" y="587272"/>
                  <a:pt x="1003233" y="612573"/>
                  <a:pt x="982893" y="632168"/>
                </a:cubicBezTo>
                <a:cubicBezTo>
                  <a:pt x="962553" y="651764"/>
                  <a:pt x="932663" y="661562"/>
                  <a:pt x="893224" y="661562"/>
                </a:cubicBezTo>
                <a:lnTo>
                  <a:pt x="843367" y="661562"/>
                </a:lnTo>
                <a:lnTo>
                  <a:pt x="843367" y="699513"/>
                </a:lnTo>
                <a:lnTo>
                  <a:pt x="893224" y="699513"/>
                </a:lnTo>
                <a:cubicBezTo>
                  <a:pt x="934896" y="699513"/>
                  <a:pt x="967080" y="708877"/>
                  <a:pt x="989776" y="727605"/>
                </a:cubicBezTo>
                <a:cubicBezTo>
                  <a:pt x="1012473" y="746332"/>
                  <a:pt x="1023821" y="774795"/>
                  <a:pt x="1023821" y="812995"/>
                </a:cubicBezTo>
                <a:cubicBezTo>
                  <a:pt x="1023821" y="848465"/>
                  <a:pt x="1013155" y="876619"/>
                  <a:pt x="991823" y="897455"/>
                </a:cubicBezTo>
                <a:cubicBezTo>
                  <a:pt x="970491" y="918291"/>
                  <a:pt x="940973" y="928709"/>
                  <a:pt x="903270" y="928709"/>
                </a:cubicBezTo>
                <a:cubicBezTo>
                  <a:pt x="865319" y="928709"/>
                  <a:pt x="834065" y="917546"/>
                  <a:pt x="809508" y="895222"/>
                </a:cubicBezTo>
                <a:cubicBezTo>
                  <a:pt x="784952" y="872898"/>
                  <a:pt x="772673" y="844993"/>
                  <a:pt x="772673" y="811506"/>
                </a:cubicBezTo>
                <a:lnTo>
                  <a:pt x="731001" y="811506"/>
                </a:lnTo>
                <a:lnTo>
                  <a:pt x="730257" y="813739"/>
                </a:lnTo>
                <a:cubicBezTo>
                  <a:pt x="729017" y="861116"/>
                  <a:pt x="746070" y="898385"/>
                  <a:pt x="781417" y="925546"/>
                </a:cubicBezTo>
                <a:cubicBezTo>
                  <a:pt x="816764" y="952707"/>
                  <a:pt x="857381" y="966288"/>
                  <a:pt x="903270" y="966288"/>
                </a:cubicBezTo>
                <a:cubicBezTo>
                  <a:pt x="952135" y="966288"/>
                  <a:pt x="991823" y="952583"/>
                  <a:pt x="1022332" y="925174"/>
                </a:cubicBezTo>
                <a:cubicBezTo>
                  <a:pt x="1052842" y="897765"/>
                  <a:pt x="1068097" y="859876"/>
                  <a:pt x="1068097" y="811506"/>
                </a:cubicBezTo>
                <a:cubicBezTo>
                  <a:pt x="1068097" y="778516"/>
                  <a:pt x="1059725" y="750735"/>
                  <a:pt x="1042982" y="728163"/>
                </a:cubicBezTo>
                <a:cubicBezTo>
                  <a:pt x="1026239" y="705590"/>
                  <a:pt x="1002241" y="689343"/>
                  <a:pt x="970987" y="679421"/>
                </a:cubicBezTo>
                <a:cubicBezTo>
                  <a:pt x="998024" y="668755"/>
                  <a:pt x="1019294" y="652508"/>
                  <a:pt x="1034797" y="630680"/>
                </a:cubicBezTo>
                <a:cubicBezTo>
                  <a:pt x="1050300" y="608852"/>
                  <a:pt x="1058051" y="584543"/>
                  <a:pt x="1058051" y="557754"/>
                </a:cubicBezTo>
                <a:cubicBezTo>
                  <a:pt x="1058051" y="510625"/>
                  <a:pt x="1043974" y="474039"/>
                  <a:pt x="1015821" y="447994"/>
                </a:cubicBezTo>
                <a:cubicBezTo>
                  <a:pt x="987668" y="421949"/>
                  <a:pt x="949531" y="408926"/>
                  <a:pt x="901410" y="408926"/>
                </a:cubicBezTo>
                <a:close/>
                <a:moveTo>
                  <a:pt x="480077" y="408926"/>
                </a:moveTo>
                <a:cubicBezTo>
                  <a:pt x="427987" y="408926"/>
                  <a:pt x="386935" y="426786"/>
                  <a:pt x="356922" y="462504"/>
                </a:cubicBezTo>
                <a:cubicBezTo>
                  <a:pt x="326908" y="498223"/>
                  <a:pt x="311901" y="546716"/>
                  <a:pt x="311901" y="607984"/>
                </a:cubicBezTo>
                <a:lnTo>
                  <a:pt x="311901" y="767230"/>
                </a:lnTo>
                <a:cubicBezTo>
                  <a:pt x="311901" y="828746"/>
                  <a:pt x="327032" y="877301"/>
                  <a:pt x="357294" y="912896"/>
                </a:cubicBezTo>
                <a:cubicBezTo>
                  <a:pt x="387556" y="948490"/>
                  <a:pt x="428731" y="966288"/>
                  <a:pt x="480821" y="966288"/>
                </a:cubicBezTo>
                <a:cubicBezTo>
                  <a:pt x="532911" y="966288"/>
                  <a:pt x="573901" y="948552"/>
                  <a:pt x="603790" y="913082"/>
                </a:cubicBezTo>
                <a:cubicBezTo>
                  <a:pt x="633680" y="877611"/>
                  <a:pt x="648625" y="828994"/>
                  <a:pt x="648625" y="767230"/>
                </a:cubicBezTo>
                <a:lnTo>
                  <a:pt x="648625" y="607984"/>
                </a:lnTo>
                <a:cubicBezTo>
                  <a:pt x="648625" y="546716"/>
                  <a:pt x="633556" y="498223"/>
                  <a:pt x="603418" y="462504"/>
                </a:cubicBezTo>
                <a:cubicBezTo>
                  <a:pt x="573281" y="426786"/>
                  <a:pt x="532167" y="408926"/>
                  <a:pt x="480077" y="408926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E7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ACC117-18AC-40A9-B20B-A4C143467930}"/>
              </a:ext>
            </a:extLst>
          </p:cNvPr>
          <p:cNvSpPr txBox="1"/>
          <p:nvPr/>
        </p:nvSpPr>
        <p:spPr>
          <a:xfrm>
            <a:off x="834189" y="3109950"/>
            <a:ext cx="5165191" cy="2346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train.csv -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大約三分之二（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~8700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）乘客的個人記錄，用作培訓資料。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test.csv -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剩餘三分之一（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~4300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）乘客的個人記錄，用作測試資料。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觀察正負樣本的比例是否平衡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8C2573C-1052-4261-AA40-DF4A257D94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954" y="2680514"/>
            <a:ext cx="4273883" cy="320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44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-1" y="-13677"/>
            <a:ext cx="12192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PA_文本框 5"/>
          <p:cNvSpPr txBox="1"/>
          <p:nvPr>
            <p:custDataLst>
              <p:tags r:id="rId2"/>
            </p:custDataLst>
          </p:nvPr>
        </p:nvSpPr>
        <p:spPr>
          <a:xfrm>
            <a:off x="0" y="72995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74C22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Times New Roman" panose="02020603050405020304" pitchFamily="18" charset="0"/>
              </a:rPr>
              <a:t>資料處理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E74C22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</a:p>
        </p:txBody>
      </p:sp>
      <p:grpSp>
        <p:nvGrpSpPr>
          <p:cNvPr id="3" name="PA_组合 2"/>
          <p:cNvGrpSpPr/>
          <p:nvPr>
            <p:custDataLst>
              <p:tags r:id="rId3"/>
            </p:custDataLst>
          </p:nvPr>
        </p:nvGrpSpPr>
        <p:grpSpPr>
          <a:xfrm>
            <a:off x="5955504" y="6446517"/>
            <a:ext cx="280990" cy="280990"/>
            <a:chOff x="5955504" y="6158030"/>
            <a:chExt cx="280990" cy="280990"/>
          </a:xfrm>
        </p:grpSpPr>
        <p:sp>
          <p:nvSpPr>
            <p:cNvPr id="7" name="PA_椭圆 6"/>
            <p:cNvSpPr/>
            <p:nvPr>
              <p:custDataLst>
                <p:tags r:id="rId5"/>
              </p:custDataLst>
            </p:nvPr>
          </p:nvSpPr>
          <p:spPr>
            <a:xfrm>
              <a:off x="5955504" y="6158030"/>
              <a:ext cx="280990" cy="280990"/>
            </a:xfrm>
            <a:prstGeom prst="ellipse">
              <a:avLst/>
            </a:prstGeom>
            <a:noFill/>
            <a:ln w="12700" cap="flat" cmpd="sng" algn="ctr">
              <a:solidFill>
                <a:srgbClr val="E74C2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8" name="PA_半闭框 7"/>
            <p:cNvSpPr/>
            <p:nvPr>
              <p:custDataLst>
                <p:tags r:id="rId6"/>
              </p:custDataLst>
            </p:nvPr>
          </p:nvSpPr>
          <p:spPr>
            <a:xfrm rot="13500000">
              <a:off x="6027680" y="6198354"/>
              <a:ext cx="136640" cy="136640"/>
            </a:xfrm>
            <a:prstGeom prst="halfFrame">
              <a:avLst>
                <a:gd name="adj1" fmla="val 6186"/>
                <a:gd name="adj2" fmla="val 6186"/>
              </a:avLst>
            </a:prstGeom>
            <a:solidFill>
              <a:srgbClr val="E7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sp>
        <p:nvSpPr>
          <p:cNvPr id="9" name="PA_任意多边形 10">
            <a:extLst>
              <a:ext uri="{FF2B5EF4-FFF2-40B4-BE49-F238E27FC236}">
                <a16:creationId xmlns:a16="http://schemas.microsoft.com/office/drawing/2014/main" id="{18542358-2A4B-41E1-9C86-07FB9A0A6A8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9126" y="367322"/>
            <a:ext cx="1371600" cy="1371600"/>
          </a:xfrm>
          <a:custGeom>
            <a:avLst/>
            <a:gdLst>
              <a:gd name="connsiteX0" fmla="*/ 480077 w 1371600"/>
              <a:gd name="connsiteY0" fmla="*/ 446877 h 1371600"/>
              <a:gd name="connsiteX1" fmla="*/ 571792 w 1371600"/>
              <a:gd name="connsiteY1" fmla="*/ 488363 h 1371600"/>
              <a:gd name="connsiteX2" fmla="*/ 603977 w 1371600"/>
              <a:gd name="connsiteY2" fmla="*/ 600915 h 1371600"/>
              <a:gd name="connsiteX3" fmla="*/ 603977 w 1371600"/>
              <a:gd name="connsiteY3" fmla="*/ 773927 h 1371600"/>
              <a:gd name="connsiteX4" fmla="*/ 571978 w 1371600"/>
              <a:gd name="connsiteY4" fmla="*/ 886665 h 1371600"/>
              <a:gd name="connsiteX5" fmla="*/ 480821 w 1371600"/>
              <a:gd name="connsiteY5" fmla="*/ 928709 h 1371600"/>
              <a:gd name="connsiteX6" fmla="*/ 388734 w 1371600"/>
              <a:gd name="connsiteY6" fmla="*/ 886479 h 1371600"/>
              <a:gd name="connsiteX7" fmla="*/ 356178 w 1371600"/>
              <a:gd name="connsiteY7" fmla="*/ 773927 h 1371600"/>
              <a:gd name="connsiteX8" fmla="*/ 356178 w 1371600"/>
              <a:gd name="connsiteY8" fmla="*/ 600915 h 1371600"/>
              <a:gd name="connsiteX9" fmla="*/ 388362 w 1371600"/>
              <a:gd name="connsiteY9" fmla="*/ 488549 h 1371600"/>
              <a:gd name="connsiteX10" fmla="*/ 480077 w 1371600"/>
              <a:gd name="connsiteY10" fmla="*/ 446877 h 1371600"/>
              <a:gd name="connsiteX11" fmla="*/ 901410 w 1371600"/>
              <a:gd name="connsiteY11" fmla="*/ 408926 h 1371600"/>
              <a:gd name="connsiteX12" fmla="*/ 783463 w 1371600"/>
              <a:gd name="connsiteY12" fmla="*/ 450970 h 1371600"/>
              <a:gd name="connsiteX13" fmla="*/ 738443 w 1371600"/>
              <a:gd name="connsiteY13" fmla="*/ 556266 h 1371600"/>
              <a:gd name="connsiteX14" fmla="*/ 739187 w 1371600"/>
              <a:gd name="connsiteY14" fmla="*/ 558498 h 1371600"/>
              <a:gd name="connsiteX15" fmla="*/ 780859 w 1371600"/>
              <a:gd name="connsiteY15" fmla="*/ 558498 h 1371600"/>
              <a:gd name="connsiteX16" fmla="*/ 815089 w 1371600"/>
              <a:gd name="connsiteY16" fmla="*/ 477945 h 1371600"/>
              <a:gd name="connsiteX17" fmla="*/ 901410 w 1371600"/>
              <a:gd name="connsiteY17" fmla="*/ 446877 h 1371600"/>
              <a:gd name="connsiteX18" fmla="*/ 985125 w 1371600"/>
              <a:gd name="connsiteY18" fmla="*/ 477387 h 1371600"/>
              <a:gd name="connsiteX19" fmla="*/ 1013403 w 1371600"/>
              <a:gd name="connsiteY19" fmla="*/ 556266 h 1371600"/>
              <a:gd name="connsiteX20" fmla="*/ 982893 w 1371600"/>
              <a:gd name="connsiteY20" fmla="*/ 632168 h 1371600"/>
              <a:gd name="connsiteX21" fmla="*/ 893224 w 1371600"/>
              <a:gd name="connsiteY21" fmla="*/ 661562 h 1371600"/>
              <a:gd name="connsiteX22" fmla="*/ 843367 w 1371600"/>
              <a:gd name="connsiteY22" fmla="*/ 661562 h 1371600"/>
              <a:gd name="connsiteX23" fmla="*/ 843367 w 1371600"/>
              <a:gd name="connsiteY23" fmla="*/ 699513 h 1371600"/>
              <a:gd name="connsiteX24" fmla="*/ 893224 w 1371600"/>
              <a:gd name="connsiteY24" fmla="*/ 699513 h 1371600"/>
              <a:gd name="connsiteX25" fmla="*/ 989776 w 1371600"/>
              <a:gd name="connsiteY25" fmla="*/ 727605 h 1371600"/>
              <a:gd name="connsiteX26" fmla="*/ 1023821 w 1371600"/>
              <a:gd name="connsiteY26" fmla="*/ 812995 h 1371600"/>
              <a:gd name="connsiteX27" fmla="*/ 991823 w 1371600"/>
              <a:gd name="connsiteY27" fmla="*/ 897455 h 1371600"/>
              <a:gd name="connsiteX28" fmla="*/ 903270 w 1371600"/>
              <a:gd name="connsiteY28" fmla="*/ 928709 h 1371600"/>
              <a:gd name="connsiteX29" fmla="*/ 809508 w 1371600"/>
              <a:gd name="connsiteY29" fmla="*/ 895222 h 1371600"/>
              <a:gd name="connsiteX30" fmla="*/ 772673 w 1371600"/>
              <a:gd name="connsiteY30" fmla="*/ 811506 h 1371600"/>
              <a:gd name="connsiteX31" fmla="*/ 731001 w 1371600"/>
              <a:gd name="connsiteY31" fmla="*/ 811506 h 1371600"/>
              <a:gd name="connsiteX32" fmla="*/ 730257 w 1371600"/>
              <a:gd name="connsiteY32" fmla="*/ 813739 h 1371600"/>
              <a:gd name="connsiteX33" fmla="*/ 781417 w 1371600"/>
              <a:gd name="connsiteY33" fmla="*/ 925546 h 1371600"/>
              <a:gd name="connsiteX34" fmla="*/ 903270 w 1371600"/>
              <a:gd name="connsiteY34" fmla="*/ 966288 h 1371600"/>
              <a:gd name="connsiteX35" fmla="*/ 1022332 w 1371600"/>
              <a:gd name="connsiteY35" fmla="*/ 925174 h 1371600"/>
              <a:gd name="connsiteX36" fmla="*/ 1068097 w 1371600"/>
              <a:gd name="connsiteY36" fmla="*/ 811506 h 1371600"/>
              <a:gd name="connsiteX37" fmla="*/ 1042982 w 1371600"/>
              <a:gd name="connsiteY37" fmla="*/ 728163 h 1371600"/>
              <a:gd name="connsiteX38" fmla="*/ 970987 w 1371600"/>
              <a:gd name="connsiteY38" fmla="*/ 679421 h 1371600"/>
              <a:gd name="connsiteX39" fmla="*/ 1034797 w 1371600"/>
              <a:gd name="connsiteY39" fmla="*/ 630680 h 1371600"/>
              <a:gd name="connsiteX40" fmla="*/ 1058051 w 1371600"/>
              <a:gd name="connsiteY40" fmla="*/ 557754 h 1371600"/>
              <a:gd name="connsiteX41" fmla="*/ 1015821 w 1371600"/>
              <a:gd name="connsiteY41" fmla="*/ 447994 h 1371600"/>
              <a:gd name="connsiteX42" fmla="*/ 901410 w 1371600"/>
              <a:gd name="connsiteY42" fmla="*/ 408926 h 1371600"/>
              <a:gd name="connsiteX43" fmla="*/ 480077 w 1371600"/>
              <a:gd name="connsiteY43" fmla="*/ 408926 h 1371600"/>
              <a:gd name="connsiteX44" fmla="*/ 356922 w 1371600"/>
              <a:gd name="connsiteY44" fmla="*/ 462504 h 1371600"/>
              <a:gd name="connsiteX45" fmla="*/ 311901 w 1371600"/>
              <a:gd name="connsiteY45" fmla="*/ 607984 h 1371600"/>
              <a:gd name="connsiteX46" fmla="*/ 311901 w 1371600"/>
              <a:gd name="connsiteY46" fmla="*/ 767230 h 1371600"/>
              <a:gd name="connsiteX47" fmla="*/ 357294 w 1371600"/>
              <a:gd name="connsiteY47" fmla="*/ 912896 h 1371600"/>
              <a:gd name="connsiteX48" fmla="*/ 480821 w 1371600"/>
              <a:gd name="connsiteY48" fmla="*/ 966288 h 1371600"/>
              <a:gd name="connsiteX49" fmla="*/ 603790 w 1371600"/>
              <a:gd name="connsiteY49" fmla="*/ 913082 h 1371600"/>
              <a:gd name="connsiteX50" fmla="*/ 648625 w 1371600"/>
              <a:gd name="connsiteY50" fmla="*/ 767230 h 1371600"/>
              <a:gd name="connsiteX51" fmla="*/ 648625 w 1371600"/>
              <a:gd name="connsiteY51" fmla="*/ 607984 h 1371600"/>
              <a:gd name="connsiteX52" fmla="*/ 603418 w 1371600"/>
              <a:gd name="connsiteY52" fmla="*/ 462504 h 1371600"/>
              <a:gd name="connsiteX53" fmla="*/ 480077 w 1371600"/>
              <a:gd name="connsiteY53" fmla="*/ 408926 h 1371600"/>
              <a:gd name="connsiteX54" fmla="*/ 685800 w 1371600"/>
              <a:gd name="connsiteY54" fmla="*/ 0 h 1371600"/>
              <a:gd name="connsiteX55" fmla="*/ 1371600 w 1371600"/>
              <a:gd name="connsiteY55" fmla="*/ 685800 h 1371600"/>
              <a:gd name="connsiteX56" fmla="*/ 685800 w 1371600"/>
              <a:gd name="connsiteY56" fmla="*/ 1371600 h 1371600"/>
              <a:gd name="connsiteX57" fmla="*/ 0 w 1371600"/>
              <a:gd name="connsiteY57" fmla="*/ 685800 h 1371600"/>
              <a:gd name="connsiteX58" fmla="*/ 685800 w 1371600"/>
              <a:gd name="connsiteY58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371600" h="1371600">
                <a:moveTo>
                  <a:pt x="480077" y="446877"/>
                </a:moveTo>
                <a:cubicBezTo>
                  <a:pt x="519765" y="446877"/>
                  <a:pt x="550336" y="460706"/>
                  <a:pt x="571792" y="488363"/>
                </a:cubicBezTo>
                <a:cubicBezTo>
                  <a:pt x="593248" y="516020"/>
                  <a:pt x="603977" y="553538"/>
                  <a:pt x="603977" y="600915"/>
                </a:cubicBezTo>
                <a:lnTo>
                  <a:pt x="603977" y="773927"/>
                </a:lnTo>
                <a:cubicBezTo>
                  <a:pt x="603977" y="821056"/>
                  <a:pt x="593310" y="858635"/>
                  <a:pt x="571978" y="886665"/>
                </a:cubicBezTo>
                <a:cubicBezTo>
                  <a:pt x="550646" y="914694"/>
                  <a:pt x="520261" y="928709"/>
                  <a:pt x="480821" y="928709"/>
                </a:cubicBezTo>
                <a:cubicBezTo>
                  <a:pt x="441134" y="928709"/>
                  <a:pt x="410438" y="914632"/>
                  <a:pt x="388734" y="886479"/>
                </a:cubicBezTo>
                <a:cubicBezTo>
                  <a:pt x="367030" y="858325"/>
                  <a:pt x="356178" y="820808"/>
                  <a:pt x="356178" y="773927"/>
                </a:cubicBezTo>
                <a:lnTo>
                  <a:pt x="356178" y="600915"/>
                </a:lnTo>
                <a:cubicBezTo>
                  <a:pt x="356178" y="553786"/>
                  <a:pt x="366906" y="516330"/>
                  <a:pt x="388362" y="488549"/>
                </a:cubicBezTo>
                <a:cubicBezTo>
                  <a:pt x="409818" y="460768"/>
                  <a:pt x="440390" y="446877"/>
                  <a:pt x="480077" y="446877"/>
                </a:cubicBezTo>
                <a:close/>
                <a:moveTo>
                  <a:pt x="901410" y="408926"/>
                </a:moveTo>
                <a:cubicBezTo>
                  <a:pt x="854033" y="408926"/>
                  <a:pt x="814717" y="422941"/>
                  <a:pt x="783463" y="450970"/>
                </a:cubicBezTo>
                <a:cubicBezTo>
                  <a:pt x="752209" y="478999"/>
                  <a:pt x="737202" y="514098"/>
                  <a:pt x="738443" y="556266"/>
                </a:cubicBezTo>
                <a:lnTo>
                  <a:pt x="739187" y="558498"/>
                </a:lnTo>
                <a:lnTo>
                  <a:pt x="780859" y="558498"/>
                </a:lnTo>
                <a:cubicBezTo>
                  <a:pt x="780859" y="525508"/>
                  <a:pt x="792269" y="498657"/>
                  <a:pt x="815089" y="477945"/>
                </a:cubicBezTo>
                <a:cubicBezTo>
                  <a:pt x="837910" y="457233"/>
                  <a:pt x="866683" y="446877"/>
                  <a:pt x="901410" y="446877"/>
                </a:cubicBezTo>
                <a:cubicBezTo>
                  <a:pt x="938368" y="446877"/>
                  <a:pt x="966274" y="457047"/>
                  <a:pt x="985125" y="477387"/>
                </a:cubicBezTo>
                <a:cubicBezTo>
                  <a:pt x="1003977" y="497727"/>
                  <a:pt x="1013403" y="524020"/>
                  <a:pt x="1013403" y="556266"/>
                </a:cubicBezTo>
                <a:cubicBezTo>
                  <a:pt x="1013403" y="587272"/>
                  <a:pt x="1003233" y="612573"/>
                  <a:pt x="982893" y="632168"/>
                </a:cubicBezTo>
                <a:cubicBezTo>
                  <a:pt x="962553" y="651764"/>
                  <a:pt x="932663" y="661562"/>
                  <a:pt x="893224" y="661562"/>
                </a:cubicBezTo>
                <a:lnTo>
                  <a:pt x="843367" y="661562"/>
                </a:lnTo>
                <a:lnTo>
                  <a:pt x="843367" y="699513"/>
                </a:lnTo>
                <a:lnTo>
                  <a:pt x="893224" y="699513"/>
                </a:lnTo>
                <a:cubicBezTo>
                  <a:pt x="934896" y="699513"/>
                  <a:pt x="967080" y="708877"/>
                  <a:pt x="989776" y="727605"/>
                </a:cubicBezTo>
                <a:cubicBezTo>
                  <a:pt x="1012473" y="746332"/>
                  <a:pt x="1023821" y="774795"/>
                  <a:pt x="1023821" y="812995"/>
                </a:cubicBezTo>
                <a:cubicBezTo>
                  <a:pt x="1023821" y="848465"/>
                  <a:pt x="1013155" y="876619"/>
                  <a:pt x="991823" y="897455"/>
                </a:cubicBezTo>
                <a:cubicBezTo>
                  <a:pt x="970491" y="918291"/>
                  <a:pt x="940973" y="928709"/>
                  <a:pt x="903270" y="928709"/>
                </a:cubicBezTo>
                <a:cubicBezTo>
                  <a:pt x="865319" y="928709"/>
                  <a:pt x="834065" y="917546"/>
                  <a:pt x="809508" y="895222"/>
                </a:cubicBezTo>
                <a:cubicBezTo>
                  <a:pt x="784952" y="872898"/>
                  <a:pt x="772673" y="844993"/>
                  <a:pt x="772673" y="811506"/>
                </a:cubicBezTo>
                <a:lnTo>
                  <a:pt x="731001" y="811506"/>
                </a:lnTo>
                <a:lnTo>
                  <a:pt x="730257" y="813739"/>
                </a:lnTo>
                <a:cubicBezTo>
                  <a:pt x="729017" y="861116"/>
                  <a:pt x="746070" y="898385"/>
                  <a:pt x="781417" y="925546"/>
                </a:cubicBezTo>
                <a:cubicBezTo>
                  <a:pt x="816764" y="952707"/>
                  <a:pt x="857381" y="966288"/>
                  <a:pt x="903270" y="966288"/>
                </a:cubicBezTo>
                <a:cubicBezTo>
                  <a:pt x="952135" y="966288"/>
                  <a:pt x="991823" y="952583"/>
                  <a:pt x="1022332" y="925174"/>
                </a:cubicBezTo>
                <a:cubicBezTo>
                  <a:pt x="1052842" y="897765"/>
                  <a:pt x="1068097" y="859876"/>
                  <a:pt x="1068097" y="811506"/>
                </a:cubicBezTo>
                <a:cubicBezTo>
                  <a:pt x="1068097" y="778516"/>
                  <a:pt x="1059725" y="750735"/>
                  <a:pt x="1042982" y="728163"/>
                </a:cubicBezTo>
                <a:cubicBezTo>
                  <a:pt x="1026239" y="705590"/>
                  <a:pt x="1002241" y="689343"/>
                  <a:pt x="970987" y="679421"/>
                </a:cubicBezTo>
                <a:cubicBezTo>
                  <a:pt x="998024" y="668755"/>
                  <a:pt x="1019294" y="652508"/>
                  <a:pt x="1034797" y="630680"/>
                </a:cubicBezTo>
                <a:cubicBezTo>
                  <a:pt x="1050300" y="608852"/>
                  <a:pt x="1058051" y="584543"/>
                  <a:pt x="1058051" y="557754"/>
                </a:cubicBezTo>
                <a:cubicBezTo>
                  <a:pt x="1058051" y="510625"/>
                  <a:pt x="1043974" y="474039"/>
                  <a:pt x="1015821" y="447994"/>
                </a:cubicBezTo>
                <a:cubicBezTo>
                  <a:pt x="987668" y="421949"/>
                  <a:pt x="949531" y="408926"/>
                  <a:pt x="901410" y="408926"/>
                </a:cubicBezTo>
                <a:close/>
                <a:moveTo>
                  <a:pt x="480077" y="408926"/>
                </a:moveTo>
                <a:cubicBezTo>
                  <a:pt x="427987" y="408926"/>
                  <a:pt x="386935" y="426786"/>
                  <a:pt x="356922" y="462504"/>
                </a:cubicBezTo>
                <a:cubicBezTo>
                  <a:pt x="326908" y="498223"/>
                  <a:pt x="311901" y="546716"/>
                  <a:pt x="311901" y="607984"/>
                </a:cubicBezTo>
                <a:lnTo>
                  <a:pt x="311901" y="767230"/>
                </a:lnTo>
                <a:cubicBezTo>
                  <a:pt x="311901" y="828746"/>
                  <a:pt x="327032" y="877301"/>
                  <a:pt x="357294" y="912896"/>
                </a:cubicBezTo>
                <a:cubicBezTo>
                  <a:pt x="387556" y="948490"/>
                  <a:pt x="428731" y="966288"/>
                  <a:pt x="480821" y="966288"/>
                </a:cubicBezTo>
                <a:cubicBezTo>
                  <a:pt x="532911" y="966288"/>
                  <a:pt x="573901" y="948552"/>
                  <a:pt x="603790" y="913082"/>
                </a:cubicBezTo>
                <a:cubicBezTo>
                  <a:pt x="633680" y="877611"/>
                  <a:pt x="648625" y="828994"/>
                  <a:pt x="648625" y="767230"/>
                </a:cubicBezTo>
                <a:lnTo>
                  <a:pt x="648625" y="607984"/>
                </a:lnTo>
                <a:cubicBezTo>
                  <a:pt x="648625" y="546716"/>
                  <a:pt x="633556" y="498223"/>
                  <a:pt x="603418" y="462504"/>
                </a:cubicBezTo>
                <a:cubicBezTo>
                  <a:pt x="573281" y="426786"/>
                  <a:pt x="532167" y="408926"/>
                  <a:pt x="480077" y="408926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E7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ACC117-18AC-40A9-B20B-A4C143467930}"/>
              </a:ext>
            </a:extLst>
          </p:cNvPr>
          <p:cNvSpPr txBox="1"/>
          <p:nvPr/>
        </p:nvSpPr>
        <p:spPr>
          <a:xfrm>
            <a:off x="2670726" y="2289387"/>
            <a:ext cx="744498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資料缺值部分可採用補固定值、平均值、眾數、中位數、 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KNN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、 插值法。</a:t>
            </a:r>
            <a:endParaRPr lang="en-US" altLang="zh-TW" sz="2000" b="0" i="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just" fontAlgn="base">
              <a:buFont typeface="+mj-lt"/>
              <a:buAutoNum type="arabicPeriod"/>
            </a:pP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特徵不</a:t>
            </a:r>
            <a:r>
              <a:rPr lang="zh-TW" altLang="en-US" sz="200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是數字的，透過</a:t>
            </a:r>
            <a:r>
              <a:rPr lang="en-US" altLang="zh-TW" sz="200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one</a:t>
            </a:r>
            <a:r>
              <a:rPr lang="zh-TW" altLang="en-US" sz="200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hot encoding </a:t>
            </a:r>
            <a:r>
              <a:rPr lang="zh-TW" altLang="en-US" sz="200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進行處理。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just" fontAlgn="base">
              <a:buFont typeface="+mj-lt"/>
              <a:buAutoNum type="arabicPeriod"/>
            </a:pPr>
            <a:endParaRPr lang="en-US" altLang="zh-TW" sz="2000" i="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Cabin(deck/num/side)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可以將這個特徵改為分成三份，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(deck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是乘客所居住的艙室，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side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左舷或右舷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，我們認為位置是重要的特徵因此將其分為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just" fontAlgn="base">
              <a:buFont typeface="+mj-lt"/>
              <a:buAutoNum type="arabicPeriod"/>
            </a:pP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算每一個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feature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label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之間的相關係數，來選取重要的特徵。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just" fontAlgn="base">
              <a:buFont typeface="+mj-lt"/>
              <a:buAutoNum type="arabicPeriod"/>
            </a:pP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再來進行特徵縮放，來預防特徵之間的差距過大。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1558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-1" y="-13677"/>
            <a:ext cx="12192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PA_文本框 5"/>
          <p:cNvSpPr txBox="1"/>
          <p:nvPr>
            <p:custDataLst>
              <p:tags r:id="rId2"/>
            </p:custDataLst>
          </p:nvPr>
        </p:nvSpPr>
        <p:spPr>
          <a:xfrm>
            <a:off x="0" y="72995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74C22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Times New Roman" panose="02020603050405020304" pitchFamily="18" charset="0"/>
              </a:rPr>
              <a:t>資料處理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E74C22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</a:p>
        </p:txBody>
      </p:sp>
      <p:grpSp>
        <p:nvGrpSpPr>
          <p:cNvPr id="3" name="PA_组合 2"/>
          <p:cNvGrpSpPr/>
          <p:nvPr>
            <p:custDataLst>
              <p:tags r:id="rId3"/>
            </p:custDataLst>
          </p:nvPr>
        </p:nvGrpSpPr>
        <p:grpSpPr>
          <a:xfrm>
            <a:off x="5955504" y="6446517"/>
            <a:ext cx="280990" cy="280990"/>
            <a:chOff x="5955504" y="6158030"/>
            <a:chExt cx="280990" cy="280990"/>
          </a:xfrm>
        </p:grpSpPr>
        <p:sp>
          <p:nvSpPr>
            <p:cNvPr id="7" name="PA_椭圆 6"/>
            <p:cNvSpPr/>
            <p:nvPr>
              <p:custDataLst>
                <p:tags r:id="rId5"/>
              </p:custDataLst>
            </p:nvPr>
          </p:nvSpPr>
          <p:spPr>
            <a:xfrm>
              <a:off x="5955504" y="6158030"/>
              <a:ext cx="280990" cy="280990"/>
            </a:xfrm>
            <a:prstGeom prst="ellipse">
              <a:avLst/>
            </a:prstGeom>
            <a:noFill/>
            <a:ln w="12700" cap="flat" cmpd="sng" algn="ctr">
              <a:solidFill>
                <a:srgbClr val="E74C2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8" name="PA_半闭框 7"/>
            <p:cNvSpPr/>
            <p:nvPr>
              <p:custDataLst>
                <p:tags r:id="rId6"/>
              </p:custDataLst>
            </p:nvPr>
          </p:nvSpPr>
          <p:spPr>
            <a:xfrm rot="13500000">
              <a:off x="6027680" y="6198354"/>
              <a:ext cx="136640" cy="136640"/>
            </a:xfrm>
            <a:prstGeom prst="halfFrame">
              <a:avLst>
                <a:gd name="adj1" fmla="val 6186"/>
                <a:gd name="adj2" fmla="val 6186"/>
              </a:avLst>
            </a:prstGeom>
            <a:solidFill>
              <a:srgbClr val="E7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sp>
        <p:nvSpPr>
          <p:cNvPr id="9" name="PA_任意多边形 10">
            <a:extLst>
              <a:ext uri="{FF2B5EF4-FFF2-40B4-BE49-F238E27FC236}">
                <a16:creationId xmlns:a16="http://schemas.microsoft.com/office/drawing/2014/main" id="{18542358-2A4B-41E1-9C86-07FB9A0A6A8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9126" y="367322"/>
            <a:ext cx="1371600" cy="1371600"/>
          </a:xfrm>
          <a:custGeom>
            <a:avLst/>
            <a:gdLst>
              <a:gd name="connsiteX0" fmla="*/ 480077 w 1371600"/>
              <a:gd name="connsiteY0" fmla="*/ 446877 h 1371600"/>
              <a:gd name="connsiteX1" fmla="*/ 571792 w 1371600"/>
              <a:gd name="connsiteY1" fmla="*/ 488363 h 1371600"/>
              <a:gd name="connsiteX2" fmla="*/ 603977 w 1371600"/>
              <a:gd name="connsiteY2" fmla="*/ 600915 h 1371600"/>
              <a:gd name="connsiteX3" fmla="*/ 603977 w 1371600"/>
              <a:gd name="connsiteY3" fmla="*/ 773927 h 1371600"/>
              <a:gd name="connsiteX4" fmla="*/ 571978 w 1371600"/>
              <a:gd name="connsiteY4" fmla="*/ 886665 h 1371600"/>
              <a:gd name="connsiteX5" fmla="*/ 480821 w 1371600"/>
              <a:gd name="connsiteY5" fmla="*/ 928709 h 1371600"/>
              <a:gd name="connsiteX6" fmla="*/ 388734 w 1371600"/>
              <a:gd name="connsiteY6" fmla="*/ 886479 h 1371600"/>
              <a:gd name="connsiteX7" fmla="*/ 356178 w 1371600"/>
              <a:gd name="connsiteY7" fmla="*/ 773927 h 1371600"/>
              <a:gd name="connsiteX8" fmla="*/ 356178 w 1371600"/>
              <a:gd name="connsiteY8" fmla="*/ 600915 h 1371600"/>
              <a:gd name="connsiteX9" fmla="*/ 388362 w 1371600"/>
              <a:gd name="connsiteY9" fmla="*/ 488549 h 1371600"/>
              <a:gd name="connsiteX10" fmla="*/ 480077 w 1371600"/>
              <a:gd name="connsiteY10" fmla="*/ 446877 h 1371600"/>
              <a:gd name="connsiteX11" fmla="*/ 901410 w 1371600"/>
              <a:gd name="connsiteY11" fmla="*/ 408926 h 1371600"/>
              <a:gd name="connsiteX12" fmla="*/ 783463 w 1371600"/>
              <a:gd name="connsiteY12" fmla="*/ 450970 h 1371600"/>
              <a:gd name="connsiteX13" fmla="*/ 738443 w 1371600"/>
              <a:gd name="connsiteY13" fmla="*/ 556266 h 1371600"/>
              <a:gd name="connsiteX14" fmla="*/ 739187 w 1371600"/>
              <a:gd name="connsiteY14" fmla="*/ 558498 h 1371600"/>
              <a:gd name="connsiteX15" fmla="*/ 780859 w 1371600"/>
              <a:gd name="connsiteY15" fmla="*/ 558498 h 1371600"/>
              <a:gd name="connsiteX16" fmla="*/ 815089 w 1371600"/>
              <a:gd name="connsiteY16" fmla="*/ 477945 h 1371600"/>
              <a:gd name="connsiteX17" fmla="*/ 901410 w 1371600"/>
              <a:gd name="connsiteY17" fmla="*/ 446877 h 1371600"/>
              <a:gd name="connsiteX18" fmla="*/ 985125 w 1371600"/>
              <a:gd name="connsiteY18" fmla="*/ 477387 h 1371600"/>
              <a:gd name="connsiteX19" fmla="*/ 1013403 w 1371600"/>
              <a:gd name="connsiteY19" fmla="*/ 556266 h 1371600"/>
              <a:gd name="connsiteX20" fmla="*/ 982893 w 1371600"/>
              <a:gd name="connsiteY20" fmla="*/ 632168 h 1371600"/>
              <a:gd name="connsiteX21" fmla="*/ 893224 w 1371600"/>
              <a:gd name="connsiteY21" fmla="*/ 661562 h 1371600"/>
              <a:gd name="connsiteX22" fmla="*/ 843367 w 1371600"/>
              <a:gd name="connsiteY22" fmla="*/ 661562 h 1371600"/>
              <a:gd name="connsiteX23" fmla="*/ 843367 w 1371600"/>
              <a:gd name="connsiteY23" fmla="*/ 699513 h 1371600"/>
              <a:gd name="connsiteX24" fmla="*/ 893224 w 1371600"/>
              <a:gd name="connsiteY24" fmla="*/ 699513 h 1371600"/>
              <a:gd name="connsiteX25" fmla="*/ 989776 w 1371600"/>
              <a:gd name="connsiteY25" fmla="*/ 727605 h 1371600"/>
              <a:gd name="connsiteX26" fmla="*/ 1023821 w 1371600"/>
              <a:gd name="connsiteY26" fmla="*/ 812995 h 1371600"/>
              <a:gd name="connsiteX27" fmla="*/ 991823 w 1371600"/>
              <a:gd name="connsiteY27" fmla="*/ 897455 h 1371600"/>
              <a:gd name="connsiteX28" fmla="*/ 903270 w 1371600"/>
              <a:gd name="connsiteY28" fmla="*/ 928709 h 1371600"/>
              <a:gd name="connsiteX29" fmla="*/ 809508 w 1371600"/>
              <a:gd name="connsiteY29" fmla="*/ 895222 h 1371600"/>
              <a:gd name="connsiteX30" fmla="*/ 772673 w 1371600"/>
              <a:gd name="connsiteY30" fmla="*/ 811506 h 1371600"/>
              <a:gd name="connsiteX31" fmla="*/ 731001 w 1371600"/>
              <a:gd name="connsiteY31" fmla="*/ 811506 h 1371600"/>
              <a:gd name="connsiteX32" fmla="*/ 730257 w 1371600"/>
              <a:gd name="connsiteY32" fmla="*/ 813739 h 1371600"/>
              <a:gd name="connsiteX33" fmla="*/ 781417 w 1371600"/>
              <a:gd name="connsiteY33" fmla="*/ 925546 h 1371600"/>
              <a:gd name="connsiteX34" fmla="*/ 903270 w 1371600"/>
              <a:gd name="connsiteY34" fmla="*/ 966288 h 1371600"/>
              <a:gd name="connsiteX35" fmla="*/ 1022332 w 1371600"/>
              <a:gd name="connsiteY35" fmla="*/ 925174 h 1371600"/>
              <a:gd name="connsiteX36" fmla="*/ 1068097 w 1371600"/>
              <a:gd name="connsiteY36" fmla="*/ 811506 h 1371600"/>
              <a:gd name="connsiteX37" fmla="*/ 1042982 w 1371600"/>
              <a:gd name="connsiteY37" fmla="*/ 728163 h 1371600"/>
              <a:gd name="connsiteX38" fmla="*/ 970987 w 1371600"/>
              <a:gd name="connsiteY38" fmla="*/ 679421 h 1371600"/>
              <a:gd name="connsiteX39" fmla="*/ 1034797 w 1371600"/>
              <a:gd name="connsiteY39" fmla="*/ 630680 h 1371600"/>
              <a:gd name="connsiteX40" fmla="*/ 1058051 w 1371600"/>
              <a:gd name="connsiteY40" fmla="*/ 557754 h 1371600"/>
              <a:gd name="connsiteX41" fmla="*/ 1015821 w 1371600"/>
              <a:gd name="connsiteY41" fmla="*/ 447994 h 1371600"/>
              <a:gd name="connsiteX42" fmla="*/ 901410 w 1371600"/>
              <a:gd name="connsiteY42" fmla="*/ 408926 h 1371600"/>
              <a:gd name="connsiteX43" fmla="*/ 480077 w 1371600"/>
              <a:gd name="connsiteY43" fmla="*/ 408926 h 1371600"/>
              <a:gd name="connsiteX44" fmla="*/ 356922 w 1371600"/>
              <a:gd name="connsiteY44" fmla="*/ 462504 h 1371600"/>
              <a:gd name="connsiteX45" fmla="*/ 311901 w 1371600"/>
              <a:gd name="connsiteY45" fmla="*/ 607984 h 1371600"/>
              <a:gd name="connsiteX46" fmla="*/ 311901 w 1371600"/>
              <a:gd name="connsiteY46" fmla="*/ 767230 h 1371600"/>
              <a:gd name="connsiteX47" fmla="*/ 357294 w 1371600"/>
              <a:gd name="connsiteY47" fmla="*/ 912896 h 1371600"/>
              <a:gd name="connsiteX48" fmla="*/ 480821 w 1371600"/>
              <a:gd name="connsiteY48" fmla="*/ 966288 h 1371600"/>
              <a:gd name="connsiteX49" fmla="*/ 603790 w 1371600"/>
              <a:gd name="connsiteY49" fmla="*/ 913082 h 1371600"/>
              <a:gd name="connsiteX50" fmla="*/ 648625 w 1371600"/>
              <a:gd name="connsiteY50" fmla="*/ 767230 h 1371600"/>
              <a:gd name="connsiteX51" fmla="*/ 648625 w 1371600"/>
              <a:gd name="connsiteY51" fmla="*/ 607984 h 1371600"/>
              <a:gd name="connsiteX52" fmla="*/ 603418 w 1371600"/>
              <a:gd name="connsiteY52" fmla="*/ 462504 h 1371600"/>
              <a:gd name="connsiteX53" fmla="*/ 480077 w 1371600"/>
              <a:gd name="connsiteY53" fmla="*/ 408926 h 1371600"/>
              <a:gd name="connsiteX54" fmla="*/ 685800 w 1371600"/>
              <a:gd name="connsiteY54" fmla="*/ 0 h 1371600"/>
              <a:gd name="connsiteX55" fmla="*/ 1371600 w 1371600"/>
              <a:gd name="connsiteY55" fmla="*/ 685800 h 1371600"/>
              <a:gd name="connsiteX56" fmla="*/ 685800 w 1371600"/>
              <a:gd name="connsiteY56" fmla="*/ 1371600 h 1371600"/>
              <a:gd name="connsiteX57" fmla="*/ 0 w 1371600"/>
              <a:gd name="connsiteY57" fmla="*/ 685800 h 1371600"/>
              <a:gd name="connsiteX58" fmla="*/ 685800 w 1371600"/>
              <a:gd name="connsiteY58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371600" h="1371600">
                <a:moveTo>
                  <a:pt x="480077" y="446877"/>
                </a:moveTo>
                <a:cubicBezTo>
                  <a:pt x="519765" y="446877"/>
                  <a:pt x="550336" y="460706"/>
                  <a:pt x="571792" y="488363"/>
                </a:cubicBezTo>
                <a:cubicBezTo>
                  <a:pt x="593248" y="516020"/>
                  <a:pt x="603977" y="553538"/>
                  <a:pt x="603977" y="600915"/>
                </a:cubicBezTo>
                <a:lnTo>
                  <a:pt x="603977" y="773927"/>
                </a:lnTo>
                <a:cubicBezTo>
                  <a:pt x="603977" y="821056"/>
                  <a:pt x="593310" y="858635"/>
                  <a:pt x="571978" y="886665"/>
                </a:cubicBezTo>
                <a:cubicBezTo>
                  <a:pt x="550646" y="914694"/>
                  <a:pt x="520261" y="928709"/>
                  <a:pt x="480821" y="928709"/>
                </a:cubicBezTo>
                <a:cubicBezTo>
                  <a:pt x="441134" y="928709"/>
                  <a:pt x="410438" y="914632"/>
                  <a:pt x="388734" y="886479"/>
                </a:cubicBezTo>
                <a:cubicBezTo>
                  <a:pt x="367030" y="858325"/>
                  <a:pt x="356178" y="820808"/>
                  <a:pt x="356178" y="773927"/>
                </a:cubicBezTo>
                <a:lnTo>
                  <a:pt x="356178" y="600915"/>
                </a:lnTo>
                <a:cubicBezTo>
                  <a:pt x="356178" y="553786"/>
                  <a:pt x="366906" y="516330"/>
                  <a:pt x="388362" y="488549"/>
                </a:cubicBezTo>
                <a:cubicBezTo>
                  <a:pt x="409818" y="460768"/>
                  <a:pt x="440390" y="446877"/>
                  <a:pt x="480077" y="446877"/>
                </a:cubicBezTo>
                <a:close/>
                <a:moveTo>
                  <a:pt x="901410" y="408926"/>
                </a:moveTo>
                <a:cubicBezTo>
                  <a:pt x="854033" y="408926"/>
                  <a:pt x="814717" y="422941"/>
                  <a:pt x="783463" y="450970"/>
                </a:cubicBezTo>
                <a:cubicBezTo>
                  <a:pt x="752209" y="478999"/>
                  <a:pt x="737202" y="514098"/>
                  <a:pt x="738443" y="556266"/>
                </a:cubicBezTo>
                <a:lnTo>
                  <a:pt x="739187" y="558498"/>
                </a:lnTo>
                <a:lnTo>
                  <a:pt x="780859" y="558498"/>
                </a:lnTo>
                <a:cubicBezTo>
                  <a:pt x="780859" y="525508"/>
                  <a:pt x="792269" y="498657"/>
                  <a:pt x="815089" y="477945"/>
                </a:cubicBezTo>
                <a:cubicBezTo>
                  <a:pt x="837910" y="457233"/>
                  <a:pt x="866683" y="446877"/>
                  <a:pt x="901410" y="446877"/>
                </a:cubicBezTo>
                <a:cubicBezTo>
                  <a:pt x="938368" y="446877"/>
                  <a:pt x="966274" y="457047"/>
                  <a:pt x="985125" y="477387"/>
                </a:cubicBezTo>
                <a:cubicBezTo>
                  <a:pt x="1003977" y="497727"/>
                  <a:pt x="1013403" y="524020"/>
                  <a:pt x="1013403" y="556266"/>
                </a:cubicBezTo>
                <a:cubicBezTo>
                  <a:pt x="1013403" y="587272"/>
                  <a:pt x="1003233" y="612573"/>
                  <a:pt x="982893" y="632168"/>
                </a:cubicBezTo>
                <a:cubicBezTo>
                  <a:pt x="962553" y="651764"/>
                  <a:pt x="932663" y="661562"/>
                  <a:pt x="893224" y="661562"/>
                </a:cubicBezTo>
                <a:lnTo>
                  <a:pt x="843367" y="661562"/>
                </a:lnTo>
                <a:lnTo>
                  <a:pt x="843367" y="699513"/>
                </a:lnTo>
                <a:lnTo>
                  <a:pt x="893224" y="699513"/>
                </a:lnTo>
                <a:cubicBezTo>
                  <a:pt x="934896" y="699513"/>
                  <a:pt x="967080" y="708877"/>
                  <a:pt x="989776" y="727605"/>
                </a:cubicBezTo>
                <a:cubicBezTo>
                  <a:pt x="1012473" y="746332"/>
                  <a:pt x="1023821" y="774795"/>
                  <a:pt x="1023821" y="812995"/>
                </a:cubicBezTo>
                <a:cubicBezTo>
                  <a:pt x="1023821" y="848465"/>
                  <a:pt x="1013155" y="876619"/>
                  <a:pt x="991823" y="897455"/>
                </a:cubicBezTo>
                <a:cubicBezTo>
                  <a:pt x="970491" y="918291"/>
                  <a:pt x="940973" y="928709"/>
                  <a:pt x="903270" y="928709"/>
                </a:cubicBezTo>
                <a:cubicBezTo>
                  <a:pt x="865319" y="928709"/>
                  <a:pt x="834065" y="917546"/>
                  <a:pt x="809508" y="895222"/>
                </a:cubicBezTo>
                <a:cubicBezTo>
                  <a:pt x="784952" y="872898"/>
                  <a:pt x="772673" y="844993"/>
                  <a:pt x="772673" y="811506"/>
                </a:cubicBezTo>
                <a:lnTo>
                  <a:pt x="731001" y="811506"/>
                </a:lnTo>
                <a:lnTo>
                  <a:pt x="730257" y="813739"/>
                </a:lnTo>
                <a:cubicBezTo>
                  <a:pt x="729017" y="861116"/>
                  <a:pt x="746070" y="898385"/>
                  <a:pt x="781417" y="925546"/>
                </a:cubicBezTo>
                <a:cubicBezTo>
                  <a:pt x="816764" y="952707"/>
                  <a:pt x="857381" y="966288"/>
                  <a:pt x="903270" y="966288"/>
                </a:cubicBezTo>
                <a:cubicBezTo>
                  <a:pt x="952135" y="966288"/>
                  <a:pt x="991823" y="952583"/>
                  <a:pt x="1022332" y="925174"/>
                </a:cubicBezTo>
                <a:cubicBezTo>
                  <a:pt x="1052842" y="897765"/>
                  <a:pt x="1068097" y="859876"/>
                  <a:pt x="1068097" y="811506"/>
                </a:cubicBezTo>
                <a:cubicBezTo>
                  <a:pt x="1068097" y="778516"/>
                  <a:pt x="1059725" y="750735"/>
                  <a:pt x="1042982" y="728163"/>
                </a:cubicBezTo>
                <a:cubicBezTo>
                  <a:pt x="1026239" y="705590"/>
                  <a:pt x="1002241" y="689343"/>
                  <a:pt x="970987" y="679421"/>
                </a:cubicBezTo>
                <a:cubicBezTo>
                  <a:pt x="998024" y="668755"/>
                  <a:pt x="1019294" y="652508"/>
                  <a:pt x="1034797" y="630680"/>
                </a:cubicBezTo>
                <a:cubicBezTo>
                  <a:pt x="1050300" y="608852"/>
                  <a:pt x="1058051" y="584543"/>
                  <a:pt x="1058051" y="557754"/>
                </a:cubicBezTo>
                <a:cubicBezTo>
                  <a:pt x="1058051" y="510625"/>
                  <a:pt x="1043974" y="474039"/>
                  <a:pt x="1015821" y="447994"/>
                </a:cubicBezTo>
                <a:cubicBezTo>
                  <a:pt x="987668" y="421949"/>
                  <a:pt x="949531" y="408926"/>
                  <a:pt x="901410" y="408926"/>
                </a:cubicBezTo>
                <a:close/>
                <a:moveTo>
                  <a:pt x="480077" y="408926"/>
                </a:moveTo>
                <a:cubicBezTo>
                  <a:pt x="427987" y="408926"/>
                  <a:pt x="386935" y="426786"/>
                  <a:pt x="356922" y="462504"/>
                </a:cubicBezTo>
                <a:cubicBezTo>
                  <a:pt x="326908" y="498223"/>
                  <a:pt x="311901" y="546716"/>
                  <a:pt x="311901" y="607984"/>
                </a:cubicBezTo>
                <a:lnTo>
                  <a:pt x="311901" y="767230"/>
                </a:lnTo>
                <a:cubicBezTo>
                  <a:pt x="311901" y="828746"/>
                  <a:pt x="327032" y="877301"/>
                  <a:pt x="357294" y="912896"/>
                </a:cubicBezTo>
                <a:cubicBezTo>
                  <a:pt x="387556" y="948490"/>
                  <a:pt x="428731" y="966288"/>
                  <a:pt x="480821" y="966288"/>
                </a:cubicBezTo>
                <a:cubicBezTo>
                  <a:pt x="532911" y="966288"/>
                  <a:pt x="573901" y="948552"/>
                  <a:pt x="603790" y="913082"/>
                </a:cubicBezTo>
                <a:cubicBezTo>
                  <a:pt x="633680" y="877611"/>
                  <a:pt x="648625" y="828994"/>
                  <a:pt x="648625" y="767230"/>
                </a:cubicBezTo>
                <a:lnTo>
                  <a:pt x="648625" y="607984"/>
                </a:lnTo>
                <a:cubicBezTo>
                  <a:pt x="648625" y="546716"/>
                  <a:pt x="633556" y="498223"/>
                  <a:pt x="603418" y="462504"/>
                </a:cubicBezTo>
                <a:cubicBezTo>
                  <a:pt x="573281" y="426786"/>
                  <a:pt x="532167" y="408926"/>
                  <a:pt x="480077" y="408926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E7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A94F06-A7F0-473E-9679-64A7E2A80D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2334768"/>
            <a:ext cx="5541214" cy="415591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DBAEEA-6774-455A-A987-07F6B0256851}"/>
              </a:ext>
            </a:extLst>
          </p:cNvPr>
          <p:cNvSpPr txBox="1"/>
          <p:nvPr/>
        </p:nvSpPr>
        <p:spPr>
          <a:xfrm>
            <a:off x="5637402" y="4002090"/>
            <a:ext cx="5863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將特徵之間的相關性透過</a:t>
            </a:r>
            <a:r>
              <a:rPr lang="en-US" altLang="zh-TW" dirty="0"/>
              <a:t>Heatmap</a:t>
            </a:r>
            <a:r>
              <a:rPr lang="zh-TW" altLang="en-US" dirty="0"/>
              <a:t>顯示出來，未來可以透過更多的方式，去觀察不同的方式，所畫出來相關係數是多少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2927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-1" y="-13677"/>
            <a:ext cx="12192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PA_文本框 5"/>
          <p:cNvSpPr txBox="1"/>
          <p:nvPr>
            <p:custDataLst>
              <p:tags r:id="rId2"/>
            </p:custDataLst>
          </p:nvPr>
        </p:nvSpPr>
        <p:spPr>
          <a:xfrm>
            <a:off x="0" y="72995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74C22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Times New Roman" panose="02020603050405020304" pitchFamily="18" charset="0"/>
              </a:rPr>
              <a:t>資料處理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E74C22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Times New Roman" panose="02020603050405020304" pitchFamily="18" charset="0"/>
              </a:rPr>
              <a:t>(3)</a:t>
            </a:r>
          </a:p>
        </p:txBody>
      </p:sp>
      <p:grpSp>
        <p:nvGrpSpPr>
          <p:cNvPr id="3" name="PA_组合 2"/>
          <p:cNvGrpSpPr/>
          <p:nvPr>
            <p:custDataLst>
              <p:tags r:id="rId3"/>
            </p:custDataLst>
          </p:nvPr>
        </p:nvGrpSpPr>
        <p:grpSpPr>
          <a:xfrm>
            <a:off x="5955504" y="6446517"/>
            <a:ext cx="280990" cy="280990"/>
            <a:chOff x="5955504" y="6158030"/>
            <a:chExt cx="280990" cy="280990"/>
          </a:xfrm>
        </p:grpSpPr>
        <p:sp>
          <p:nvSpPr>
            <p:cNvPr id="7" name="PA_椭圆 6"/>
            <p:cNvSpPr/>
            <p:nvPr>
              <p:custDataLst>
                <p:tags r:id="rId5"/>
              </p:custDataLst>
            </p:nvPr>
          </p:nvSpPr>
          <p:spPr>
            <a:xfrm>
              <a:off x="5955504" y="6158030"/>
              <a:ext cx="280990" cy="280990"/>
            </a:xfrm>
            <a:prstGeom prst="ellipse">
              <a:avLst/>
            </a:prstGeom>
            <a:noFill/>
            <a:ln w="12700" cap="flat" cmpd="sng" algn="ctr">
              <a:solidFill>
                <a:srgbClr val="E74C2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8" name="PA_半闭框 7"/>
            <p:cNvSpPr/>
            <p:nvPr>
              <p:custDataLst>
                <p:tags r:id="rId6"/>
              </p:custDataLst>
            </p:nvPr>
          </p:nvSpPr>
          <p:spPr>
            <a:xfrm rot="13500000">
              <a:off x="6027680" y="6198354"/>
              <a:ext cx="136640" cy="136640"/>
            </a:xfrm>
            <a:prstGeom prst="halfFrame">
              <a:avLst>
                <a:gd name="adj1" fmla="val 6186"/>
                <a:gd name="adj2" fmla="val 6186"/>
              </a:avLst>
            </a:prstGeom>
            <a:solidFill>
              <a:srgbClr val="E7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sp>
        <p:nvSpPr>
          <p:cNvPr id="9" name="PA_任意多边形 10">
            <a:extLst>
              <a:ext uri="{FF2B5EF4-FFF2-40B4-BE49-F238E27FC236}">
                <a16:creationId xmlns:a16="http://schemas.microsoft.com/office/drawing/2014/main" id="{18542358-2A4B-41E1-9C86-07FB9A0A6A8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9126" y="367322"/>
            <a:ext cx="1371600" cy="1371600"/>
          </a:xfrm>
          <a:custGeom>
            <a:avLst/>
            <a:gdLst>
              <a:gd name="connsiteX0" fmla="*/ 480077 w 1371600"/>
              <a:gd name="connsiteY0" fmla="*/ 446877 h 1371600"/>
              <a:gd name="connsiteX1" fmla="*/ 571792 w 1371600"/>
              <a:gd name="connsiteY1" fmla="*/ 488363 h 1371600"/>
              <a:gd name="connsiteX2" fmla="*/ 603977 w 1371600"/>
              <a:gd name="connsiteY2" fmla="*/ 600915 h 1371600"/>
              <a:gd name="connsiteX3" fmla="*/ 603977 w 1371600"/>
              <a:gd name="connsiteY3" fmla="*/ 773927 h 1371600"/>
              <a:gd name="connsiteX4" fmla="*/ 571978 w 1371600"/>
              <a:gd name="connsiteY4" fmla="*/ 886665 h 1371600"/>
              <a:gd name="connsiteX5" fmla="*/ 480821 w 1371600"/>
              <a:gd name="connsiteY5" fmla="*/ 928709 h 1371600"/>
              <a:gd name="connsiteX6" fmla="*/ 388734 w 1371600"/>
              <a:gd name="connsiteY6" fmla="*/ 886479 h 1371600"/>
              <a:gd name="connsiteX7" fmla="*/ 356178 w 1371600"/>
              <a:gd name="connsiteY7" fmla="*/ 773927 h 1371600"/>
              <a:gd name="connsiteX8" fmla="*/ 356178 w 1371600"/>
              <a:gd name="connsiteY8" fmla="*/ 600915 h 1371600"/>
              <a:gd name="connsiteX9" fmla="*/ 388362 w 1371600"/>
              <a:gd name="connsiteY9" fmla="*/ 488549 h 1371600"/>
              <a:gd name="connsiteX10" fmla="*/ 480077 w 1371600"/>
              <a:gd name="connsiteY10" fmla="*/ 446877 h 1371600"/>
              <a:gd name="connsiteX11" fmla="*/ 901410 w 1371600"/>
              <a:gd name="connsiteY11" fmla="*/ 408926 h 1371600"/>
              <a:gd name="connsiteX12" fmla="*/ 783463 w 1371600"/>
              <a:gd name="connsiteY12" fmla="*/ 450970 h 1371600"/>
              <a:gd name="connsiteX13" fmla="*/ 738443 w 1371600"/>
              <a:gd name="connsiteY13" fmla="*/ 556266 h 1371600"/>
              <a:gd name="connsiteX14" fmla="*/ 739187 w 1371600"/>
              <a:gd name="connsiteY14" fmla="*/ 558498 h 1371600"/>
              <a:gd name="connsiteX15" fmla="*/ 780859 w 1371600"/>
              <a:gd name="connsiteY15" fmla="*/ 558498 h 1371600"/>
              <a:gd name="connsiteX16" fmla="*/ 815089 w 1371600"/>
              <a:gd name="connsiteY16" fmla="*/ 477945 h 1371600"/>
              <a:gd name="connsiteX17" fmla="*/ 901410 w 1371600"/>
              <a:gd name="connsiteY17" fmla="*/ 446877 h 1371600"/>
              <a:gd name="connsiteX18" fmla="*/ 985125 w 1371600"/>
              <a:gd name="connsiteY18" fmla="*/ 477387 h 1371600"/>
              <a:gd name="connsiteX19" fmla="*/ 1013403 w 1371600"/>
              <a:gd name="connsiteY19" fmla="*/ 556266 h 1371600"/>
              <a:gd name="connsiteX20" fmla="*/ 982893 w 1371600"/>
              <a:gd name="connsiteY20" fmla="*/ 632168 h 1371600"/>
              <a:gd name="connsiteX21" fmla="*/ 893224 w 1371600"/>
              <a:gd name="connsiteY21" fmla="*/ 661562 h 1371600"/>
              <a:gd name="connsiteX22" fmla="*/ 843367 w 1371600"/>
              <a:gd name="connsiteY22" fmla="*/ 661562 h 1371600"/>
              <a:gd name="connsiteX23" fmla="*/ 843367 w 1371600"/>
              <a:gd name="connsiteY23" fmla="*/ 699513 h 1371600"/>
              <a:gd name="connsiteX24" fmla="*/ 893224 w 1371600"/>
              <a:gd name="connsiteY24" fmla="*/ 699513 h 1371600"/>
              <a:gd name="connsiteX25" fmla="*/ 989776 w 1371600"/>
              <a:gd name="connsiteY25" fmla="*/ 727605 h 1371600"/>
              <a:gd name="connsiteX26" fmla="*/ 1023821 w 1371600"/>
              <a:gd name="connsiteY26" fmla="*/ 812995 h 1371600"/>
              <a:gd name="connsiteX27" fmla="*/ 991823 w 1371600"/>
              <a:gd name="connsiteY27" fmla="*/ 897455 h 1371600"/>
              <a:gd name="connsiteX28" fmla="*/ 903270 w 1371600"/>
              <a:gd name="connsiteY28" fmla="*/ 928709 h 1371600"/>
              <a:gd name="connsiteX29" fmla="*/ 809508 w 1371600"/>
              <a:gd name="connsiteY29" fmla="*/ 895222 h 1371600"/>
              <a:gd name="connsiteX30" fmla="*/ 772673 w 1371600"/>
              <a:gd name="connsiteY30" fmla="*/ 811506 h 1371600"/>
              <a:gd name="connsiteX31" fmla="*/ 731001 w 1371600"/>
              <a:gd name="connsiteY31" fmla="*/ 811506 h 1371600"/>
              <a:gd name="connsiteX32" fmla="*/ 730257 w 1371600"/>
              <a:gd name="connsiteY32" fmla="*/ 813739 h 1371600"/>
              <a:gd name="connsiteX33" fmla="*/ 781417 w 1371600"/>
              <a:gd name="connsiteY33" fmla="*/ 925546 h 1371600"/>
              <a:gd name="connsiteX34" fmla="*/ 903270 w 1371600"/>
              <a:gd name="connsiteY34" fmla="*/ 966288 h 1371600"/>
              <a:gd name="connsiteX35" fmla="*/ 1022332 w 1371600"/>
              <a:gd name="connsiteY35" fmla="*/ 925174 h 1371600"/>
              <a:gd name="connsiteX36" fmla="*/ 1068097 w 1371600"/>
              <a:gd name="connsiteY36" fmla="*/ 811506 h 1371600"/>
              <a:gd name="connsiteX37" fmla="*/ 1042982 w 1371600"/>
              <a:gd name="connsiteY37" fmla="*/ 728163 h 1371600"/>
              <a:gd name="connsiteX38" fmla="*/ 970987 w 1371600"/>
              <a:gd name="connsiteY38" fmla="*/ 679421 h 1371600"/>
              <a:gd name="connsiteX39" fmla="*/ 1034797 w 1371600"/>
              <a:gd name="connsiteY39" fmla="*/ 630680 h 1371600"/>
              <a:gd name="connsiteX40" fmla="*/ 1058051 w 1371600"/>
              <a:gd name="connsiteY40" fmla="*/ 557754 h 1371600"/>
              <a:gd name="connsiteX41" fmla="*/ 1015821 w 1371600"/>
              <a:gd name="connsiteY41" fmla="*/ 447994 h 1371600"/>
              <a:gd name="connsiteX42" fmla="*/ 901410 w 1371600"/>
              <a:gd name="connsiteY42" fmla="*/ 408926 h 1371600"/>
              <a:gd name="connsiteX43" fmla="*/ 480077 w 1371600"/>
              <a:gd name="connsiteY43" fmla="*/ 408926 h 1371600"/>
              <a:gd name="connsiteX44" fmla="*/ 356922 w 1371600"/>
              <a:gd name="connsiteY44" fmla="*/ 462504 h 1371600"/>
              <a:gd name="connsiteX45" fmla="*/ 311901 w 1371600"/>
              <a:gd name="connsiteY45" fmla="*/ 607984 h 1371600"/>
              <a:gd name="connsiteX46" fmla="*/ 311901 w 1371600"/>
              <a:gd name="connsiteY46" fmla="*/ 767230 h 1371600"/>
              <a:gd name="connsiteX47" fmla="*/ 357294 w 1371600"/>
              <a:gd name="connsiteY47" fmla="*/ 912896 h 1371600"/>
              <a:gd name="connsiteX48" fmla="*/ 480821 w 1371600"/>
              <a:gd name="connsiteY48" fmla="*/ 966288 h 1371600"/>
              <a:gd name="connsiteX49" fmla="*/ 603790 w 1371600"/>
              <a:gd name="connsiteY49" fmla="*/ 913082 h 1371600"/>
              <a:gd name="connsiteX50" fmla="*/ 648625 w 1371600"/>
              <a:gd name="connsiteY50" fmla="*/ 767230 h 1371600"/>
              <a:gd name="connsiteX51" fmla="*/ 648625 w 1371600"/>
              <a:gd name="connsiteY51" fmla="*/ 607984 h 1371600"/>
              <a:gd name="connsiteX52" fmla="*/ 603418 w 1371600"/>
              <a:gd name="connsiteY52" fmla="*/ 462504 h 1371600"/>
              <a:gd name="connsiteX53" fmla="*/ 480077 w 1371600"/>
              <a:gd name="connsiteY53" fmla="*/ 408926 h 1371600"/>
              <a:gd name="connsiteX54" fmla="*/ 685800 w 1371600"/>
              <a:gd name="connsiteY54" fmla="*/ 0 h 1371600"/>
              <a:gd name="connsiteX55" fmla="*/ 1371600 w 1371600"/>
              <a:gd name="connsiteY55" fmla="*/ 685800 h 1371600"/>
              <a:gd name="connsiteX56" fmla="*/ 685800 w 1371600"/>
              <a:gd name="connsiteY56" fmla="*/ 1371600 h 1371600"/>
              <a:gd name="connsiteX57" fmla="*/ 0 w 1371600"/>
              <a:gd name="connsiteY57" fmla="*/ 685800 h 1371600"/>
              <a:gd name="connsiteX58" fmla="*/ 685800 w 1371600"/>
              <a:gd name="connsiteY58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371600" h="1371600">
                <a:moveTo>
                  <a:pt x="480077" y="446877"/>
                </a:moveTo>
                <a:cubicBezTo>
                  <a:pt x="519765" y="446877"/>
                  <a:pt x="550336" y="460706"/>
                  <a:pt x="571792" y="488363"/>
                </a:cubicBezTo>
                <a:cubicBezTo>
                  <a:pt x="593248" y="516020"/>
                  <a:pt x="603977" y="553538"/>
                  <a:pt x="603977" y="600915"/>
                </a:cubicBezTo>
                <a:lnTo>
                  <a:pt x="603977" y="773927"/>
                </a:lnTo>
                <a:cubicBezTo>
                  <a:pt x="603977" y="821056"/>
                  <a:pt x="593310" y="858635"/>
                  <a:pt x="571978" y="886665"/>
                </a:cubicBezTo>
                <a:cubicBezTo>
                  <a:pt x="550646" y="914694"/>
                  <a:pt x="520261" y="928709"/>
                  <a:pt x="480821" y="928709"/>
                </a:cubicBezTo>
                <a:cubicBezTo>
                  <a:pt x="441134" y="928709"/>
                  <a:pt x="410438" y="914632"/>
                  <a:pt x="388734" y="886479"/>
                </a:cubicBezTo>
                <a:cubicBezTo>
                  <a:pt x="367030" y="858325"/>
                  <a:pt x="356178" y="820808"/>
                  <a:pt x="356178" y="773927"/>
                </a:cubicBezTo>
                <a:lnTo>
                  <a:pt x="356178" y="600915"/>
                </a:lnTo>
                <a:cubicBezTo>
                  <a:pt x="356178" y="553786"/>
                  <a:pt x="366906" y="516330"/>
                  <a:pt x="388362" y="488549"/>
                </a:cubicBezTo>
                <a:cubicBezTo>
                  <a:pt x="409818" y="460768"/>
                  <a:pt x="440390" y="446877"/>
                  <a:pt x="480077" y="446877"/>
                </a:cubicBezTo>
                <a:close/>
                <a:moveTo>
                  <a:pt x="901410" y="408926"/>
                </a:moveTo>
                <a:cubicBezTo>
                  <a:pt x="854033" y="408926"/>
                  <a:pt x="814717" y="422941"/>
                  <a:pt x="783463" y="450970"/>
                </a:cubicBezTo>
                <a:cubicBezTo>
                  <a:pt x="752209" y="478999"/>
                  <a:pt x="737202" y="514098"/>
                  <a:pt x="738443" y="556266"/>
                </a:cubicBezTo>
                <a:lnTo>
                  <a:pt x="739187" y="558498"/>
                </a:lnTo>
                <a:lnTo>
                  <a:pt x="780859" y="558498"/>
                </a:lnTo>
                <a:cubicBezTo>
                  <a:pt x="780859" y="525508"/>
                  <a:pt x="792269" y="498657"/>
                  <a:pt x="815089" y="477945"/>
                </a:cubicBezTo>
                <a:cubicBezTo>
                  <a:pt x="837910" y="457233"/>
                  <a:pt x="866683" y="446877"/>
                  <a:pt x="901410" y="446877"/>
                </a:cubicBezTo>
                <a:cubicBezTo>
                  <a:pt x="938368" y="446877"/>
                  <a:pt x="966274" y="457047"/>
                  <a:pt x="985125" y="477387"/>
                </a:cubicBezTo>
                <a:cubicBezTo>
                  <a:pt x="1003977" y="497727"/>
                  <a:pt x="1013403" y="524020"/>
                  <a:pt x="1013403" y="556266"/>
                </a:cubicBezTo>
                <a:cubicBezTo>
                  <a:pt x="1013403" y="587272"/>
                  <a:pt x="1003233" y="612573"/>
                  <a:pt x="982893" y="632168"/>
                </a:cubicBezTo>
                <a:cubicBezTo>
                  <a:pt x="962553" y="651764"/>
                  <a:pt x="932663" y="661562"/>
                  <a:pt x="893224" y="661562"/>
                </a:cubicBezTo>
                <a:lnTo>
                  <a:pt x="843367" y="661562"/>
                </a:lnTo>
                <a:lnTo>
                  <a:pt x="843367" y="699513"/>
                </a:lnTo>
                <a:lnTo>
                  <a:pt x="893224" y="699513"/>
                </a:lnTo>
                <a:cubicBezTo>
                  <a:pt x="934896" y="699513"/>
                  <a:pt x="967080" y="708877"/>
                  <a:pt x="989776" y="727605"/>
                </a:cubicBezTo>
                <a:cubicBezTo>
                  <a:pt x="1012473" y="746332"/>
                  <a:pt x="1023821" y="774795"/>
                  <a:pt x="1023821" y="812995"/>
                </a:cubicBezTo>
                <a:cubicBezTo>
                  <a:pt x="1023821" y="848465"/>
                  <a:pt x="1013155" y="876619"/>
                  <a:pt x="991823" y="897455"/>
                </a:cubicBezTo>
                <a:cubicBezTo>
                  <a:pt x="970491" y="918291"/>
                  <a:pt x="940973" y="928709"/>
                  <a:pt x="903270" y="928709"/>
                </a:cubicBezTo>
                <a:cubicBezTo>
                  <a:pt x="865319" y="928709"/>
                  <a:pt x="834065" y="917546"/>
                  <a:pt x="809508" y="895222"/>
                </a:cubicBezTo>
                <a:cubicBezTo>
                  <a:pt x="784952" y="872898"/>
                  <a:pt x="772673" y="844993"/>
                  <a:pt x="772673" y="811506"/>
                </a:cubicBezTo>
                <a:lnTo>
                  <a:pt x="731001" y="811506"/>
                </a:lnTo>
                <a:lnTo>
                  <a:pt x="730257" y="813739"/>
                </a:lnTo>
                <a:cubicBezTo>
                  <a:pt x="729017" y="861116"/>
                  <a:pt x="746070" y="898385"/>
                  <a:pt x="781417" y="925546"/>
                </a:cubicBezTo>
                <a:cubicBezTo>
                  <a:pt x="816764" y="952707"/>
                  <a:pt x="857381" y="966288"/>
                  <a:pt x="903270" y="966288"/>
                </a:cubicBezTo>
                <a:cubicBezTo>
                  <a:pt x="952135" y="966288"/>
                  <a:pt x="991823" y="952583"/>
                  <a:pt x="1022332" y="925174"/>
                </a:cubicBezTo>
                <a:cubicBezTo>
                  <a:pt x="1052842" y="897765"/>
                  <a:pt x="1068097" y="859876"/>
                  <a:pt x="1068097" y="811506"/>
                </a:cubicBezTo>
                <a:cubicBezTo>
                  <a:pt x="1068097" y="778516"/>
                  <a:pt x="1059725" y="750735"/>
                  <a:pt x="1042982" y="728163"/>
                </a:cubicBezTo>
                <a:cubicBezTo>
                  <a:pt x="1026239" y="705590"/>
                  <a:pt x="1002241" y="689343"/>
                  <a:pt x="970987" y="679421"/>
                </a:cubicBezTo>
                <a:cubicBezTo>
                  <a:pt x="998024" y="668755"/>
                  <a:pt x="1019294" y="652508"/>
                  <a:pt x="1034797" y="630680"/>
                </a:cubicBezTo>
                <a:cubicBezTo>
                  <a:pt x="1050300" y="608852"/>
                  <a:pt x="1058051" y="584543"/>
                  <a:pt x="1058051" y="557754"/>
                </a:cubicBezTo>
                <a:cubicBezTo>
                  <a:pt x="1058051" y="510625"/>
                  <a:pt x="1043974" y="474039"/>
                  <a:pt x="1015821" y="447994"/>
                </a:cubicBezTo>
                <a:cubicBezTo>
                  <a:pt x="987668" y="421949"/>
                  <a:pt x="949531" y="408926"/>
                  <a:pt x="901410" y="408926"/>
                </a:cubicBezTo>
                <a:close/>
                <a:moveTo>
                  <a:pt x="480077" y="408926"/>
                </a:moveTo>
                <a:cubicBezTo>
                  <a:pt x="427987" y="408926"/>
                  <a:pt x="386935" y="426786"/>
                  <a:pt x="356922" y="462504"/>
                </a:cubicBezTo>
                <a:cubicBezTo>
                  <a:pt x="326908" y="498223"/>
                  <a:pt x="311901" y="546716"/>
                  <a:pt x="311901" y="607984"/>
                </a:cubicBezTo>
                <a:lnTo>
                  <a:pt x="311901" y="767230"/>
                </a:lnTo>
                <a:cubicBezTo>
                  <a:pt x="311901" y="828746"/>
                  <a:pt x="327032" y="877301"/>
                  <a:pt x="357294" y="912896"/>
                </a:cubicBezTo>
                <a:cubicBezTo>
                  <a:pt x="387556" y="948490"/>
                  <a:pt x="428731" y="966288"/>
                  <a:pt x="480821" y="966288"/>
                </a:cubicBezTo>
                <a:cubicBezTo>
                  <a:pt x="532911" y="966288"/>
                  <a:pt x="573901" y="948552"/>
                  <a:pt x="603790" y="913082"/>
                </a:cubicBezTo>
                <a:cubicBezTo>
                  <a:pt x="633680" y="877611"/>
                  <a:pt x="648625" y="828994"/>
                  <a:pt x="648625" y="767230"/>
                </a:cubicBezTo>
                <a:lnTo>
                  <a:pt x="648625" y="607984"/>
                </a:lnTo>
                <a:cubicBezTo>
                  <a:pt x="648625" y="546716"/>
                  <a:pt x="633556" y="498223"/>
                  <a:pt x="603418" y="462504"/>
                </a:cubicBezTo>
                <a:cubicBezTo>
                  <a:pt x="573281" y="426786"/>
                  <a:pt x="532167" y="408926"/>
                  <a:pt x="480077" y="408926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E7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577828F-D280-4E1E-A308-E29E189AA2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5581" y="2367975"/>
            <a:ext cx="2176721" cy="353902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303CA02-2EF6-4BFD-B37D-0E412CC5925A}"/>
              </a:ext>
            </a:extLst>
          </p:cNvPr>
          <p:cNvSpPr txBox="1"/>
          <p:nvPr/>
        </p:nvSpPr>
        <p:spPr>
          <a:xfrm>
            <a:off x="656506" y="6155051"/>
            <a:ext cx="299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這是目前資料的缺值量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AF6A3B5-4CF1-4041-8717-5C084835119F}"/>
              </a:ext>
            </a:extLst>
          </p:cNvPr>
          <p:cNvSpPr txBox="1"/>
          <p:nvPr/>
        </p:nvSpPr>
        <p:spPr>
          <a:xfrm>
            <a:off x="3903889" y="4154474"/>
            <a:ext cx="4190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目前補值方法是使用使用補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的方法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未來可以嘗試更多其他方法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6298588-E09E-463E-BB32-3A1FD5D379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4803" y="2367975"/>
            <a:ext cx="1956995" cy="3572999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A9BBC9E4-E36F-4382-A771-E9FA7AF3899C}"/>
              </a:ext>
            </a:extLst>
          </p:cNvPr>
          <p:cNvSpPr txBox="1"/>
          <p:nvPr/>
        </p:nvSpPr>
        <p:spPr>
          <a:xfrm>
            <a:off x="9405892" y="6058431"/>
            <a:ext cx="1376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補資料後</a:t>
            </a:r>
          </a:p>
        </p:txBody>
      </p:sp>
    </p:spTree>
    <p:extLst>
      <p:ext uri="{BB962C8B-B14F-4D97-AF65-F5344CB8AC3E}">
        <p14:creationId xmlns:p14="http://schemas.microsoft.com/office/powerpoint/2010/main" val="2870534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676</Words>
  <Application>Microsoft Office PowerPoint</Application>
  <PresentationFormat>寬螢幕</PresentationFormat>
  <Paragraphs>68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等线</vt:lpstr>
      <vt:lpstr>微軟正黑體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aiialab</dc:creator>
  <cp:lastModifiedBy>aiialab</cp:lastModifiedBy>
  <cp:revision>21</cp:revision>
  <dcterms:created xsi:type="dcterms:W3CDTF">2023-11-05T14:34:19Z</dcterms:created>
  <dcterms:modified xsi:type="dcterms:W3CDTF">2023-11-06T12:55:56Z</dcterms:modified>
</cp:coreProperties>
</file>