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1dbcaf78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1dbcaf78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dbcaf78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1dbcaf78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dbcaf78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1dbcaf78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dbcaf78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dbcaf78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dbcaf78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1dbcaf78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dbcaf7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1dbcaf7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dbcaf78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1dbcaf78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1dbcaf78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1dbcaf78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cc93e5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1cc93e5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c7c816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1c7c816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dbcaf7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dbcaf7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1c7c816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1c7c816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cc93e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cc93e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1c7c816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1c7c816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1cc93e5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1cc93e5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1cc93e5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1cc93e5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1dbcaf789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1dbcaf789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dbcaf78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dbcaf78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dbcaf789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dbcaf78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dbcaf78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1dbcaf78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dbcaf7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dbcaf7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dbcaf789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1dbcaf789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dbcaf78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dbcaf78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e8f6d03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1e8f6d0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ANALYTICS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 Bendixen, Hyun Kim, Tim 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81500" y="10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Best vs. Worst Store </a:t>
            </a:r>
            <a:r>
              <a:rPr lang="en" sz="2600"/>
              <a:t>Analysis I: Comparison of Independent Variables </a:t>
            </a:r>
            <a:r>
              <a:rPr lang="en" sz="2600"/>
              <a:t> </a:t>
            </a:r>
            <a:endParaRPr sz="2600"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17725" y="983300"/>
            <a:ext cx="37008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Best Store</a:t>
            </a:r>
            <a:r>
              <a:rPr lang="en" sz="2000"/>
              <a:t>: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Lower Temperature,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Lower Fuel Price,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Lower Unemployment,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Higher CPI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Better environmental and economic factors indicate better sales performance</a:t>
            </a:r>
            <a:endParaRPr sz="1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0" y="673600"/>
            <a:ext cx="2241026" cy="2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-9914" l="0" r="-5318" t="0"/>
          <a:stretch/>
        </p:blipFill>
        <p:spPr>
          <a:xfrm>
            <a:off x="2608775" y="673601"/>
            <a:ext cx="2413800" cy="2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500" y="2955925"/>
            <a:ext cx="2218554" cy="21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8775" y="2955925"/>
            <a:ext cx="2308950" cy="21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Store Analysis II: Weight of </a:t>
            </a:r>
            <a:r>
              <a:rPr lang="en"/>
              <a:t>Independent</a:t>
            </a:r>
            <a:r>
              <a:rPr lang="en"/>
              <a:t> Variables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771450" y="1152475"/>
            <a:ext cx="43725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Bar Plot Analysis: </a:t>
            </a:r>
            <a:r>
              <a:rPr lang="en" sz="1700"/>
              <a:t>Significant</a:t>
            </a:r>
            <a:r>
              <a:rPr lang="en" sz="1700"/>
              <a:t> numeric difference in independent variables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Normalization through data scaling could improve the dataset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OLS Linear Regression on normalized and </a:t>
            </a:r>
            <a:r>
              <a:rPr lang="en" sz="1700"/>
              <a:t>unnormalized</a:t>
            </a:r>
            <a:r>
              <a:rPr lang="en" sz="1700"/>
              <a:t> datasets will be compared to determine if normalization improves the linear regression model</a:t>
            </a:r>
            <a:endParaRPr sz="17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0" y="1152475"/>
            <a:ext cx="4526050" cy="373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Analysis</a:t>
            </a:r>
            <a:r>
              <a:rPr lang="en"/>
              <a:t> &amp; Cleaning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</a:t>
            </a:r>
            <a:endParaRPr/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032900" y="1017725"/>
            <a:ext cx="51111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Normal Distribution: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Temperature &amp; Unemployment Rate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Bimodal Distribution: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Fuel Price: Fluctuation of oil prices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Two Clusters: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CPI: Disparity in wealth and economic background of consumers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Box-Cox transformation could improve the dataset</a:t>
            </a:r>
            <a:endParaRPr sz="16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33676" cy="359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&amp; Box-Cox Transformation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96775" y="1152475"/>
            <a:ext cx="42417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700"/>
              <a:t>Normalization importing MinMaxScaler from sklearn module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Box-Cox Transformation importing boxcox from stats module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Box-Cox </a:t>
            </a:r>
            <a:r>
              <a:rPr lang="en" sz="1700"/>
              <a:t>transforms a probability distribution into a normal distribution, potentially improving the data</a:t>
            </a:r>
            <a:endParaRPr sz="17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87903" cy="3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Outliers: IQR (Interquartile Range = 75th - 25th Percentile)</a:t>
            </a:r>
            <a:endParaRPr sz="260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060375"/>
            <a:ext cx="39999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Outliers Detected in Normalized Data: Temperature &amp; Unemployment Rate</a:t>
            </a:r>
            <a:endParaRPr/>
          </a:p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4832400" y="1060375"/>
            <a:ext cx="39999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Outliers Removed Through IQR Calculation:   Data ± 1.5 * IQR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9025"/>
            <a:ext cx="3935620" cy="31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809025"/>
            <a:ext cx="3999899" cy="310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Multicollinearity: Heatmap Representation</a:t>
            </a:r>
            <a:endParaRPr/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674125" y="1152475"/>
            <a:ext cx="436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heatmap plots all the relationship between variables to show multicollinearity through a color index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relationships in the heatmap have an index that does not exceed 0.4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Thus, there are no multicollinearity among the independent variables</a:t>
            </a:r>
            <a:endParaRPr sz="16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5648"/>
            <a:ext cx="436668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Important Comments</a:t>
            </a:r>
            <a:endParaRPr sz="3900"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continue…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572000" y="0"/>
            <a:ext cx="4282500" cy="44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2109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7"/>
              <a:buChar char="-"/>
            </a:pPr>
            <a:r>
              <a:rPr lang="en" sz="1456"/>
              <a:t>Normalization, Box-Cox transformation and </a:t>
            </a:r>
            <a:r>
              <a:rPr lang="en" sz="1456"/>
              <a:t>removing outliers </a:t>
            </a:r>
            <a:r>
              <a:rPr lang="en" sz="1456"/>
              <a:t>do not always result in a more accurate regression model</a:t>
            </a:r>
            <a:endParaRPr sz="1456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"/>
          </a:p>
          <a:p>
            <a:pPr indent="-32109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7"/>
              <a:buChar char="-"/>
            </a:pPr>
            <a:r>
              <a:rPr lang="en" sz="1456"/>
              <a:t>Therefore, OLS linear regression will be performed on both the original dataset and the statistically cleaned dataset </a:t>
            </a:r>
            <a:endParaRPr sz="1456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"/>
          </a:p>
          <a:p>
            <a:pPr indent="-32109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7"/>
              <a:buChar char="-"/>
            </a:pPr>
            <a:r>
              <a:rPr lang="en" sz="1456"/>
              <a:t>Comparisons between the two datasets will be shown to convey which dataset results in a more accurate model for OLS linear regression</a:t>
            </a:r>
            <a:endParaRPr sz="1456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109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7"/>
              <a:buChar char="-"/>
            </a:pPr>
            <a:r>
              <a:rPr lang="en" sz="1456"/>
              <a:t>Random Forest will be performed only on the original dataset since its algorithm partitions the data and hence does not require data scaling or transformation </a:t>
            </a:r>
            <a:endParaRPr sz="1456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"/>
          </a:p>
          <a:p>
            <a:pPr indent="-30416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90"/>
              <a:buChar char="-"/>
            </a:pPr>
            <a:r>
              <a:rPr lang="en" sz="1456"/>
              <a:t>RMSE and Adjusted R^2 will be analyzed to </a:t>
            </a:r>
            <a:r>
              <a:rPr lang="en" sz="1456"/>
              <a:t>determine</a:t>
            </a:r>
            <a:r>
              <a:rPr lang="en" sz="1456"/>
              <a:t> the best model between the OLS Linear Regression and Random Forest models</a:t>
            </a:r>
            <a:endParaRPr sz="88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for Demand Forecasting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Model</a:t>
            </a:r>
            <a:endParaRPr/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 dataset into training and testing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Fit training dataset into OLS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 the data with testing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 the regression model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0" y="1799413"/>
            <a:ext cx="4306551" cy="21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Model - Original Data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5" y="1242375"/>
            <a:ext cx="4221825" cy="156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5" y="2937175"/>
            <a:ext cx="4221825" cy="17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275" y="1242375"/>
            <a:ext cx="4072072" cy="34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Model - Normalized Data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5" y="1242375"/>
            <a:ext cx="4390425" cy="16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5" y="3033475"/>
            <a:ext cx="4390424" cy="169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125" y="1242375"/>
            <a:ext cx="4111030" cy="3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Model - Box-Cox Data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2" y="1242372"/>
            <a:ext cx="4311925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5" y="2994755"/>
            <a:ext cx="4311925" cy="173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050" y="1242375"/>
            <a:ext cx="4121312" cy="34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</a:t>
            </a:r>
            <a:r>
              <a:rPr lang="en"/>
              <a:t>orest Regression Model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the data into training data and testing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x_train,  x_test,  y_train,  y_test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88" y="2667850"/>
            <a:ext cx="33623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527600" cy="356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&amp; Conclusion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572100" y="975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model with original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RMSE: 152,883.66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Adjusted R^2: 0.918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4832400" y="975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RMSE: 193,024.13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Adjusted R^2: 0.88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88" y="2156775"/>
            <a:ext cx="3693113" cy="28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75" y="2156775"/>
            <a:ext cx="3321316" cy="2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Any questions?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Analytics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3723275" y="1077100"/>
            <a:ext cx="5109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Process of discovering </a:t>
            </a:r>
            <a:r>
              <a:rPr lang="en" sz="1595"/>
              <a:t>business insights by analyzing the </a:t>
            </a:r>
            <a:r>
              <a:rPr lang="en" sz="1595"/>
              <a:t>performance</a:t>
            </a:r>
            <a:r>
              <a:rPr lang="en" sz="1595"/>
              <a:t> of a business </a:t>
            </a:r>
            <a:r>
              <a:rPr lang="en" sz="1595"/>
              <a:t>in terms of consumer demand and sales</a:t>
            </a:r>
            <a:endParaRPr sz="1595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0"/>
          </a:p>
          <a:p>
            <a:pPr indent="-329882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These insights are used by the business to make crucial decisions and formulate management strategies  in understanding customer behavior and subsequently generating profits </a:t>
            </a:r>
            <a:endParaRPr sz="1595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"/>
          </a:p>
          <a:p>
            <a:pPr indent="-329882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Demand forecasting is a key part of retail analytics</a:t>
            </a:r>
            <a:r>
              <a:rPr lang="en" sz="1595"/>
              <a:t>, which is used to help the business to accurately predict and forecast sales based on customer data</a:t>
            </a:r>
            <a:endParaRPr sz="1595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25"/>
            <a:ext cx="4630700" cy="302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</a:t>
            </a:r>
            <a:r>
              <a:rPr lang="en"/>
              <a:t>jectives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572000" y="0"/>
            <a:ext cx="4347600" cy="45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23"/>
              <a:t>Conduct comprehensive </a:t>
            </a:r>
            <a:r>
              <a:rPr lang="en" sz="1523"/>
              <a:t>analysis on Walmart sales through visualizations </a:t>
            </a:r>
            <a:r>
              <a:rPr lang="en" sz="2037"/>
              <a:t> </a:t>
            </a:r>
            <a:endParaRPr sz="2037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"/>
          </a:p>
          <a:p>
            <a:pPr indent="-324499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10"/>
              <a:buChar char="-"/>
            </a:pPr>
            <a:r>
              <a:rPr lang="en" sz="1510"/>
              <a:t>Identify and analyze sales and determinants of the best and worst performing store</a:t>
            </a:r>
            <a:endParaRPr sz="151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"/>
          </a:p>
          <a:p>
            <a:pPr indent="-326854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7"/>
              <a:buChar char="-"/>
            </a:pPr>
            <a:r>
              <a:rPr lang="en" sz="1547"/>
              <a:t>Perform regression using machine learning to forecast and predict weekly sales of Walmart:</a:t>
            </a:r>
            <a:endParaRPr sz="1547"/>
          </a:p>
          <a:p>
            <a:pPr indent="-326854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7"/>
              <a:buChar char="-"/>
            </a:pPr>
            <a:r>
              <a:rPr lang="en" sz="1547"/>
              <a:t>OLS Linear Regression</a:t>
            </a:r>
            <a:endParaRPr sz="1547"/>
          </a:p>
          <a:p>
            <a:pPr indent="-326854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7"/>
              <a:buChar char="-"/>
            </a:pPr>
            <a:r>
              <a:rPr lang="en" sz="1547"/>
              <a:t>Random Forest</a:t>
            </a:r>
            <a:endParaRPr sz="1547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"/>
          </a:p>
          <a:p>
            <a:pPr indent="-323056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88"/>
              <a:buChar char="-"/>
            </a:pPr>
            <a:r>
              <a:rPr lang="en" sz="1487"/>
              <a:t>Evaluate the regression models and conclude the best model </a:t>
            </a:r>
            <a:endParaRPr sz="1487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00" y="2464550"/>
            <a:ext cx="2811402" cy="15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1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Dataset Overview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81225" y="692200"/>
            <a:ext cx="3999900" cy="4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Variables: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Dependent: Weekly Sales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Ind</a:t>
            </a:r>
            <a:r>
              <a:rPr lang="en" sz="1600"/>
              <a:t>ependent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Holiday Flag (Boolean)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Temperature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Fuel Price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CPI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Unemployment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 will be included in visualization, but dropped in performing regression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Dataset Information: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6435 rows of data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45 stores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143 data rows for each store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999900" cy="246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92200"/>
            <a:ext cx="4608577" cy="17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</a:t>
            </a:r>
            <a:r>
              <a:rPr lang="en"/>
              <a:t>Trend</a:t>
            </a:r>
            <a:r>
              <a:rPr lang="en"/>
              <a:t> I: Overall Sales Trend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252375" y="1152450"/>
            <a:ext cx="2762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verage"/>
              <a:buChar char="-"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Sales start to increase from October until December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verage"/>
              <a:buChar char="-"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December has the highest sales 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verage"/>
              <a:buChar char="-"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Comparatively stable, but low sales on the other months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50"/>
            <a:ext cx="6099978" cy="341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 II: Yearly Sales Trend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42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Starting from October, sales increase: Fall Recess, Halloween and Thanksgiving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Highest sales recorded in December: Christmas Holiday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Starting from January, sales plummet: Holiday season ends and back to work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47081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 III: Sales by Store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0" y="1152475"/>
            <a:ext cx="6495626" cy="363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6949200" y="2056348"/>
            <a:ext cx="19947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65"/>
              <a:t>Best Store: 20</a:t>
            </a:r>
            <a:endParaRPr sz="8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65"/>
              <a:t>Worst Store: 33</a:t>
            </a:r>
            <a:endParaRPr sz="8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