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80" r:id="rId6"/>
    <p:sldId id="260" r:id="rId7"/>
    <p:sldId id="274" r:id="rId8"/>
    <p:sldId id="261" r:id="rId9"/>
    <p:sldId id="263" r:id="rId10"/>
    <p:sldId id="262" r:id="rId11"/>
    <p:sldId id="264" r:id="rId12"/>
    <p:sldId id="265" r:id="rId13"/>
    <p:sldId id="272" r:id="rId14"/>
    <p:sldId id="273" r:id="rId15"/>
    <p:sldId id="266" r:id="rId16"/>
    <p:sldId id="269" r:id="rId17"/>
    <p:sldId id="268" r:id="rId18"/>
    <p:sldId id="278" r:id="rId19"/>
    <p:sldId id="267" r:id="rId20"/>
    <p:sldId id="27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606" autoAdjust="0"/>
  </p:normalViewPr>
  <p:slideViewPr>
    <p:cSldViewPr snapToGrid="0" snapToObjects="1">
      <p:cViewPr>
        <p:scale>
          <a:sx n="60" d="100"/>
          <a:sy n="60" d="100"/>
        </p:scale>
        <p:origin x="-2244" y="-7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9729B7-850B-EA40-8440-E1F445A4C7ED}" type="datetimeFigureOut">
              <a:rPr lang="en-US" smtClean="0"/>
              <a:pPr/>
              <a:t>5/4/2014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84DF854-3855-C244-A9B4-B348C0A87434}" type="slidenum">
              <a:rPr lang="en-US" smtClean="0"/>
              <a:pPr/>
              <a:t>‹#›</a:t>
            </a:fld>
            <a:endParaRPr lang="en-US"/>
          </a:p>
        </p:txBody>
      </p:sp>
    </p:spTree>
    <p:extLst>
      <p:ext uri="{BB962C8B-B14F-4D97-AF65-F5344CB8AC3E}">
        <p14:creationId xmlns:p14="http://schemas.microsoft.com/office/powerpoint/2010/main" xmlns="" val="23902292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FCDD74-6FE9-2241-A190-B3B2ACD1FCCD}" type="datetimeFigureOut">
              <a:rPr lang="en-US" smtClean="0"/>
              <a:pPr/>
              <a:t>5/4/2014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D328B9-59D2-B74D-AEE3-FD1B50318BCA}" type="slidenum">
              <a:rPr lang="en-US" smtClean="0"/>
              <a:pPr/>
              <a:t>‹#›</a:t>
            </a:fld>
            <a:endParaRPr lang="en-US"/>
          </a:p>
        </p:txBody>
      </p:sp>
    </p:spTree>
    <p:extLst>
      <p:ext uri="{BB962C8B-B14F-4D97-AF65-F5344CB8AC3E}">
        <p14:creationId xmlns:p14="http://schemas.microsoft.com/office/powerpoint/2010/main" xmlns="" val="38496641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come from a strong enterprise datacenter technology background</a:t>
            </a:r>
            <a:r>
              <a:rPr lang="en-US" baseline="0" dirty="0" smtClean="0"/>
              <a:t> and have seen customers struggle with massive transformations over the last 3-5yrs.These transformations are driven by business changes in offering </a:t>
            </a:r>
            <a:r>
              <a:rPr lang="en-US" baseline="0" dirty="0" err="1" smtClean="0"/>
              <a:t>SaaS</a:t>
            </a:r>
            <a:r>
              <a:rPr lang="en-US" baseline="0" dirty="0" smtClean="0"/>
              <a:t> business models, data driven business operations (</a:t>
            </a:r>
            <a:r>
              <a:rPr lang="en-US" baseline="0" dirty="0" err="1" smtClean="0"/>
              <a:t>IoT</a:t>
            </a:r>
            <a:r>
              <a:rPr lang="en-US" baseline="0" dirty="0" smtClean="0"/>
              <a:t>) and enabling mobility of end users. These have warranted large enterprises to rapidly push services to their consumers in a “</a:t>
            </a:r>
            <a:r>
              <a:rPr lang="en-US" baseline="0" dirty="0" err="1" smtClean="0"/>
              <a:t>devops</a:t>
            </a:r>
            <a:r>
              <a:rPr lang="en-US" baseline="0" dirty="0" smtClean="0"/>
              <a:t>” style operations giving very little leeway for inefficiencies / delays in time2market.</a:t>
            </a:r>
          </a:p>
          <a:p>
            <a:endParaRPr lang="en-US" baseline="0" dirty="0" smtClean="0"/>
          </a:p>
          <a:p>
            <a:r>
              <a:rPr lang="en-US" baseline="0" dirty="0" smtClean="0"/>
              <a:t>While large enterprises are adapting to this change by offering virtual versions of the same legacy products, we have seen enterprises struggling with complex service chains in bringing multiple virtual appliances work together.</a:t>
            </a:r>
          </a:p>
          <a:p>
            <a:r>
              <a:rPr lang="en-US" baseline="0" dirty="0" smtClean="0"/>
              <a:t>The enterprises have already adopted virtualization in a big way when it comes to storage and compute in their data centers in order to be nimble and agile to respond to their rapidly changing business environment. The networking side of the story has been a laggard till date with little movement forward with virtualization of the data and control plane with products such as </a:t>
            </a:r>
            <a:r>
              <a:rPr lang="en-US" baseline="0" dirty="0" err="1" smtClean="0"/>
              <a:t>VMWare</a:t>
            </a:r>
            <a:r>
              <a:rPr lang="en-US" baseline="0" dirty="0" smtClean="0"/>
              <a:t> NSX and Juniper </a:t>
            </a:r>
            <a:r>
              <a:rPr lang="en-US" baseline="0" dirty="0" err="1" smtClean="0"/>
              <a:t>OpenContrail</a:t>
            </a:r>
            <a:r>
              <a:rPr lang="en-US" baseline="0" dirty="0" smtClean="0"/>
              <a:t>. The network services has been slowest leg of the whole journey towards agility and simplicity with the approach of virtualizing what was a hardware box till date with network functions virtualization effort led by IETF. This still doesn’t solve the problem as you are creating a virtual form factor of a legacy hardware appliance.</a:t>
            </a:r>
          </a:p>
          <a:p>
            <a:endParaRPr lang="en-US" baseline="0" dirty="0" smtClean="0"/>
          </a:p>
          <a:p>
            <a:r>
              <a:rPr lang="en-US" baseline="0" dirty="0" smtClean="0"/>
              <a:t>On the other hand, we have intimately observed open architectures evolve with (Intel) platform support for user-mode manipulation of the data plane and mature orchestration capabilities develop in </a:t>
            </a:r>
            <a:r>
              <a:rPr lang="en-US" baseline="0" dirty="0" err="1" smtClean="0"/>
              <a:t>OpenStack</a:t>
            </a:r>
            <a:r>
              <a:rPr lang="en-US" baseline="0" dirty="0" smtClean="0"/>
              <a:t>. We strongly believe enterprises need a fundamental redesign of application of network functions on the data plane to reap high performance &amp; efficiencies needed to stay competitive in the service driven economy.</a:t>
            </a:r>
          </a:p>
          <a:p>
            <a:r>
              <a:rPr lang="en-US" baseline="0" dirty="0" smtClean="0"/>
              <a:t>With the enhancements in the semiconductor technology and newer architectures from Intel (with platforms supporting user driven manipulation of the data plane), it is now possible to build virtualized network functions like Security, Load Balancers, Encryption (IPSec) and apply those functions right at the data plane itself. These L7 network services enable operators to monetize their infrastructure with rapid / simplified application development.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7D328B9-59D2-B74D-AEE3-FD1B50318BCA}" type="slidenum">
              <a:rPr lang="en-US" smtClean="0"/>
              <a:pPr/>
              <a:t>1</a:t>
            </a:fld>
            <a:endParaRPr lang="en-US"/>
          </a:p>
        </p:txBody>
      </p:sp>
    </p:spTree>
    <p:extLst>
      <p:ext uri="{BB962C8B-B14F-4D97-AF65-F5344CB8AC3E}">
        <p14:creationId xmlns:p14="http://schemas.microsoft.com/office/powerpoint/2010/main" xmlns="" val="222483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D328B9-59D2-B74D-AEE3-FD1B50318BCA}" type="slidenum">
              <a:rPr lang="en-US" smtClean="0"/>
              <a:pPr/>
              <a:t>2</a:t>
            </a:fld>
            <a:endParaRPr lang="en-US"/>
          </a:p>
        </p:txBody>
      </p:sp>
    </p:spTree>
    <p:extLst>
      <p:ext uri="{BB962C8B-B14F-4D97-AF65-F5344CB8AC3E}">
        <p14:creationId xmlns:p14="http://schemas.microsoft.com/office/powerpoint/2010/main" xmlns="" val="385415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Quantify</a:t>
            </a:r>
            <a:r>
              <a:rPr lang="en-US" baseline="0" dirty="0" smtClean="0"/>
              <a:t> the cost of not integrating L4-L7 with ToR</a:t>
            </a:r>
          </a:p>
          <a:p>
            <a:r>
              <a:rPr lang="en-US" baseline="0" dirty="0" smtClean="0"/>
              <a:t>14Mpps DPDK line rate </a:t>
            </a:r>
            <a:r>
              <a:rPr lang="en-US" baseline="0" dirty="0" err="1" smtClean="0"/>
              <a:t>vs</a:t>
            </a:r>
            <a:r>
              <a:rPr lang="en-US" baseline="0" dirty="0" smtClean="0"/>
              <a:t> F5 VM line rate</a:t>
            </a:r>
          </a:p>
          <a:p>
            <a:r>
              <a:rPr lang="en-US" baseline="0" dirty="0" smtClean="0"/>
              <a:t>eBay 18mo to deploy services on datacenters from concept</a:t>
            </a:r>
            <a:endParaRPr lang="en-US" dirty="0"/>
          </a:p>
        </p:txBody>
      </p:sp>
      <p:sp>
        <p:nvSpPr>
          <p:cNvPr id="4" name="Slide Number Placeholder 3"/>
          <p:cNvSpPr>
            <a:spLocks noGrp="1"/>
          </p:cNvSpPr>
          <p:nvPr>
            <p:ph type="sldNum" sz="quarter" idx="10"/>
          </p:nvPr>
        </p:nvSpPr>
        <p:spPr/>
        <p:txBody>
          <a:bodyPr/>
          <a:lstStyle/>
          <a:p>
            <a:fld id="{47D328B9-59D2-B74D-AEE3-FD1B50318BCA}" type="slidenum">
              <a:rPr lang="en-US" smtClean="0"/>
              <a:pPr/>
              <a:t>3</a:t>
            </a:fld>
            <a:endParaRPr lang="en-US"/>
          </a:p>
        </p:txBody>
      </p:sp>
    </p:spTree>
    <p:extLst>
      <p:ext uri="{BB962C8B-B14F-4D97-AF65-F5344CB8AC3E}">
        <p14:creationId xmlns:p14="http://schemas.microsoft.com/office/powerpoint/2010/main" xmlns="" val="283256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D328B9-59D2-B74D-AEE3-FD1B50318BCA}" type="slidenum">
              <a:rPr lang="en-US" smtClean="0"/>
              <a:pPr/>
              <a:t>18</a:t>
            </a:fld>
            <a:endParaRPr lang="en-US"/>
          </a:p>
        </p:txBody>
      </p:sp>
    </p:spTree>
    <p:extLst>
      <p:ext uri="{BB962C8B-B14F-4D97-AF65-F5344CB8AC3E}">
        <p14:creationId xmlns:p14="http://schemas.microsoft.com/office/powerpoint/2010/main" xmlns="" val="2527622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13090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171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93855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274006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3702015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V0.0.1-20140504</a:t>
            </a:r>
            <a:endParaRPr lang="en-US"/>
          </a:p>
        </p:txBody>
      </p:sp>
      <p:sp>
        <p:nvSpPr>
          <p:cNvPr id="6" name="Footer Placeholder 5"/>
          <p:cNvSpPr>
            <a:spLocks noGrp="1"/>
          </p:cNvSpPr>
          <p:nvPr>
            <p:ph type="ftr" sz="quarter" idx="11"/>
          </p:nvPr>
        </p:nvSpPr>
        <p:spPr/>
        <p:txBody>
          <a:bodyPr/>
          <a:lstStyle/>
          <a:p>
            <a:r>
              <a:rPr lang="en-US" smtClean="0"/>
              <a:t>Lavelle Networks - Proprietary &amp; Confidential</a:t>
            </a:r>
            <a:endParaRPr lang="en-US"/>
          </a:p>
        </p:txBody>
      </p:sp>
      <p:sp>
        <p:nvSpPr>
          <p:cNvPr id="7" name="Slide Number Placeholder 6"/>
          <p:cNvSpPr>
            <a:spLocks noGrp="1"/>
          </p:cNvSpPr>
          <p:nvPr>
            <p:ph type="sldNum" sz="quarter" idx="12"/>
          </p:nvPr>
        </p:nvSpPr>
        <p:spPr/>
        <p:txBody>
          <a:body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63941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V0.0.1-20140504</a:t>
            </a:r>
            <a:endParaRPr lang="en-US"/>
          </a:p>
        </p:txBody>
      </p:sp>
      <p:sp>
        <p:nvSpPr>
          <p:cNvPr id="8" name="Footer Placeholder 7"/>
          <p:cNvSpPr>
            <a:spLocks noGrp="1"/>
          </p:cNvSpPr>
          <p:nvPr>
            <p:ph type="ftr" sz="quarter" idx="11"/>
          </p:nvPr>
        </p:nvSpPr>
        <p:spPr/>
        <p:txBody>
          <a:bodyPr/>
          <a:lstStyle/>
          <a:p>
            <a:r>
              <a:rPr lang="en-US" smtClean="0"/>
              <a:t>Lavelle Networks - Proprietary &amp; Confidential</a:t>
            </a:r>
            <a:endParaRPr lang="en-US"/>
          </a:p>
        </p:txBody>
      </p:sp>
      <p:sp>
        <p:nvSpPr>
          <p:cNvPr id="9" name="Slide Number Placeholder 8"/>
          <p:cNvSpPr>
            <a:spLocks noGrp="1"/>
          </p:cNvSpPr>
          <p:nvPr>
            <p:ph type="sldNum" sz="quarter" idx="12"/>
          </p:nvPr>
        </p:nvSpPr>
        <p:spPr/>
        <p:txBody>
          <a:body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74080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V0.0.1-20140504</a:t>
            </a:r>
            <a:endParaRPr lang="en-US"/>
          </a:p>
        </p:txBody>
      </p:sp>
      <p:sp>
        <p:nvSpPr>
          <p:cNvPr id="4" name="Footer Placeholder 3"/>
          <p:cNvSpPr>
            <a:spLocks noGrp="1"/>
          </p:cNvSpPr>
          <p:nvPr>
            <p:ph type="ftr" sz="quarter" idx="11"/>
          </p:nvPr>
        </p:nvSpPr>
        <p:spPr/>
        <p:txBody>
          <a:bodyPr/>
          <a:lstStyle/>
          <a:p>
            <a:r>
              <a:rPr lang="en-US" smtClean="0"/>
              <a:t>Lavelle Networks - Proprietary &amp; Confidential</a:t>
            </a:r>
            <a:endParaRPr lang="en-US"/>
          </a:p>
        </p:txBody>
      </p:sp>
      <p:sp>
        <p:nvSpPr>
          <p:cNvPr id="5" name="Slide Number Placeholder 4"/>
          <p:cNvSpPr>
            <a:spLocks noGrp="1"/>
          </p:cNvSpPr>
          <p:nvPr>
            <p:ph type="sldNum" sz="quarter" idx="12"/>
          </p:nvPr>
        </p:nvSpPr>
        <p:spPr/>
        <p:txBody>
          <a:body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417150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V0.0.1-20140504</a:t>
            </a:r>
            <a:endParaRPr lang="en-US"/>
          </a:p>
        </p:txBody>
      </p:sp>
      <p:sp>
        <p:nvSpPr>
          <p:cNvPr id="3" name="Footer Placeholder 2"/>
          <p:cNvSpPr>
            <a:spLocks noGrp="1"/>
          </p:cNvSpPr>
          <p:nvPr>
            <p:ph type="ftr" sz="quarter" idx="11"/>
          </p:nvPr>
        </p:nvSpPr>
        <p:spPr/>
        <p:txBody>
          <a:bodyPr/>
          <a:lstStyle/>
          <a:p>
            <a:r>
              <a:rPr lang="en-US" smtClean="0"/>
              <a:t>Lavelle Networks - Proprietary &amp; Confidential</a:t>
            </a:r>
            <a:endParaRPr lang="en-US"/>
          </a:p>
        </p:txBody>
      </p:sp>
      <p:sp>
        <p:nvSpPr>
          <p:cNvPr id="4" name="Slide Number Placeholder 3"/>
          <p:cNvSpPr>
            <a:spLocks noGrp="1"/>
          </p:cNvSpPr>
          <p:nvPr>
            <p:ph type="sldNum" sz="quarter" idx="12"/>
          </p:nvPr>
        </p:nvSpPr>
        <p:spPr/>
        <p:txBody>
          <a:body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25914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V0.0.1-20140504</a:t>
            </a:r>
            <a:endParaRPr lang="en-US"/>
          </a:p>
        </p:txBody>
      </p:sp>
      <p:sp>
        <p:nvSpPr>
          <p:cNvPr id="6" name="Footer Placeholder 5"/>
          <p:cNvSpPr>
            <a:spLocks noGrp="1"/>
          </p:cNvSpPr>
          <p:nvPr>
            <p:ph type="ftr" sz="quarter" idx="11"/>
          </p:nvPr>
        </p:nvSpPr>
        <p:spPr/>
        <p:txBody>
          <a:bodyPr/>
          <a:lstStyle/>
          <a:p>
            <a:r>
              <a:rPr lang="en-US" smtClean="0"/>
              <a:t>Lavelle Networks - Proprietary &amp; Confidential</a:t>
            </a:r>
            <a:endParaRPr lang="en-US"/>
          </a:p>
        </p:txBody>
      </p:sp>
      <p:sp>
        <p:nvSpPr>
          <p:cNvPr id="7" name="Slide Number Placeholder 6"/>
          <p:cNvSpPr>
            <a:spLocks noGrp="1"/>
          </p:cNvSpPr>
          <p:nvPr>
            <p:ph type="sldNum" sz="quarter" idx="12"/>
          </p:nvPr>
        </p:nvSpPr>
        <p:spPr/>
        <p:txBody>
          <a:body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313310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V0.0.1-20140504</a:t>
            </a:r>
            <a:endParaRPr lang="en-US"/>
          </a:p>
        </p:txBody>
      </p:sp>
      <p:sp>
        <p:nvSpPr>
          <p:cNvPr id="6" name="Footer Placeholder 5"/>
          <p:cNvSpPr>
            <a:spLocks noGrp="1"/>
          </p:cNvSpPr>
          <p:nvPr>
            <p:ph type="ftr" sz="quarter" idx="11"/>
          </p:nvPr>
        </p:nvSpPr>
        <p:spPr/>
        <p:txBody>
          <a:bodyPr/>
          <a:lstStyle/>
          <a:p>
            <a:r>
              <a:rPr lang="en-US" smtClean="0"/>
              <a:t>Lavelle Networks - Proprietary &amp; Confidential</a:t>
            </a:r>
            <a:endParaRPr lang="en-US"/>
          </a:p>
        </p:txBody>
      </p:sp>
      <p:sp>
        <p:nvSpPr>
          <p:cNvPr id="7" name="Slide Number Placeholder 6"/>
          <p:cNvSpPr>
            <a:spLocks noGrp="1"/>
          </p:cNvSpPr>
          <p:nvPr>
            <p:ph type="sldNum" sz="quarter" idx="12"/>
          </p:nvPr>
        </p:nvSpPr>
        <p:spPr/>
        <p:txBody>
          <a:body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246899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V0.0.1-20140504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Lavelle Networks - Proprietary &amp; Confidential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083A0-E58C-7A43-9D8E-75F709EC5454}" type="slidenum">
              <a:rPr lang="en-US" smtClean="0"/>
              <a:pPr/>
              <a:t>‹#›</a:t>
            </a:fld>
            <a:endParaRPr lang="en-US"/>
          </a:p>
        </p:txBody>
      </p:sp>
    </p:spTree>
    <p:extLst>
      <p:ext uri="{BB962C8B-B14F-4D97-AF65-F5344CB8AC3E}">
        <p14:creationId xmlns:p14="http://schemas.microsoft.com/office/powerpoint/2010/main" xmlns="" val="195925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hyperlink" Target="https://markets.jpmorgan.com/research/email/-qobhikf/GPS-1304299-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haproxy.1wt.eu/" TargetMode="External"/><Relationship Id="rId7" Type="http://schemas.openxmlformats.org/officeDocument/2006/relationships/hyperlink" Target="http://openvswitch.org/"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youtube.com/watch?v=gzDnDZ4ENEg" TargetMode="External"/><Relationship Id="rId5" Type="http://schemas.openxmlformats.org/officeDocument/2006/relationships/hyperlink" Target="http://nginx.org/" TargetMode="External"/><Relationship Id="rId4" Type="http://schemas.openxmlformats.org/officeDocument/2006/relationships/hyperlink" Target="http://www.snort.org/"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Lavelle Networks</a:t>
            </a:r>
            <a:endParaRPr lang="en-US" dirty="0"/>
          </a:p>
        </p:txBody>
      </p:sp>
    </p:spTree>
    <p:extLst>
      <p:ext uri="{BB962C8B-B14F-4D97-AF65-F5344CB8AC3E}">
        <p14:creationId xmlns:p14="http://schemas.microsoft.com/office/powerpoint/2010/main" xmlns="" val="3589947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OpenStack</a:t>
            </a:r>
            <a:r>
              <a:rPr lang="en-US" dirty="0" smtClean="0"/>
              <a:t> based Orchestration</a:t>
            </a:r>
            <a:endParaRPr lang="en-US" dirty="0"/>
          </a:p>
        </p:txBody>
      </p:sp>
      <p:sp>
        <p:nvSpPr>
          <p:cNvPr id="47" name="Content Placeholder 46"/>
          <p:cNvSpPr>
            <a:spLocks noGrp="1"/>
          </p:cNvSpPr>
          <p:nvPr>
            <p:ph idx="1"/>
          </p:nvPr>
        </p:nvSpPr>
        <p:spPr>
          <a:xfrm>
            <a:off x="457200" y="4674264"/>
            <a:ext cx="8229600" cy="1583701"/>
          </a:xfrm>
        </p:spPr>
        <p:txBody>
          <a:bodyPr>
            <a:normAutofit/>
          </a:bodyPr>
          <a:lstStyle/>
          <a:p>
            <a:r>
              <a:rPr lang="en-US" sz="1800" dirty="0" smtClean="0"/>
              <a:t>Service Hub orchestration on </a:t>
            </a:r>
            <a:r>
              <a:rPr lang="en-US" sz="1800" dirty="0" err="1" smtClean="0"/>
              <a:t>SmartToR</a:t>
            </a:r>
            <a:r>
              <a:rPr lang="en-US" sz="1800" dirty="0" smtClean="0"/>
              <a:t> engages with </a:t>
            </a:r>
            <a:r>
              <a:rPr lang="en-US" sz="1800" dirty="0" err="1" smtClean="0"/>
              <a:t>OpenStack</a:t>
            </a:r>
            <a:r>
              <a:rPr lang="en-US" sz="1800" dirty="0" smtClean="0"/>
              <a:t> Neutron service chaining to service the steered traffic flows</a:t>
            </a:r>
          </a:p>
          <a:p>
            <a:r>
              <a:rPr lang="en-US" sz="1800" dirty="0" smtClean="0"/>
              <a:t>Host network orchestration uses Open vSwitch to offload service VMs to rack servers or other ToR switch server</a:t>
            </a:r>
            <a:endParaRPr lang="en-US" sz="1800" dirty="0"/>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10</a:t>
            </a:fld>
            <a:endParaRPr lang="en-US"/>
          </a:p>
        </p:txBody>
      </p:sp>
      <p:pic>
        <p:nvPicPr>
          <p:cNvPr id="7" name="Picture 6"/>
          <p:cNvPicPr>
            <a:picLocks noChangeAspect="1"/>
          </p:cNvPicPr>
          <p:nvPr/>
        </p:nvPicPr>
        <p:blipFill>
          <a:blip r:embed="rId2"/>
          <a:stretch>
            <a:fillRect/>
          </a:stretch>
        </p:blipFill>
        <p:spPr>
          <a:xfrm>
            <a:off x="1090869" y="2125473"/>
            <a:ext cx="2999862" cy="1361194"/>
          </a:xfrm>
          <a:prstGeom prst="rect">
            <a:avLst/>
          </a:prstGeom>
        </p:spPr>
      </p:pic>
      <p:sp>
        <p:nvSpPr>
          <p:cNvPr id="9" name="Rounded Rectangle 8"/>
          <p:cNvSpPr/>
          <p:nvPr/>
        </p:nvSpPr>
        <p:spPr>
          <a:xfrm>
            <a:off x="1045229" y="1647809"/>
            <a:ext cx="510013" cy="23966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FW</a:t>
            </a:r>
            <a:endParaRPr lang="en-US" sz="1200" dirty="0">
              <a:solidFill>
                <a:srgbClr val="000000"/>
              </a:solidFill>
            </a:endParaRPr>
          </a:p>
        </p:txBody>
      </p:sp>
      <p:sp>
        <p:nvSpPr>
          <p:cNvPr id="10" name="Rounded Rectangle 9"/>
          <p:cNvSpPr/>
          <p:nvPr/>
        </p:nvSpPr>
        <p:spPr>
          <a:xfrm>
            <a:off x="1728644" y="1647809"/>
            <a:ext cx="510013" cy="23966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LB</a:t>
            </a:r>
            <a:endParaRPr lang="en-US" sz="1200" dirty="0">
              <a:solidFill>
                <a:srgbClr val="000000"/>
              </a:solidFill>
            </a:endParaRPr>
          </a:p>
        </p:txBody>
      </p:sp>
      <p:sp>
        <p:nvSpPr>
          <p:cNvPr id="11" name="Rounded Rectangle 10"/>
          <p:cNvSpPr/>
          <p:nvPr/>
        </p:nvSpPr>
        <p:spPr>
          <a:xfrm>
            <a:off x="3509093" y="1651366"/>
            <a:ext cx="668062" cy="2326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IPsec</a:t>
            </a:r>
            <a:endParaRPr lang="en-US" sz="1200" dirty="0">
              <a:solidFill>
                <a:srgbClr val="000000"/>
              </a:solidFill>
            </a:endParaRPr>
          </a:p>
        </p:txBody>
      </p:sp>
      <p:sp>
        <p:nvSpPr>
          <p:cNvPr id="12" name="Rounded Rectangle 11"/>
          <p:cNvSpPr/>
          <p:nvPr/>
        </p:nvSpPr>
        <p:spPr>
          <a:xfrm>
            <a:off x="2460359" y="1647809"/>
            <a:ext cx="910825" cy="22570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IDS/IPS</a:t>
            </a:r>
            <a:endParaRPr lang="en-US" sz="1200" dirty="0">
              <a:solidFill>
                <a:srgbClr val="000000"/>
              </a:solidFill>
            </a:endParaRPr>
          </a:p>
        </p:txBody>
      </p:sp>
      <p:sp>
        <p:nvSpPr>
          <p:cNvPr id="13" name="Rounded Rectangle 12"/>
          <p:cNvSpPr/>
          <p:nvPr/>
        </p:nvSpPr>
        <p:spPr>
          <a:xfrm>
            <a:off x="5550889" y="1651366"/>
            <a:ext cx="510013" cy="23966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FW</a:t>
            </a:r>
            <a:endParaRPr lang="en-US" sz="1200" dirty="0">
              <a:solidFill>
                <a:srgbClr val="000000"/>
              </a:solidFill>
            </a:endParaRPr>
          </a:p>
        </p:txBody>
      </p:sp>
      <p:sp>
        <p:nvSpPr>
          <p:cNvPr id="14" name="Rounded Rectangle 13"/>
          <p:cNvSpPr/>
          <p:nvPr/>
        </p:nvSpPr>
        <p:spPr>
          <a:xfrm>
            <a:off x="6234304" y="1651366"/>
            <a:ext cx="510013" cy="23966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LB</a:t>
            </a:r>
            <a:endParaRPr lang="en-US" sz="1200" dirty="0">
              <a:solidFill>
                <a:srgbClr val="000000"/>
              </a:solidFill>
            </a:endParaRPr>
          </a:p>
        </p:txBody>
      </p:sp>
      <p:sp>
        <p:nvSpPr>
          <p:cNvPr id="15" name="Rounded Rectangle 14"/>
          <p:cNvSpPr/>
          <p:nvPr/>
        </p:nvSpPr>
        <p:spPr>
          <a:xfrm>
            <a:off x="8014753" y="1654923"/>
            <a:ext cx="668062" cy="2326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IPsec</a:t>
            </a:r>
            <a:endParaRPr lang="en-US" sz="1200" dirty="0">
              <a:solidFill>
                <a:srgbClr val="000000"/>
              </a:solidFill>
            </a:endParaRPr>
          </a:p>
        </p:txBody>
      </p:sp>
      <p:sp>
        <p:nvSpPr>
          <p:cNvPr id="16" name="Rounded Rectangle 15"/>
          <p:cNvSpPr/>
          <p:nvPr/>
        </p:nvSpPr>
        <p:spPr>
          <a:xfrm>
            <a:off x="6966019" y="1651366"/>
            <a:ext cx="910825" cy="22570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IDS/IPS</a:t>
            </a:r>
            <a:endParaRPr lang="en-US" sz="1200" dirty="0">
              <a:solidFill>
                <a:srgbClr val="000000"/>
              </a:solidFill>
            </a:endParaRPr>
          </a:p>
        </p:txBody>
      </p:sp>
      <p:pic>
        <p:nvPicPr>
          <p:cNvPr id="17" name="Picture 16"/>
          <p:cNvPicPr>
            <a:picLocks noChangeAspect="1"/>
          </p:cNvPicPr>
          <p:nvPr/>
        </p:nvPicPr>
        <p:blipFill rotWithShape="1">
          <a:blip r:embed="rId3"/>
          <a:srcRect l="9039" t="29085" r="8942" b="21177"/>
          <a:stretch/>
        </p:blipFill>
        <p:spPr>
          <a:xfrm>
            <a:off x="1142423" y="3977920"/>
            <a:ext cx="2715249" cy="516214"/>
          </a:xfrm>
          <a:prstGeom prst="rect">
            <a:avLst/>
          </a:prstGeom>
        </p:spPr>
      </p:pic>
      <p:pic>
        <p:nvPicPr>
          <p:cNvPr id="18" name="Picture 17"/>
          <p:cNvPicPr>
            <a:picLocks noChangeAspect="1"/>
          </p:cNvPicPr>
          <p:nvPr/>
        </p:nvPicPr>
        <p:blipFill rotWithShape="1">
          <a:blip r:embed="rId3"/>
          <a:srcRect l="9039" t="29085" r="8942" b="21177"/>
          <a:stretch/>
        </p:blipFill>
        <p:spPr>
          <a:xfrm>
            <a:off x="5799434" y="3977920"/>
            <a:ext cx="2715249" cy="516214"/>
          </a:xfrm>
          <a:prstGeom prst="rect">
            <a:avLst/>
          </a:prstGeom>
        </p:spPr>
      </p:pic>
      <p:sp>
        <p:nvSpPr>
          <p:cNvPr id="19" name="Rounded Rectangle 18"/>
          <p:cNvSpPr/>
          <p:nvPr/>
        </p:nvSpPr>
        <p:spPr>
          <a:xfrm>
            <a:off x="1245956" y="2034798"/>
            <a:ext cx="776475" cy="239660"/>
          </a:xfrm>
          <a:prstGeom prst="roundRect">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solidFill>
                  <a:srgbClr val="000000"/>
                </a:solidFill>
              </a:rPr>
              <a:t>Svc Hub</a:t>
            </a:r>
            <a:endParaRPr lang="en-US" sz="1200" dirty="0">
              <a:solidFill>
                <a:srgbClr val="000000"/>
              </a:solidFill>
            </a:endParaRPr>
          </a:p>
        </p:txBody>
      </p:sp>
      <p:sp>
        <p:nvSpPr>
          <p:cNvPr id="20" name="Rounded Rectangle 19"/>
          <p:cNvSpPr/>
          <p:nvPr/>
        </p:nvSpPr>
        <p:spPr>
          <a:xfrm>
            <a:off x="2123493" y="2034798"/>
            <a:ext cx="2095843" cy="239660"/>
          </a:xfrm>
          <a:prstGeom prst="roundRect">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err="1" smtClean="0">
                <a:solidFill>
                  <a:srgbClr val="000000"/>
                </a:solidFill>
              </a:rPr>
              <a:t>OpenStack</a:t>
            </a:r>
            <a:r>
              <a:rPr lang="en-US" sz="1200" dirty="0" smtClean="0">
                <a:solidFill>
                  <a:srgbClr val="000000"/>
                </a:solidFill>
              </a:rPr>
              <a:t> ML2 Agents</a:t>
            </a:r>
            <a:endParaRPr lang="en-US" sz="1200" dirty="0">
              <a:solidFill>
                <a:srgbClr val="000000"/>
              </a:solidFill>
            </a:endParaRPr>
          </a:p>
        </p:txBody>
      </p:sp>
      <p:pic>
        <p:nvPicPr>
          <p:cNvPr id="21" name="Picture 20"/>
          <p:cNvPicPr>
            <a:picLocks noChangeAspect="1"/>
          </p:cNvPicPr>
          <p:nvPr/>
        </p:nvPicPr>
        <p:blipFill>
          <a:blip r:embed="rId2"/>
          <a:stretch>
            <a:fillRect/>
          </a:stretch>
        </p:blipFill>
        <p:spPr>
          <a:xfrm>
            <a:off x="5562869" y="2125473"/>
            <a:ext cx="2999862" cy="1361194"/>
          </a:xfrm>
          <a:prstGeom prst="rect">
            <a:avLst/>
          </a:prstGeom>
        </p:spPr>
      </p:pic>
      <p:sp>
        <p:nvSpPr>
          <p:cNvPr id="22" name="Rounded Rectangle 21"/>
          <p:cNvSpPr/>
          <p:nvPr/>
        </p:nvSpPr>
        <p:spPr>
          <a:xfrm>
            <a:off x="5717956" y="2034798"/>
            <a:ext cx="776475" cy="239660"/>
          </a:xfrm>
          <a:prstGeom prst="roundRect">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solidFill>
                  <a:srgbClr val="000000"/>
                </a:solidFill>
              </a:rPr>
              <a:t>Svc Hub</a:t>
            </a:r>
            <a:endParaRPr lang="en-US" sz="1200" dirty="0">
              <a:solidFill>
                <a:srgbClr val="000000"/>
              </a:solidFill>
            </a:endParaRPr>
          </a:p>
        </p:txBody>
      </p:sp>
      <p:sp>
        <p:nvSpPr>
          <p:cNvPr id="23" name="Rounded Rectangle 22"/>
          <p:cNvSpPr/>
          <p:nvPr/>
        </p:nvSpPr>
        <p:spPr>
          <a:xfrm>
            <a:off x="6595493" y="2034798"/>
            <a:ext cx="2095843" cy="239660"/>
          </a:xfrm>
          <a:prstGeom prst="roundRect">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err="1" smtClean="0">
                <a:solidFill>
                  <a:srgbClr val="000000"/>
                </a:solidFill>
              </a:rPr>
              <a:t>OpenStack</a:t>
            </a:r>
            <a:r>
              <a:rPr lang="en-US" sz="1200" dirty="0" smtClean="0">
                <a:solidFill>
                  <a:srgbClr val="000000"/>
                </a:solidFill>
              </a:rPr>
              <a:t> ML2 Agents</a:t>
            </a:r>
            <a:endParaRPr lang="en-US" sz="1200" dirty="0">
              <a:solidFill>
                <a:srgbClr val="000000"/>
              </a:solidFill>
            </a:endParaRPr>
          </a:p>
        </p:txBody>
      </p:sp>
      <p:sp>
        <p:nvSpPr>
          <p:cNvPr id="24" name="Rounded Rectangle 23"/>
          <p:cNvSpPr/>
          <p:nvPr/>
        </p:nvSpPr>
        <p:spPr>
          <a:xfrm>
            <a:off x="2537571" y="3765211"/>
            <a:ext cx="661167" cy="22469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VM</a:t>
            </a:r>
            <a:endParaRPr lang="en-US" sz="1200" dirty="0">
              <a:solidFill>
                <a:srgbClr val="000000"/>
              </a:solidFill>
            </a:endParaRPr>
          </a:p>
        </p:txBody>
      </p:sp>
      <p:sp>
        <p:nvSpPr>
          <p:cNvPr id="25" name="Rounded Rectangle 24"/>
          <p:cNvSpPr/>
          <p:nvPr/>
        </p:nvSpPr>
        <p:spPr>
          <a:xfrm>
            <a:off x="1541550" y="3765211"/>
            <a:ext cx="758677" cy="22469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Eth Port</a:t>
            </a:r>
            <a:endParaRPr lang="en-US" sz="1200" dirty="0">
              <a:solidFill>
                <a:srgbClr val="000000"/>
              </a:solidFill>
            </a:endParaRPr>
          </a:p>
        </p:txBody>
      </p:sp>
      <p:sp>
        <p:nvSpPr>
          <p:cNvPr id="26" name="Rounded Rectangle 25"/>
          <p:cNvSpPr/>
          <p:nvPr/>
        </p:nvSpPr>
        <p:spPr>
          <a:xfrm>
            <a:off x="7353586" y="3765211"/>
            <a:ext cx="661167" cy="22469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VM</a:t>
            </a:r>
            <a:endParaRPr lang="en-US" sz="1200" dirty="0">
              <a:solidFill>
                <a:srgbClr val="000000"/>
              </a:solidFill>
            </a:endParaRPr>
          </a:p>
        </p:txBody>
      </p:sp>
      <p:sp>
        <p:nvSpPr>
          <p:cNvPr id="27" name="Rounded Rectangle 26"/>
          <p:cNvSpPr/>
          <p:nvPr/>
        </p:nvSpPr>
        <p:spPr>
          <a:xfrm>
            <a:off x="6357565" y="3765211"/>
            <a:ext cx="758677" cy="22469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Eth Port</a:t>
            </a:r>
            <a:endParaRPr lang="en-US" sz="1200" dirty="0">
              <a:solidFill>
                <a:srgbClr val="000000"/>
              </a:solidFill>
            </a:endParaRPr>
          </a:p>
        </p:txBody>
      </p:sp>
      <p:cxnSp>
        <p:nvCxnSpPr>
          <p:cNvPr id="32" name="Elbow Connector 31"/>
          <p:cNvCxnSpPr>
            <a:stCxn id="19" idx="1"/>
            <a:endCxn id="25" idx="1"/>
          </p:cNvCxnSpPr>
          <p:nvPr/>
        </p:nvCxnSpPr>
        <p:spPr>
          <a:xfrm rot="10800000" flipH="1" flipV="1">
            <a:off x="1245956" y="2154627"/>
            <a:ext cx="295594" cy="1722929"/>
          </a:xfrm>
          <a:prstGeom prst="bentConnector3">
            <a:avLst>
              <a:gd name="adj1" fmla="val -77336"/>
            </a:avLst>
          </a:prstGeom>
          <a:ln w="190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4" name="Freeform 33"/>
          <p:cNvSpPr/>
          <p:nvPr/>
        </p:nvSpPr>
        <p:spPr>
          <a:xfrm>
            <a:off x="1023089" y="1573826"/>
            <a:ext cx="1100404" cy="460972"/>
          </a:xfrm>
          <a:custGeom>
            <a:avLst/>
            <a:gdLst>
              <a:gd name="connsiteX0" fmla="*/ 378199 w 764834"/>
              <a:gd name="connsiteY0" fmla="*/ 476175 h 492284"/>
              <a:gd name="connsiteX1" fmla="*/ 10064 w 764834"/>
              <a:gd name="connsiteY1" fmla="*/ 72414 h 492284"/>
              <a:gd name="connsiteX2" fmla="*/ 734459 w 764834"/>
              <a:gd name="connsiteY2" fmla="*/ 36788 h 492284"/>
              <a:gd name="connsiteX3" fmla="*/ 627581 w 764834"/>
              <a:gd name="connsiteY3" fmla="*/ 464300 h 492284"/>
              <a:gd name="connsiteX4" fmla="*/ 615706 w 764834"/>
              <a:gd name="connsiteY4" fmla="*/ 452425 h 492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34" h="492284">
                <a:moveTo>
                  <a:pt x="378199" y="476175"/>
                </a:moveTo>
                <a:cubicBezTo>
                  <a:pt x="164443" y="310910"/>
                  <a:pt x="-49313" y="145645"/>
                  <a:pt x="10064" y="72414"/>
                </a:cubicBezTo>
                <a:cubicBezTo>
                  <a:pt x="69441" y="-817"/>
                  <a:pt x="631539" y="-28526"/>
                  <a:pt x="734459" y="36788"/>
                </a:cubicBezTo>
                <a:cubicBezTo>
                  <a:pt x="837379" y="102102"/>
                  <a:pt x="647373" y="395027"/>
                  <a:pt x="627581" y="464300"/>
                </a:cubicBezTo>
                <a:cubicBezTo>
                  <a:pt x="607789" y="533573"/>
                  <a:pt x="615706" y="452425"/>
                  <a:pt x="615706" y="452425"/>
                </a:cubicBezTo>
              </a:path>
            </a:pathLst>
          </a:custGeom>
          <a:noFill/>
          <a:ln w="190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reeform 34"/>
          <p:cNvSpPr/>
          <p:nvPr/>
        </p:nvSpPr>
        <p:spPr>
          <a:xfrm>
            <a:off x="1918523" y="2154627"/>
            <a:ext cx="4459017" cy="481341"/>
          </a:xfrm>
          <a:custGeom>
            <a:avLst/>
            <a:gdLst>
              <a:gd name="connsiteX0" fmla="*/ 0 w 5019930"/>
              <a:gd name="connsiteY0" fmla="*/ 135599 h 1129114"/>
              <a:gd name="connsiteX1" fmla="*/ 1163782 w 5019930"/>
              <a:gd name="connsiteY1" fmla="*/ 966871 h 1129114"/>
              <a:gd name="connsiteX2" fmla="*/ 4263241 w 5019930"/>
              <a:gd name="connsiteY2" fmla="*/ 1049999 h 1129114"/>
              <a:gd name="connsiteX3" fmla="*/ 4963886 w 5019930"/>
              <a:gd name="connsiteY3" fmla="*/ 76222 h 1129114"/>
              <a:gd name="connsiteX4" fmla="*/ 4975761 w 5019930"/>
              <a:gd name="connsiteY4" fmla="*/ 64347 h 1129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9930" h="1129114">
                <a:moveTo>
                  <a:pt x="0" y="135599"/>
                </a:moveTo>
                <a:cubicBezTo>
                  <a:pt x="226621" y="475035"/>
                  <a:pt x="453242" y="814471"/>
                  <a:pt x="1163782" y="966871"/>
                </a:cubicBezTo>
                <a:cubicBezTo>
                  <a:pt x="1874322" y="1119271"/>
                  <a:pt x="3629890" y="1198440"/>
                  <a:pt x="4263241" y="1049999"/>
                </a:cubicBezTo>
                <a:cubicBezTo>
                  <a:pt x="4896592" y="901558"/>
                  <a:pt x="4845133" y="240497"/>
                  <a:pt x="4963886" y="76222"/>
                </a:cubicBezTo>
                <a:cubicBezTo>
                  <a:pt x="5082639" y="-88053"/>
                  <a:pt x="4975761" y="64347"/>
                  <a:pt x="4975761" y="64347"/>
                </a:cubicBezTo>
              </a:path>
            </a:pathLst>
          </a:cu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35"/>
          <p:cNvSpPr/>
          <p:nvPr/>
        </p:nvSpPr>
        <p:spPr>
          <a:xfrm>
            <a:off x="6422551" y="1722380"/>
            <a:ext cx="654311" cy="516132"/>
          </a:xfrm>
          <a:custGeom>
            <a:avLst/>
            <a:gdLst>
              <a:gd name="connsiteX0" fmla="*/ 0 w 654311"/>
              <a:gd name="connsiteY0" fmla="*/ 394688 h 551191"/>
              <a:gd name="connsiteX1" fmla="*/ 522514 w 654311"/>
              <a:gd name="connsiteY1" fmla="*/ 14677 h 551191"/>
              <a:gd name="connsiteX2" fmla="*/ 629392 w 654311"/>
              <a:gd name="connsiteY2" fmla="*/ 121555 h 551191"/>
              <a:gd name="connsiteX3" fmla="*/ 142504 w 654311"/>
              <a:gd name="connsiteY3" fmla="*/ 525316 h 551191"/>
              <a:gd name="connsiteX4" fmla="*/ 154379 w 654311"/>
              <a:gd name="connsiteY4" fmla="*/ 513441 h 551191"/>
              <a:gd name="connsiteX5" fmla="*/ 118753 w 654311"/>
              <a:gd name="connsiteY5" fmla="*/ 537192 h 55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311" h="551191">
                <a:moveTo>
                  <a:pt x="0" y="394688"/>
                </a:moveTo>
                <a:cubicBezTo>
                  <a:pt x="208807" y="227443"/>
                  <a:pt x="417615" y="60199"/>
                  <a:pt x="522514" y="14677"/>
                </a:cubicBezTo>
                <a:cubicBezTo>
                  <a:pt x="627413" y="-30845"/>
                  <a:pt x="692727" y="36449"/>
                  <a:pt x="629392" y="121555"/>
                </a:cubicBezTo>
                <a:cubicBezTo>
                  <a:pt x="566057" y="206661"/>
                  <a:pt x="221673" y="460002"/>
                  <a:pt x="142504" y="525316"/>
                </a:cubicBezTo>
                <a:cubicBezTo>
                  <a:pt x="63335" y="590630"/>
                  <a:pt x="158337" y="511462"/>
                  <a:pt x="154379" y="513441"/>
                </a:cubicBezTo>
                <a:cubicBezTo>
                  <a:pt x="150421" y="515420"/>
                  <a:pt x="134587" y="526306"/>
                  <a:pt x="118753" y="537192"/>
                </a:cubicBezTo>
              </a:path>
            </a:pathLst>
          </a:cu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p:cNvCxnSpPr/>
          <p:nvPr/>
        </p:nvCxnSpPr>
        <p:spPr>
          <a:xfrm flipH="1">
            <a:off x="6480980" y="2301297"/>
            <a:ext cx="1" cy="146391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5" idx="3"/>
            <a:endCxn id="24" idx="1"/>
          </p:cNvCxnSpPr>
          <p:nvPr/>
        </p:nvCxnSpPr>
        <p:spPr>
          <a:xfrm>
            <a:off x="2300227" y="3877557"/>
            <a:ext cx="23734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27" idx="3"/>
            <a:endCxn id="26" idx="1"/>
          </p:cNvCxnSpPr>
          <p:nvPr/>
        </p:nvCxnSpPr>
        <p:spPr>
          <a:xfrm>
            <a:off x="7116242" y="3877557"/>
            <a:ext cx="23734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026343" y="4397265"/>
            <a:ext cx="902811" cy="276999"/>
          </a:xfrm>
          <a:prstGeom prst="rect">
            <a:avLst/>
          </a:prstGeom>
          <a:noFill/>
        </p:spPr>
        <p:txBody>
          <a:bodyPr wrap="none" rtlCol="0">
            <a:spAutoFit/>
          </a:bodyPr>
          <a:lstStyle/>
          <a:p>
            <a:r>
              <a:rPr lang="en-US" sz="1200" dirty="0" smtClean="0"/>
              <a:t>Rack server</a:t>
            </a:r>
            <a:endParaRPr lang="en-US" sz="1200" dirty="0"/>
          </a:p>
        </p:txBody>
      </p:sp>
      <p:sp>
        <p:nvSpPr>
          <p:cNvPr id="44" name="TextBox 43"/>
          <p:cNvSpPr txBox="1"/>
          <p:nvPr/>
        </p:nvSpPr>
        <p:spPr>
          <a:xfrm>
            <a:off x="2513611" y="3147812"/>
            <a:ext cx="1308095" cy="276999"/>
          </a:xfrm>
          <a:prstGeom prst="rect">
            <a:avLst/>
          </a:prstGeom>
          <a:noFill/>
        </p:spPr>
        <p:txBody>
          <a:bodyPr wrap="none" rtlCol="0">
            <a:spAutoFit/>
          </a:bodyPr>
          <a:lstStyle/>
          <a:p>
            <a:r>
              <a:rPr lang="en-US" sz="1200" dirty="0" smtClean="0"/>
              <a:t>ToR Switch Server</a:t>
            </a:r>
            <a:endParaRPr lang="en-US" sz="1200" dirty="0"/>
          </a:p>
        </p:txBody>
      </p:sp>
      <p:sp>
        <p:nvSpPr>
          <p:cNvPr id="45" name="TextBox 44"/>
          <p:cNvSpPr txBox="1"/>
          <p:nvPr/>
        </p:nvSpPr>
        <p:spPr>
          <a:xfrm>
            <a:off x="6749640" y="4383336"/>
            <a:ext cx="902811" cy="276999"/>
          </a:xfrm>
          <a:prstGeom prst="rect">
            <a:avLst/>
          </a:prstGeom>
          <a:noFill/>
        </p:spPr>
        <p:txBody>
          <a:bodyPr wrap="none" rtlCol="0">
            <a:spAutoFit/>
          </a:bodyPr>
          <a:lstStyle/>
          <a:p>
            <a:r>
              <a:rPr lang="en-US" sz="1200" dirty="0" smtClean="0"/>
              <a:t>Rack server</a:t>
            </a:r>
            <a:endParaRPr lang="en-US" sz="1200" dirty="0"/>
          </a:p>
        </p:txBody>
      </p:sp>
      <p:sp>
        <p:nvSpPr>
          <p:cNvPr id="46" name="TextBox 45"/>
          <p:cNvSpPr txBox="1"/>
          <p:nvPr/>
        </p:nvSpPr>
        <p:spPr>
          <a:xfrm>
            <a:off x="7236908" y="3133883"/>
            <a:ext cx="1308095" cy="276999"/>
          </a:xfrm>
          <a:prstGeom prst="rect">
            <a:avLst/>
          </a:prstGeom>
          <a:noFill/>
        </p:spPr>
        <p:txBody>
          <a:bodyPr wrap="none" rtlCol="0">
            <a:spAutoFit/>
          </a:bodyPr>
          <a:lstStyle/>
          <a:p>
            <a:r>
              <a:rPr lang="en-US" sz="1200" dirty="0" smtClean="0"/>
              <a:t>ToR Switch Server</a:t>
            </a:r>
            <a:endParaRPr lang="en-US" sz="1200" dirty="0"/>
          </a:p>
        </p:txBody>
      </p:sp>
      <p:pic>
        <p:nvPicPr>
          <p:cNvPr id="48" name="Picture 2" descr="https://encrypted-tbn3.gstatic.com/images?q=tbn:ANd9GcRAyjhaOZwH31EoNNqB8x7HTaU0JmsPJb9abaoPFKHoqYz_-TUCdr4ltNev"/>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9705" y="1549440"/>
            <a:ext cx="799868" cy="8252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5368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Addressable Market Size</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xmlns="" val="365822303"/>
              </p:ext>
            </p:extLst>
          </p:nvPr>
        </p:nvGraphicFramePr>
        <p:xfrm>
          <a:off x="457200" y="3433393"/>
          <a:ext cx="8229600" cy="2595880"/>
        </p:xfrm>
        <a:graphic>
          <a:graphicData uri="http://schemas.openxmlformats.org/drawingml/2006/table">
            <a:tbl>
              <a:tblPr firstRow="1" bandRow="1">
                <a:tableStyleId>{2D5ABB26-0587-4C30-8999-92F81FD0307C}</a:tableStyleId>
              </a:tblPr>
              <a:tblGrid>
                <a:gridCol w="1645920"/>
                <a:gridCol w="1645920"/>
                <a:gridCol w="1645920"/>
                <a:gridCol w="1645920"/>
                <a:gridCol w="1645920"/>
              </a:tblGrid>
              <a:tr h="370840">
                <a:tc>
                  <a:txBody>
                    <a:bodyPr/>
                    <a:lstStyle/>
                    <a:p>
                      <a:pPr algn="ctr"/>
                      <a:r>
                        <a:rPr lang="en-US" b="1" dirty="0" smtClean="0"/>
                        <a:t>Segment</a:t>
                      </a:r>
                      <a:endParaRPr lang="en-US" b="1" dirty="0"/>
                    </a:p>
                  </a:txBody>
                  <a:tcPr marL="109728" marR="10972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CY14 ($M)</a:t>
                      </a:r>
                      <a:endParaRPr lang="en-US" b="1" dirty="0"/>
                    </a:p>
                  </a:txBody>
                  <a:tcPr marL="109728" marR="10972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CY17 ($M)</a:t>
                      </a:r>
                      <a:endParaRPr lang="en-US" b="1" dirty="0"/>
                    </a:p>
                  </a:txBody>
                  <a:tcPr marL="109728" marR="10972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CAGR</a:t>
                      </a:r>
                      <a:endParaRPr lang="en-US" b="1" dirty="0"/>
                    </a:p>
                  </a:txBody>
                  <a:tcPr marL="109728" marR="10972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New</a:t>
                      </a:r>
                      <a:r>
                        <a:rPr lang="en-US" b="1" baseline="0" dirty="0" smtClean="0"/>
                        <a:t> CY15</a:t>
                      </a:r>
                      <a:endParaRPr lang="en-US" b="1" dirty="0"/>
                    </a:p>
                  </a:txBody>
                  <a:tcPr marL="109728" marR="10972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ToR HW</a:t>
                      </a:r>
                      <a:endParaRPr lang="en-US" dirty="0"/>
                    </a:p>
                  </a:txBody>
                  <a:tcPr marL="109728" marR="10972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dirty="0">
                          <a:effectLst/>
                        </a:rPr>
                        <a:t> $407 </a:t>
                      </a:r>
                      <a:endParaRPr lang="en-US" sz="2000" b="0" i="0" u="none" strike="noStrike" dirty="0">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$1,463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dirty="0" smtClean="0">
                          <a:effectLst/>
                        </a:rPr>
                        <a:t>53%</a:t>
                      </a:r>
                      <a:endParaRPr lang="en-US" sz="2000" b="0" i="0" u="none" strike="noStrike" dirty="0" smtClean="0">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$216.44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ToR SW</a:t>
                      </a:r>
                      <a:endParaRPr lang="en-US" dirty="0"/>
                    </a:p>
                  </a:txBody>
                  <a:tcPr marL="109728" marR="10972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$194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dirty="0">
                          <a:effectLst/>
                        </a:rPr>
                        <a:t> $698 </a:t>
                      </a:r>
                      <a:endParaRPr lang="en-US" sz="2000" b="0" i="0" u="none" strike="noStrike" dirty="0">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dirty="0" smtClean="0">
                          <a:effectLst/>
                        </a:rPr>
                        <a:t>53%</a:t>
                      </a:r>
                      <a:endParaRPr lang="en-US" sz="2000" b="0" i="0" u="none" strike="noStrike" dirty="0" smtClean="0">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$103.34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Security</a:t>
                      </a:r>
                      <a:endParaRPr lang="en-US" dirty="0"/>
                    </a:p>
                  </a:txBody>
                  <a:tcPr marL="109728" marR="10972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$435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dirty="0">
                          <a:effectLst/>
                        </a:rPr>
                        <a:t> $1,625 </a:t>
                      </a:r>
                      <a:endParaRPr lang="en-US" sz="2000" b="0" i="0" u="none" strike="noStrike" dirty="0">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dirty="0" smtClean="0">
                          <a:effectLst/>
                        </a:rPr>
                        <a:t>55%</a:t>
                      </a:r>
                      <a:endParaRPr lang="en-US" sz="2000" b="0" i="0" u="none" strike="noStrike" dirty="0" smtClean="0">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$239.92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ADC</a:t>
                      </a:r>
                      <a:endParaRPr lang="en-US" dirty="0"/>
                    </a:p>
                  </a:txBody>
                  <a:tcPr marL="109728" marR="10972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$128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$477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dirty="0" smtClean="0">
                          <a:effectLst/>
                        </a:rPr>
                        <a:t>55%</a:t>
                      </a:r>
                      <a:endParaRPr lang="en-US" sz="2000" b="0" i="0" u="none" strike="noStrike" dirty="0" smtClean="0">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$70.48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Routing</a:t>
                      </a:r>
                      <a:endParaRPr lang="en-US" dirty="0"/>
                    </a:p>
                  </a:txBody>
                  <a:tcPr marL="109728" marR="10972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$65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$235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dirty="0" smtClean="0">
                          <a:effectLst/>
                        </a:rPr>
                        <a:t>53%</a:t>
                      </a:r>
                      <a:endParaRPr lang="en-US" sz="2000" b="0" i="0" u="none" strike="noStrike" dirty="0" smtClean="0">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000" u="none" strike="noStrike">
                          <a:effectLst/>
                        </a:rPr>
                        <a:t> $34.77 </a:t>
                      </a:r>
                      <a:endParaRPr lang="en-US" sz="2000" b="0"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b="1" dirty="0" smtClean="0"/>
                        <a:t>Total</a:t>
                      </a:r>
                      <a:endParaRPr lang="en-US" b="1" dirty="0"/>
                    </a:p>
                  </a:txBody>
                  <a:tcPr marL="109728" marR="10972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r" fontAlgn="b"/>
                      <a:r>
                        <a:rPr lang="en-US" sz="2000" b="1" u="none" strike="noStrike">
                          <a:effectLst/>
                        </a:rPr>
                        <a:t> $1,229 </a:t>
                      </a:r>
                      <a:endParaRPr lang="en-US" sz="2000" b="1"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r" fontAlgn="b"/>
                      <a:r>
                        <a:rPr lang="en-US" sz="2000" b="1" u="none" strike="noStrike">
                          <a:effectLst/>
                        </a:rPr>
                        <a:t> $4,498 </a:t>
                      </a:r>
                      <a:endParaRPr lang="en-US" sz="2000" b="1" i="0" u="none" strike="noStrike">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r" fontAlgn="b"/>
                      <a:r>
                        <a:rPr lang="en-US" sz="2000" b="1" u="none" strike="noStrike" dirty="0" smtClean="0">
                          <a:effectLst/>
                        </a:rPr>
                        <a:t>54%</a:t>
                      </a:r>
                      <a:endParaRPr lang="en-US" sz="2000" b="1" i="0" u="none" strike="noStrike" dirty="0">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pPr algn="r" fontAlgn="b"/>
                      <a:r>
                        <a:rPr lang="en-US" sz="2000" b="1" u="none" strike="noStrike" dirty="0">
                          <a:effectLst/>
                        </a:rPr>
                        <a:t> $664.95 </a:t>
                      </a:r>
                      <a:endParaRPr lang="en-US" sz="2000" b="1" i="0" u="none" strike="noStrike" dirty="0">
                        <a:solidFill>
                          <a:srgbClr val="000000"/>
                        </a:solidFill>
                        <a:effectLst/>
                        <a:latin typeface="Calibri"/>
                      </a:endParaRPr>
                    </a:p>
                  </a:txBody>
                  <a:tcPr marL="15240" marR="1524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r>
            </a:tbl>
          </a:graphicData>
        </a:graphic>
      </p:graphicFrame>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11</a:t>
            </a:fld>
            <a:endParaRPr lang="en-US"/>
          </a:p>
        </p:txBody>
      </p:sp>
      <p:sp>
        <p:nvSpPr>
          <p:cNvPr id="12" name="TextBox 11"/>
          <p:cNvSpPr txBox="1"/>
          <p:nvPr/>
        </p:nvSpPr>
        <p:spPr>
          <a:xfrm>
            <a:off x="457200" y="1417637"/>
            <a:ext cx="8229600" cy="1817410"/>
          </a:xfrm>
          <a:prstGeom prst="rect">
            <a:avLst/>
          </a:prstGeom>
          <a:noFill/>
        </p:spPr>
        <p:txBody>
          <a:bodyPr wrap="square" rtlCol="0">
            <a:noAutofit/>
          </a:bodyPr>
          <a:lstStyle/>
          <a:p>
            <a:pPr marL="285750" indent="-285750">
              <a:buFont typeface="Arial"/>
              <a:buChar char="•"/>
            </a:pPr>
            <a:r>
              <a:rPr lang="en-US" dirty="0" smtClean="0"/>
              <a:t>Market analysis based on </a:t>
            </a:r>
            <a:r>
              <a:rPr lang="en-US" dirty="0" smtClean="0">
                <a:hlinkClick r:id="rId2"/>
              </a:rPr>
              <a:t>JP Morgan 2014 Networking Outlook</a:t>
            </a:r>
            <a:endParaRPr lang="en-US" dirty="0" smtClean="0"/>
          </a:p>
          <a:p>
            <a:pPr marL="285750" indent="-285750">
              <a:buFont typeface="Arial"/>
              <a:buChar char="•"/>
            </a:pPr>
            <a:r>
              <a:rPr lang="en-US" dirty="0" smtClean="0"/>
              <a:t>Addressable market includes only infra impacted by bare-metal deployment</a:t>
            </a:r>
          </a:p>
          <a:p>
            <a:pPr marL="285750" indent="-285750">
              <a:buFont typeface="Arial"/>
              <a:buChar char="•"/>
            </a:pPr>
            <a:r>
              <a:rPr lang="en-US" dirty="0" err="1" smtClean="0"/>
              <a:t>SmartToR’s</a:t>
            </a:r>
            <a:r>
              <a:rPr lang="en-US" dirty="0" smtClean="0"/>
              <a:t> addressable segments limited to ToR switching, Security, ADC &amp; Routing, other user-defined/3</a:t>
            </a:r>
            <a:r>
              <a:rPr lang="en-US" baseline="30000" dirty="0" smtClean="0"/>
              <a:t>rd</a:t>
            </a:r>
            <a:r>
              <a:rPr lang="en-US" dirty="0" smtClean="0"/>
              <a:t> party apps excluded in this model</a:t>
            </a:r>
          </a:p>
          <a:p>
            <a:pPr marL="285750" indent="-285750">
              <a:buFont typeface="Arial"/>
              <a:buChar char="•"/>
            </a:pPr>
            <a:r>
              <a:rPr lang="en-US" dirty="0" smtClean="0"/>
              <a:t>Bare metal impact projected at 10% in 2014, growing to 30% by 2017</a:t>
            </a:r>
          </a:p>
          <a:p>
            <a:pPr marL="285750" indent="-285750">
              <a:buFont typeface="Arial"/>
              <a:buChar char="•"/>
            </a:pPr>
            <a:r>
              <a:rPr lang="en-US" dirty="0" smtClean="0"/>
              <a:t>Continued growth in switch ports &amp; deterioration of port ASP assumed</a:t>
            </a:r>
            <a:endParaRPr lang="en-US" dirty="0"/>
          </a:p>
        </p:txBody>
      </p:sp>
    </p:spTree>
    <p:extLst>
      <p:ext uri="{BB962C8B-B14F-4D97-AF65-F5344CB8AC3E}">
        <p14:creationId xmlns:p14="http://schemas.microsoft.com/office/powerpoint/2010/main" xmlns="" val="1117729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574398750"/>
              </p:ext>
            </p:extLst>
          </p:nvPr>
        </p:nvGraphicFramePr>
        <p:xfrm>
          <a:off x="457200" y="1600200"/>
          <a:ext cx="8229600" cy="2656840"/>
        </p:xfrm>
        <a:graphic>
          <a:graphicData uri="http://schemas.openxmlformats.org/drawingml/2006/table">
            <a:tbl>
              <a:tblPr firstRow="1" bandRow="1">
                <a:tableStyleId>{2D5ABB26-0587-4C30-8999-92F81FD0307C}</a:tableStyleId>
              </a:tblPr>
              <a:tblGrid>
                <a:gridCol w="2743200"/>
                <a:gridCol w="2743200"/>
                <a:gridCol w="2743200"/>
              </a:tblGrid>
              <a:tr h="370840">
                <a:tc>
                  <a:txBody>
                    <a:bodyPr/>
                    <a:lstStyle/>
                    <a:p>
                      <a:pPr algn="ctr"/>
                      <a:r>
                        <a:rPr lang="en-US" b="1" dirty="0" smtClean="0"/>
                        <a:t>Switch OS / Platform</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L4-L7 Applications</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Converged Platform</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Cumulus</a:t>
                      </a:r>
                    </a:p>
                    <a:p>
                      <a:r>
                        <a:rPr lang="en-US" dirty="0" smtClean="0"/>
                        <a:t>Pica8</a:t>
                      </a:r>
                    </a:p>
                    <a:p>
                      <a:r>
                        <a:rPr lang="en-US" dirty="0" smtClean="0"/>
                        <a:t>Pluribus</a:t>
                      </a:r>
                    </a:p>
                    <a:p>
                      <a:r>
                        <a:rPr lang="en-US" dirty="0" err="1" smtClean="0"/>
                        <a:t>Quagga</a:t>
                      </a:r>
                      <a:endParaRPr lang="en-US" dirty="0" smtClean="0"/>
                    </a:p>
                    <a:p>
                      <a:r>
                        <a:rPr lang="en-US" dirty="0" smtClean="0"/>
                        <a:t>Big Switch</a:t>
                      </a:r>
                    </a:p>
                    <a:p>
                      <a:r>
                        <a:rPr lang="en-US" dirty="0" smtClean="0"/>
                        <a:t>BIRD</a:t>
                      </a:r>
                    </a:p>
                    <a:p>
                      <a:r>
                        <a:rPr lang="en-US" dirty="0" smtClean="0"/>
                        <a:t>Zebra</a:t>
                      </a:r>
                    </a:p>
                    <a:p>
                      <a:r>
                        <a:rPr lang="en-US" dirty="0" smtClean="0"/>
                        <a:t>XORP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F5</a:t>
                      </a:r>
                    </a:p>
                    <a:p>
                      <a:r>
                        <a:rPr lang="en-US" dirty="0" smtClean="0"/>
                        <a:t>Palo Alto Networks</a:t>
                      </a:r>
                    </a:p>
                    <a:p>
                      <a:r>
                        <a:rPr lang="en-US" dirty="0" smtClean="0"/>
                        <a:t>A10</a:t>
                      </a:r>
                    </a:p>
                    <a:p>
                      <a:r>
                        <a:rPr lang="en-US" dirty="0" err="1" smtClean="0"/>
                        <a:t>Embrane</a:t>
                      </a:r>
                      <a:endParaRPr lang="en-US" dirty="0" smtClean="0"/>
                    </a:p>
                    <a:p>
                      <a:r>
                        <a:rPr lang="en-US" dirty="0" err="1" smtClean="0"/>
                        <a:t>Pertino</a:t>
                      </a:r>
                      <a:endParaRPr lang="en-US" dirty="0" smtClean="0"/>
                    </a:p>
                    <a:p>
                      <a:r>
                        <a:rPr lang="en-US" dirty="0" err="1" smtClean="0"/>
                        <a:t>Vyatta</a:t>
                      </a:r>
                      <a:r>
                        <a:rPr lang="en-US" dirty="0" smtClean="0"/>
                        <a:t> (Brocade)</a:t>
                      </a:r>
                    </a:p>
                    <a:p>
                      <a:r>
                        <a:rPr lang="en-US" dirty="0" err="1" smtClean="0"/>
                        <a:t>Vello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VMware</a:t>
                      </a:r>
                      <a:r>
                        <a:rPr lang="en-US" baseline="0" dirty="0" smtClean="0"/>
                        <a:t> </a:t>
                      </a:r>
                      <a:r>
                        <a:rPr lang="en-US" dirty="0" smtClean="0"/>
                        <a:t>NSX</a:t>
                      </a:r>
                    </a:p>
                    <a:p>
                      <a:r>
                        <a:rPr lang="en-US" dirty="0" smtClean="0"/>
                        <a:t>Juniper OpenContrail</a:t>
                      </a:r>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12</a:t>
            </a:fld>
            <a:endParaRPr lang="en-US"/>
          </a:p>
        </p:txBody>
      </p:sp>
    </p:spTree>
    <p:extLst>
      <p:ext uri="{BB962C8B-B14F-4D97-AF65-F5344CB8AC3E}">
        <p14:creationId xmlns:p14="http://schemas.microsoft.com/office/powerpoint/2010/main" xmlns="" val="3504973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Development Plan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369777992"/>
              </p:ext>
            </p:extLst>
          </p:nvPr>
        </p:nvGraphicFramePr>
        <p:xfrm>
          <a:off x="457200" y="1776332"/>
          <a:ext cx="8401961" cy="4302760"/>
        </p:xfrm>
        <a:graphic>
          <a:graphicData uri="http://schemas.openxmlformats.org/drawingml/2006/table">
            <a:tbl>
              <a:tblPr firstRow="1" bandRow="1">
                <a:tableStyleId>{2D5ABB26-0587-4C30-8999-92F81FD0307C}</a:tableStyleId>
              </a:tblPr>
              <a:tblGrid>
                <a:gridCol w="922705"/>
                <a:gridCol w="1008380"/>
                <a:gridCol w="2822126"/>
                <a:gridCol w="3648750"/>
              </a:tblGrid>
              <a:tr h="370840">
                <a:tc>
                  <a:txBody>
                    <a:bodyPr/>
                    <a:lstStyle/>
                    <a:p>
                      <a:pPr algn="ctr"/>
                      <a:r>
                        <a:rPr lang="en-US" b="1" dirty="0" smtClean="0"/>
                        <a:t>Phase</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Timeline</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Engineering Milestone</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Customer Milestone</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Sprint-1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aseline="0" dirty="0" smtClean="0"/>
                        <a:t>Q1-Q2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Switching OS</a:t>
                      </a:r>
                    </a:p>
                    <a:p>
                      <a:r>
                        <a:rPr lang="en-US" dirty="0" smtClean="0"/>
                        <a:t>L3/L4</a:t>
                      </a:r>
                      <a:r>
                        <a:rPr lang="en-US" baseline="0" dirty="0" smtClean="0"/>
                        <a:t> FW</a:t>
                      </a:r>
                    </a:p>
                    <a:p>
                      <a:r>
                        <a:rPr lang="en-US" baseline="0" dirty="0" smtClean="0"/>
                        <a:t>L4 LB</a:t>
                      </a:r>
                    </a:p>
                    <a:p>
                      <a:r>
                        <a:rPr lang="en-US" baseline="0" dirty="0" smtClean="0"/>
                        <a:t>NAT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baseline="0" dirty="0" smtClean="0"/>
                        <a:t>Professional services engagement, 1-2 web-scale customer(s) with bare-metal switch deployment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Sprint-2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Q3-Q4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L7 LB (Scripting)</a:t>
                      </a:r>
                    </a:p>
                    <a:p>
                      <a:r>
                        <a:rPr lang="en-US" dirty="0" smtClean="0"/>
                        <a:t>IPSec</a:t>
                      </a:r>
                      <a:r>
                        <a:rPr lang="en-US" baseline="0" dirty="0" smtClean="0"/>
                        <a:t> (Encryption/SSL)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Kick-start pilot project,</a:t>
                      </a:r>
                    </a:p>
                    <a:p>
                      <a:r>
                        <a:rPr lang="en-US" dirty="0" smtClean="0"/>
                        <a:t>Showcase one L7 service on ToR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Sprint-3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Q5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3</a:t>
                      </a:r>
                      <a:r>
                        <a:rPr lang="en-US" baseline="30000" dirty="0" smtClean="0"/>
                        <a:t>rd</a:t>
                      </a:r>
                      <a:r>
                        <a:rPr lang="en-US" dirty="0" smtClean="0"/>
                        <a:t> Party VM (Chaining)</a:t>
                      </a:r>
                    </a:p>
                    <a:p>
                      <a:r>
                        <a:rPr lang="en-US" dirty="0" smtClean="0"/>
                        <a:t>Orchestration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Completion of customer pilot,</a:t>
                      </a:r>
                    </a:p>
                    <a:p>
                      <a:r>
                        <a:rPr lang="en-US" dirty="0" smtClean="0"/>
                        <a:t>Identify service chains of strategic customer interest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Beta</a:t>
                      </a:r>
                    </a:p>
                    <a:p>
                      <a:r>
                        <a:rPr lang="en-US" dirty="0" smtClean="0"/>
                        <a:t>Release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Q6-Q8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Performance engineering</a:t>
                      </a:r>
                    </a:p>
                    <a:p>
                      <a:r>
                        <a:rPr lang="en-US" dirty="0" smtClean="0"/>
                        <a:t>Switching OS Optimization</a:t>
                      </a:r>
                    </a:p>
                    <a:p>
                      <a:r>
                        <a:rPr lang="en-US" dirty="0" smtClean="0"/>
                        <a:t>QA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Kick-start production engagement with customer,</a:t>
                      </a:r>
                    </a:p>
                    <a:p>
                      <a:r>
                        <a:rPr lang="en-US" dirty="0" smtClean="0"/>
                        <a:t>Begin subscription revenues from customer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13</a:t>
            </a:fld>
            <a:endParaRPr lang="en-US"/>
          </a:p>
        </p:txBody>
      </p:sp>
    </p:spTree>
    <p:extLst>
      <p:ext uri="{BB962C8B-B14F-4D97-AF65-F5344CB8AC3E}">
        <p14:creationId xmlns:p14="http://schemas.microsoft.com/office/powerpoint/2010/main" xmlns="" val="461720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Resource Planning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3565980526"/>
              </p:ext>
            </p:extLst>
          </p:nvPr>
        </p:nvGraphicFramePr>
        <p:xfrm>
          <a:off x="457200" y="1600200"/>
          <a:ext cx="8229600" cy="3337560"/>
        </p:xfrm>
        <a:graphic>
          <a:graphicData uri="http://schemas.openxmlformats.org/drawingml/2006/table">
            <a:tbl>
              <a:tblPr firstRow="1" bandRow="1">
                <a:tableStyleId>{2D5ABB26-0587-4C30-8999-92F81FD0307C}</a:tableStyleId>
              </a:tblPr>
              <a:tblGrid>
                <a:gridCol w="2743200"/>
                <a:gridCol w="2743200"/>
                <a:gridCol w="2743200"/>
              </a:tblGrid>
              <a:tr h="370840">
                <a:tc>
                  <a:txBody>
                    <a:bodyPr/>
                    <a:lstStyle/>
                    <a:p>
                      <a:pPr algn="ctr"/>
                      <a:r>
                        <a:rPr lang="en-US" b="1" dirty="0" smtClean="0"/>
                        <a:t>Development</a:t>
                      </a:r>
                      <a:r>
                        <a:rPr lang="en-US" b="1" baseline="0" dirty="0" smtClean="0"/>
                        <a:t> Function</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Headcount [Q1-Q4]</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Headcount [Q5-Q6]</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Switching</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L3/L4 Services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L7 LB</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err="1" smtClean="0"/>
                        <a:t>IPsec</a:t>
                      </a:r>
                      <a:r>
                        <a:rPr lang="en-US" dirty="0" smtClean="0"/>
                        <a:t> Encryption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3</a:t>
                      </a:r>
                      <a:r>
                        <a:rPr lang="en-US" baseline="30000" dirty="0" smtClean="0"/>
                        <a:t>rd</a:t>
                      </a:r>
                      <a:r>
                        <a:rPr lang="en-US" dirty="0" smtClean="0"/>
                        <a:t> Party VM (Chaining)</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Orchestration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System</a:t>
                      </a:r>
                      <a:r>
                        <a:rPr lang="en-US" baseline="0" dirty="0" smtClean="0"/>
                        <a:t> testing</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b="1" dirty="0" smtClean="0"/>
                        <a:t>Total</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b="1" dirty="0" smtClean="0"/>
                        <a:t>19</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b="1" dirty="0" smtClean="0"/>
                        <a:t>30</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14</a:t>
            </a:fld>
            <a:endParaRPr lang="en-US"/>
          </a:p>
        </p:txBody>
      </p:sp>
    </p:spTree>
    <p:extLst>
      <p:ext uri="{BB962C8B-B14F-4D97-AF65-F5344CB8AC3E}">
        <p14:creationId xmlns:p14="http://schemas.microsoft.com/office/powerpoint/2010/main" xmlns="" val="1381575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Plan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1692475986"/>
              </p:ext>
            </p:extLst>
          </p:nvPr>
        </p:nvGraphicFramePr>
        <p:xfrm>
          <a:off x="457199" y="1413882"/>
          <a:ext cx="8229600" cy="2087880"/>
        </p:xfrm>
        <a:graphic>
          <a:graphicData uri="http://schemas.openxmlformats.org/drawingml/2006/table">
            <a:tbl>
              <a:tblPr firstRow="1" bandRow="1">
                <a:tableStyleId>{2D5ABB26-0587-4C30-8999-92F81FD0307C}</a:tableStyleId>
              </a:tblPr>
              <a:tblGrid>
                <a:gridCol w="914400"/>
                <a:gridCol w="914400"/>
                <a:gridCol w="914400"/>
                <a:gridCol w="914400"/>
                <a:gridCol w="914400"/>
                <a:gridCol w="914400"/>
                <a:gridCol w="914400"/>
                <a:gridCol w="860072"/>
                <a:gridCol w="968728"/>
              </a:tblGrid>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Q1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Q2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Q3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Q4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Q5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Q6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Q7</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Q8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smtClean="0"/>
                        <a:t>Milestone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Design</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Switch OS</a:t>
                      </a:r>
                    </a:p>
                    <a:p>
                      <a:r>
                        <a:rPr lang="en-US" sz="1200" dirty="0" smtClean="0"/>
                        <a:t>L3-L4 </a:t>
                      </a:r>
                      <a:r>
                        <a:rPr lang="en-US" sz="1200" dirty="0" err="1" smtClean="0"/>
                        <a:t>Svcs</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L4-L7</a:t>
                      </a:r>
                    </a:p>
                    <a:p>
                      <a:r>
                        <a:rPr lang="en-US" sz="1200" dirty="0" smtClean="0"/>
                        <a:t>Develop.</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L7 LB</a:t>
                      </a:r>
                    </a:p>
                    <a:p>
                      <a:r>
                        <a:rPr lang="en-US" sz="1200" dirty="0" err="1" smtClean="0"/>
                        <a:t>IPsec</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3</a:t>
                      </a:r>
                      <a:r>
                        <a:rPr lang="en-US" sz="1200" baseline="30000" dirty="0" smtClean="0"/>
                        <a:t>rd</a:t>
                      </a:r>
                      <a:r>
                        <a:rPr lang="en-US" sz="1200" dirty="0" smtClean="0"/>
                        <a:t> Party VM</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err="1" smtClean="0"/>
                        <a:t>Perf</a:t>
                      </a:r>
                      <a:r>
                        <a:rPr lang="en-US" sz="1200" dirty="0" smtClean="0"/>
                        <a:t> testing</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Beta release</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Customer Engagement</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smtClean="0"/>
                        <a:t>Cash burn</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$750k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$900k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$1,650k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$1,700k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$1,900k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$2,100k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$2,500k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$3,500k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smtClean="0"/>
                        <a:t>Cumm.</a:t>
                      </a:r>
                    </a:p>
                    <a:p>
                      <a:r>
                        <a:rPr lang="en-US" sz="1400" dirty="0" smtClean="0"/>
                        <a:t>Cash Burn</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$750k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$1,650k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$3,300k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$5,000k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$6,900k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$9,000k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$11,500k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$15,000k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dirty="0" smtClean="0"/>
                        <a:t>HC</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11</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15</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18</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22</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26</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29</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34</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41</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15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xmlns="" val="3882093449"/>
              </p:ext>
            </p:extLst>
          </p:nvPr>
        </p:nvGraphicFramePr>
        <p:xfrm>
          <a:off x="457199" y="3667176"/>
          <a:ext cx="8229600" cy="2026920"/>
        </p:xfrm>
        <a:graphic>
          <a:graphicData uri="http://schemas.openxmlformats.org/drawingml/2006/table">
            <a:tbl>
              <a:tblPr firstRow="1" bandRow="1">
                <a:tableStyleId>{2D5ABB26-0587-4C30-8999-92F81FD0307C}</a:tableStyleId>
              </a:tblPr>
              <a:tblGrid>
                <a:gridCol w="944502"/>
                <a:gridCol w="884298"/>
                <a:gridCol w="914400"/>
                <a:gridCol w="914400"/>
                <a:gridCol w="914400"/>
                <a:gridCol w="914400"/>
                <a:gridCol w="914400"/>
                <a:gridCol w="914400"/>
                <a:gridCol w="914400"/>
              </a:tblGrid>
              <a:tr h="370840">
                <a:tc>
                  <a:txBody>
                    <a:bodyPr/>
                    <a:lstStyle/>
                    <a:p>
                      <a:r>
                        <a:rPr lang="en-US" sz="1200" dirty="0" smtClean="0"/>
                        <a:t>Engineering</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10</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14</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17</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19</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22</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25</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27</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30</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200" dirty="0" smtClean="0"/>
                        <a:t>IT</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0</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0</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0</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0</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1</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1</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2</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2</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200" dirty="0" smtClean="0"/>
                        <a:t>Sales</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0</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0</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0</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1</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1</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1</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2</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5</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200" dirty="0" err="1" smtClean="0"/>
                        <a:t>Mktg</a:t>
                      </a:r>
                      <a:r>
                        <a:rPr lang="en-US" sz="1200" dirty="0" smtClean="0"/>
                        <a:t>/Alliance</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1</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1</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2</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2</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2</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2</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3</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4</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200" dirty="0" err="1" smtClean="0"/>
                        <a:t>PoC</a:t>
                      </a:r>
                      <a:r>
                        <a:rPr lang="en-US" sz="1200" baseline="0" dirty="0" smtClean="0"/>
                        <a:t> Equipment</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$500k</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$500k</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$500k</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$500k</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$500k</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$500k</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$500k</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smtClean="0"/>
                        <a:t>$500k</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3" name="TextBox 2"/>
          <p:cNvSpPr txBox="1"/>
          <p:nvPr/>
        </p:nvSpPr>
        <p:spPr>
          <a:xfrm>
            <a:off x="457200" y="5659068"/>
            <a:ext cx="7353295" cy="738664"/>
          </a:xfrm>
          <a:prstGeom prst="rect">
            <a:avLst/>
          </a:prstGeom>
          <a:noFill/>
        </p:spPr>
        <p:txBody>
          <a:bodyPr wrap="none" rtlCol="0">
            <a:spAutoFit/>
          </a:bodyPr>
          <a:lstStyle/>
          <a:p>
            <a:r>
              <a:rPr lang="en-US" sz="1400" b="1" dirty="0" smtClean="0"/>
              <a:t>Notes</a:t>
            </a:r>
            <a:r>
              <a:rPr lang="en-US" sz="1400" dirty="0" smtClean="0"/>
              <a:t>:</a:t>
            </a:r>
          </a:p>
          <a:p>
            <a:pPr marL="285750" indent="-285750">
              <a:buFont typeface="Arial"/>
              <a:buChar char="•"/>
            </a:pPr>
            <a:r>
              <a:rPr lang="en-US" sz="1400" dirty="0" smtClean="0"/>
              <a:t>Cost/HC = $100k/year (assumes India operations)</a:t>
            </a:r>
          </a:p>
          <a:p>
            <a:pPr marL="285750" indent="-285750">
              <a:buFont typeface="Arial"/>
              <a:buChar char="•"/>
            </a:pPr>
            <a:r>
              <a:rPr lang="en-US" sz="1400" dirty="0" err="1" smtClean="0"/>
              <a:t>PoC</a:t>
            </a:r>
            <a:r>
              <a:rPr lang="en-US" sz="1400" dirty="0" smtClean="0"/>
              <a:t> equipment involves 1 </a:t>
            </a:r>
            <a:r>
              <a:rPr lang="en-US" sz="1400" dirty="0" err="1" smtClean="0"/>
              <a:t>PoC</a:t>
            </a:r>
            <a:r>
              <a:rPr lang="en-US" sz="1400" dirty="0" smtClean="0"/>
              <a:t> rack/</a:t>
            </a:r>
            <a:r>
              <a:rPr lang="en-US" sz="1400" dirty="0" err="1" smtClean="0"/>
              <a:t>qtr</a:t>
            </a:r>
            <a:r>
              <a:rPr lang="en-US" sz="1400" dirty="0" smtClean="0"/>
              <a:t> including ToR server, rack servers &amp; rack </a:t>
            </a:r>
            <a:r>
              <a:rPr lang="en-US" sz="1400" dirty="0" err="1" smtClean="0"/>
              <a:t>opex</a:t>
            </a:r>
            <a:r>
              <a:rPr lang="en-US" sz="1400" dirty="0" smtClean="0"/>
              <a:t> at a </a:t>
            </a:r>
            <a:r>
              <a:rPr lang="en-US" sz="1400" dirty="0" err="1" smtClean="0"/>
              <a:t>colo</a:t>
            </a:r>
            <a:endParaRPr lang="en-US" sz="1400" dirty="0"/>
          </a:p>
        </p:txBody>
      </p:sp>
    </p:spTree>
    <p:extLst>
      <p:ext uri="{BB962C8B-B14F-4D97-AF65-F5344CB8AC3E}">
        <p14:creationId xmlns:p14="http://schemas.microsoft.com/office/powerpoint/2010/main" xmlns="" val="3506323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GTM</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705893237"/>
              </p:ext>
            </p:extLst>
          </p:nvPr>
        </p:nvGraphicFramePr>
        <p:xfrm>
          <a:off x="457200" y="1600199"/>
          <a:ext cx="8229600" cy="4570353"/>
        </p:xfrm>
        <a:graphic>
          <a:graphicData uri="http://schemas.openxmlformats.org/drawingml/2006/table">
            <a:tbl>
              <a:tblPr firstRow="1" bandRow="1">
                <a:tableStyleId>{2D5ABB26-0587-4C30-8999-92F81FD0307C}</a:tableStyleId>
              </a:tblPr>
              <a:tblGrid>
                <a:gridCol w="1974810"/>
                <a:gridCol w="6254790"/>
              </a:tblGrid>
              <a:tr h="1523451">
                <a:tc>
                  <a:txBody>
                    <a:bodyPr/>
                    <a:lstStyle/>
                    <a:p>
                      <a:r>
                        <a:rPr lang="en-US" b="1" dirty="0" smtClean="0"/>
                        <a:t>Web-scale</a:t>
                      </a:r>
                    </a:p>
                    <a:p>
                      <a:r>
                        <a:rPr lang="en-US" sz="1400" b="0" dirty="0" smtClean="0"/>
                        <a:t>[E.g.: </a:t>
                      </a:r>
                      <a:r>
                        <a:rPr lang="en-US" sz="1400" b="0" dirty="0" err="1" smtClean="0"/>
                        <a:t>Groupon</a:t>
                      </a:r>
                      <a:r>
                        <a:rPr lang="en-US" sz="1400" b="0" dirty="0" smtClean="0"/>
                        <a:t>, Google]</a:t>
                      </a:r>
                      <a:endParaRPr lang="en-US" sz="1400" b="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n-US" dirty="0" smtClean="0"/>
                        <a:t>Leverage rapid penetration of SDN/Bare-metal switching</a:t>
                      </a:r>
                    </a:p>
                    <a:p>
                      <a:pPr marL="285750" indent="-285750">
                        <a:buFont typeface="Arial"/>
                        <a:buChar char="•"/>
                      </a:pPr>
                      <a:r>
                        <a:rPr lang="en-US" dirty="0" smtClean="0"/>
                        <a:t>Insertion</a:t>
                      </a:r>
                      <a:r>
                        <a:rPr lang="en-US" baseline="0" dirty="0" smtClean="0"/>
                        <a:t> strategy based on a bolt-on with existing bare-metal switch OS [like Cumulus]</a:t>
                      </a:r>
                    </a:p>
                    <a:p>
                      <a:pPr marL="285750" indent="-285750">
                        <a:buFont typeface="Arial"/>
                        <a:buChar char="•"/>
                      </a:pPr>
                      <a:r>
                        <a:rPr lang="en-US" baseline="0" dirty="0" smtClean="0"/>
                        <a:t>Upsell performance with Lavelle Switching OS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23451">
                <a:tc>
                  <a:txBody>
                    <a:bodyPr/>
                    <a:lstStyle/>
                    <a:p>
                      <a:r>
                        <a:rPr lang="en-US" b="1" dirty="0" smtClean="0"/>
                        <a:t>SPs/</a:t>
                      </a:r>
                      <a:r>
                        <a:rPr lang="en-US" b="1" dirty="0" err="1" smtClean="0"/>
                        <a:t>IaaS</a:t>
                      </a: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t>[E.g.: Verizon, AT&amp;T]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n-US" dirty="0" smtClean="0"/>
                        <a:t>Leverage compute cross-sell</a:t>
                      </a:r>
                      <a:r>
                        <a:rPr lang="en-US" baseline="0" dirty="0" smtClean="0"/>
                        <a:t> with ToR for service VMs</a:t>
                      </a:r>
                    </a:p>
                    <a:p>
                      <a:pPr marL="285750" indent="-285750">
                        <a:buFont typeface="Arial"/>
                        <a:buChar char="•"/>
                      </a:pPr>
                      <a:r>
                        <a:rPr lang="en-US" baseline="0" dirty="0" smtClean="0"/>
                        <a:t>Insertion strategy based on a partnership with server vendor [like Dell] &amp; server VAR for X-selling compute</a:t>
                      </a:r>
                    </a:p>
                    <a:p>
                      <a:pPr marL="285750" indent="-285750">
                        <a:buFont typeface="Arial"/>
                        <a:buChar char="•"/>
                      </a:pPr>
                      <a:r>
                        <a:rPr lang="en-US" baseline="0" dirty="0" smtClean="0"/>
                        <a:t>Ship high performance Lavelle Switch OS with network service stack</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23451">
                <a:tc>
                  <a:txBody>
                    <a:bodyPr/>
                    <a:lstStyle/>
                    <a:p>
                      <a:r>
                        <a:rPr lang="en-US" b="1" dirty="0" smtClean="0"/>
                        <a:t>Enterprises</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0" dirty="0" smtClean="0"/>
                        <a:t>[E.g.: JP Morgan, Thomson Reuters]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n-US" dirty="0" smtClean="0"/>
                        <a:t>Leverage increased spend</a:t>
                      </a:r>
                      <a:r>
                        <a:rPr lang="en-US" baseline="0" dirty="0" smtClean="0"/>
                        <a:t> on security</a:t>
                      </a:r>
                    </a:p>
                    <a:p>
                      <a:pPr marL="285750" indent="-285750">
                        <a:buFont typeface="Arial"/>
                        <a:buChar char="•"/>
                      </a:pPr>
                      <a:r>
                        <a:rPr lang="en-US" baseline="0" dirty="0" smtClean="0"/>
                        <a:t>Insertion strategy based on fast deployment of IPSec / encryption (SSL) solution with elastic compute orchestration</a:t>
                      </a:r>
                    </a:p>
                    <a:p>
                      <a:pPr marL="285750" indent="-285750">
                        <a:buFont typeface="Arial"/>
                        <a:buChar char="•"/>
                      </a:pPr>
                      <a:r>
                        <a:rPr lang="en-US" baseline="0" dirty="0" smtClean="0"/>
                        <a:t>Leverage server vendor partnerships from SP GTM</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16</a:t>
            </a:fld>
            <a:endParaRPr lang="en-US"/>
          </a:p>
        </p:txBody>
      </p:sp>
    </p:spTree>
    <p:extLst>
      <p:ext uri="{BB962C8B-B14F-4D97-AF65-F5344CB8AC3E}">
        <p14:creationId xmlns:p14="http://schemas.microsoft.com/office/powerpoint/2010/main" xmlns="" val="2029892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Projection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456889911"/>
              </p:ext>
            </p:extLst>
          </p:nvPr>
        </p:nvGraphicFramePr>
        <p:xfrm>
          <a:off x="457200" y="1332842"/>
          <a:ext cx="8229600" cy="4206240"/>
        </p:xfrm>
        <a:graphic>
          <a:graphicData uri="http://schemas.openxmlformats.org/drawingml/2006/table">
            <a:tbl>
              <a:tblPr firstRow="1" bandRow="1">
                <a:tableStyleId>{2D5ABB26-0587-4C30-8999-92F81FD0307C}</a:tableStyleId>
              </a:tblPr>
              <a:tblGrid>
                <a:gridCol w="904858"/>
                <a:gridCol w="3985636"/>
                <a:gridCol w="1637732"/>
                <a:gridCol w="1701374"/>
              </a:tblGrid>
              <a:tr h="370840">
                <a:tc>
                  <a:txBody>
                    <a:bodyPr/>
                    <a:lstStyle/>
                    <a:p>
                      <a:pPr algn="ctr"/>
                      <a:r>
                        <a:rPr lang="en-US" b="1" dirty="0" smtClean="0"/>
                        <a:t>Year</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Targeted Segment</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Revenue Projection</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b="1" dirty="0" smtClean="0"/>
                        <a:t>Estd. Customer TCO Benefit</a:t>
                      </a:r>
                      <a:endParaRPr lang="en-US"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2015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n-US" dirty="0" smtClean="0"/>
                        <a:t>Web-scale</a:t>
                      </a:r>
                    </a:p>
                    <a:p>
                      <a:pPr marL="285750" indent="-285750">
                        <a:buFont typeface="Arial"/>
                        <a:buChar char="•"/>
                      </a:pPr>
                      <a:r>
                        <a:rPr lang="en-US" dirty="0" smtClean="0"/>
                        <a:t>Projected</a:t>
                      </a:r>
                      <a:r>
                        <a:rPr lang="en-US" baseline="0" dirty="0" smtClean="0"/>
                        <a:t> 1% share of new deployments</a:t>
                      </a:r>
                    </a:p>
                    <a:p>
                      <a:pPr marL="285750" indent="-285750">
                        <a:buFont typeface="Arial"/>
                        <a:buChar char="•"/>
                      </a:pPr>
                      <a:r>
                        <a:rPr lang="en-US" baseline="0" dirty="0" smtClean="0"/>
                        <a:t>No competition take-out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$7M</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$17M</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2016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n-US" dirty="0" smtClean="0"/>
                        <a:t>Web-scale, SPs/Telco</a:t>
                      </a:r>
                    </a:p>
                    <a:p>
                      <a:pPr marL="285750" indent="-285750">
                        <a:buFont typeface="Arial"/>
                        <a:buChar char="•"/>
                      </a:pPr>
                      <a:r>
                        <a:rPr lang="en-US" dirty="0" smtClean="0"/>
                        <a:t>Projected 2% share of new deployments</a:t>
                      </a:r>
                    </a:p>
                    <a:p>
                      <a:pPr marL="285750" indent="-285750">
                        <a:buFont typeface="Arial"/>
                        <a:buChar char="•"/>
                      </a:pPr>
                      <a:r>
                        <a:rPr lang="en-US" dirty="0" smtClean="0"/>
                        <a:t>Bare-metal</a:t>
                      </a:r>
                      <a:r>
                        <a:rPr lang="en-US" baseline="0" dirty="0" smtClean="0"/>
                        <a:t> OS competition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$15M</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$37M</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2017</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n-US" dirty="0" smtClean="0"/>
                        <a:t>Web-scale, SPs/Telco, Enterprises</a:t>
                      </a:r>
                    </a:p>
                    <a:p>
                      <a:pPr marL="285750" indent="-285750">
                        <a:buFont typeface="Arial"/>
                        <a:buChar char="•"/>
                      </a:pPr>
                      <a:r>
                        <a:rPr lang="en-US" dirty="0" smtClean="0"/>
                        <a:t>Projected 10% share of new deployments</a:t>
                      </a:r>
                    </a:p>
                    <a:p>
                      <a:pPr marL="285750" indent="-285750">
                        <a:buFont typeface="Arial"/>
                        <a:buChar char="•"/>
                      </a:pPr>
                      <a:r>
                        <a:rPr lang="en-US" dirty="0" smtClean="0"/>
                        <a:t>Bare-metal OS, NSX competition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$70M</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dirty="0" smtClean="0"/>
                        <a:t>$170M</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17</a:t>
            </a:fld>
            <a:endParaRPr lang="en-US"/>
          </a:p>
        </p:txBody>
      </p:sp>
      <p:sp>
        <p:nvSpPr>
          <p:cNvPr id="3" name="TextBox 2"/>
          <p:cNvSpPr txBox="1"/>
          <p:nvPr/>
        </p:nvSpPr>
        <p:spPr>
          <a:xfrm>
            <a:off x="457200" y="5636786"/>
            <a:ext cx="8229600" cy="741843"/>
          </a:xfrm>
          <a:prstGeom prst="rect">
            <a:avLst/>
          </a:prstGeom>
          <a:noFill/>
        </p:spPr>
        <p:txBody>
          <a:bodyPr wrap="square" rtlCol="0">
            <a:noAutofit/>
          </a:bodyPr>
          <a:lstStyle/>
          <a:p>
            <a:r>
              <a:rPr lang="en-US" sz="1200" b="1" dirty="0" smtClean="0"/>
              <a:t>Note</a:t>
            </a:r>
            <a:r>
              <a:rPr lang="en-US" sz="1200" dirty="0" smtClean="0"/>
              <a:t>:</a:t>
            </a:r>
          </a:p>
          <a:p>
            <a:r>
              <a:rPr lang="en-US" sz="1200" dirty="0" smtClean="0"/>
              <a:t>Conservative estimation of customer TCO benefit includes benefits from software ToR switching (45%), virtualizing L7 network services (15%) and </a:t>
            </a:r>
            <a:r>
              <a:rPr lang="en-US" sz="1200" dirty="0" err="1" smtClean="0"/>
              <a:t>estd</a:t>
            </a:r>
            <a:r>
              <a:rPr lang="en-US" sz="1200" dirty="0" smtClean="0"/>
              <a:t>. </a:t>
            </a:r>
            <a:r>
              <a:rPr lang="en-US" sz="1200" dirty="0"/>
              <a:t>e</a:t>
            </a:r>
            <a:r>
              <a:rPr lang="en-US" sz="1200" dirty="0" smtClean="0"/>
              <a:t>fficiencies in convergence of ToR switching with L4-L7 services (40%)</a:t>
            </a:r>
            <a:endParaRPr lang="en-US" sz="1200" dirty="0"/>
          </a:p>
        </p:txBody>
      </p:sp>
    </p:spTree>
    <p:extLst>
      <p:ext uri="{BB962C8B-B14F-4D97-AF65-F5344CB8AC3E}">
        <p14:creationId xmlns:p14="http://schemas.microsoft.com/office/powerpoint/2010/main" xmlns="" val="3773225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Lavelle Team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Team bring unique combination of skills relevant to the problem : Software Defined Networking,  Intel DPDK platform, Distributed Systems design, High-performance networking, and Virtualization</a:t>
            </a:r>
          </a:p>
          <a:p>
            <a:pPr lvl="1"/>
            <a:r>
              <a:rPr lang="en-US" dirty="0" smtClean="0"/>
              <a:t>Worked in companies like Juniper, Microsoft, ARM, NetApp and have previous startup experience </a:t>
            </a:r>
          </a:p>
          <a:p>
            <a:pPr lvl="1"/>
            <a:r>
              <a:rPr lang="en-US" dirty="0"/>
              <a:t>in networking, storage &amp; orchestration</a:t>
            </a:r>
          </a:p>
          <a:p>
            <a:pPr lvl="1"/>
            <a:r>
              <a:rPr lang="en-US" dirty="0" smtClean="0"/>
              <a:t>Experience across </a:t>
            </a:r>
            <a:r>
              <a:rPr lang="en-US" dirty="0"/>
              <a:t>development, engineering management, strategy &amp; business development</a:t>
            </a:r>
          </a:p>
          <a:p>
            <a:r>
              <a:rPr lang="en-US" dirty="0" smtClean="0"/>
              <a:t>Actively engaged with key developers and related open source projects</a:t>
            </a:r>
            <a:endParaRPr lang="en-US" dirty="0"/>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18</a:t>
            </a:fld>
            <a:endParaRPr lang="en-US"/>
          </a:p>
        </p:txBody>
      </p:sp>
    </p:spTree>
    <p:extLst>
      <p:ext uri="{BB962C8B-B14F-4D97-AF65-F5344CB8AC3E}">
        <p14:creationId xmlns:p14="http://schemas.microsoft.com/office/powerpoint/2010/main" xmlns="" val="3217804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Lavelle win?</a:t>
            </a:r>
            <a:endParaRPr lang="en-US" dirty="0"/>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19</a:t>
            </a:fld>
            <a:endParaRPr lang="en-US"/>
          </a:p>
        </p:txBody>
      </p:sp>
      <p:graphicFrame>
        <p:nvGraphicFramePr>
          <p:cNvPr id="7" name="Group 2"/>
          <p:cNvGraphicFramePr>
            <a:graphicFrameLocks noGrp="1"/>
          </p:cNvGraphicFramePr>
          <p:nvPr>
            <p:extLst>
              <p:ext uri="{D42A27DB-BD31-4B8C-83A1-F6EECF244321}">
                <p14:modId xmlns:p14="http://schemas.microsoft.com/office/powerpoint/2010/main" xmlns="" val="431836583"/>
              </p:ext>
            </p:extLst>
          </p:nvPr>
        </p:nvGraphicFramePr>
        <p:xfrm>
          <a:off x="251520" y="1280394"/>
          <a:ext cx="8604448" cy="4926393"/>
        </p:xfrm>
        <a:graphic>
          <a:graphicData uri="http://schemas.openxmlformats.org/drawingml/2006/table">
            <a:tbl>
              <a:tblPr firstRow="1" firstCol="1">
                <a:tableStyleId>{2D5ABB26-0587-4C30-8999-92F81FD0307C}</a:tableStyleId>
              </a:tblPr>
              <a:tblGrid>
                <a:gridCol w="2052980"/>
                <a:gridCol w="3203604"/>
                <a:gridCol w="3347864"/>
              </a:tblGrid>
              <a:tr h="34608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800" b="0" i="0" u="none" strike="noStrike" cap="none" normalizeH="0" baseline="0" dirty="0" smtClean="0">
                        <a:ln>
                          <a:noFill/>
                        </a:ln>
                        <a:solidFill>
                          <a:schemeClr val="bg1"/>
                        </a:solidFill>
                        <a:effectLst/>
                        <a:latin typeface="Hero" pitchFamily="50" charset="0"/>
                        <a:ea typeface="ヒラギノ角ゴ ProN W3" charset="-128"/>
                        <a:cs typeface="Arial" pitchFamily="34" charset="0"/>
                        <a:sym typeface="Gill Sans" charset="0"/>
                      </a:endParaRPr>
                    </a:p>
                  </a:txBody>
                  <a:tcPr marL="50800" marR="50800" marT="50805" marB="50805"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u="none" strike="noStrike" cap="none" normalizeH="0" baseline="0" dirty="0" smtClean="0">
                          <a:ln>
                            <a:noFill/>
                          </a:ln>
                          <a:effectLst/>
                          <a:sym typeface="Gill Sans" charset="0"/>
                        </a:rPr>
                        <a:t>We can, They can</a:t>
                      </a:r>
                      <a:r>
                        <a:rPr kumimoji="0" lang="ja-JP" altLang="en-US" sz="1800" u="none" strike="noStrike" cap="none" normalizeH="0" baseline="0" dirty="0" smtClean="0">
                          <a:ln>
                            <a:noFill/>
                          </a:ln>
                          <a:effectLst/>
                          <a:sym typeface="Gill Sans" charset="0"/>
                        </a:rPr>
                        <a:t>’</a:t>
                      </a:r>
                      <a:r>
                        <a:rPr kumimoji="0" lang="en-US" altLang="ja-JP" sz="1800" u="none" strike="noStrike" cap="none" normalizeH="0" baseline="0" dirty="0" smtClean="0">
                          <a:ln>
                            <a:noFill/>
                          </a:ln>
                          <a:effectLst/>
                          <a:sym typeface="Gill Sans" charset="0"/>
                        </a:rPr>
                        <a:t>t</a:t>
                      </a:r>
                      <a:endParaRPr kumimoji="0" lang="en-US" sz="1800" b="0" i="0" u="none" strike="noStrike" cap="none" normalizeH="0" baseline="0" dirty="0" smtClean="0">
                        <a:ln>
                          <a:noFill/>
                        </a:ln>
                        <a:solidFill>
                          <a:schemeClr val="tx1"/>
                        </a:solidFill>
                        <a:effectLst/>
                        <a:latin typeface="Hero" pitchFamily="50" charset="0"/>
                        <a:ea typeface="ヒラギノ角ゴ ProN W3" charset="-128"/>
                        <a:cs typeface="Arial" pitchFamily="34" charset="0"/>
                        <a:sym typeface="Gill Sans" charset="0"/>
                      </a:endParaRPr>
                    </a:p>
                  </a:txBody>
                  <a:tcPr marL="50800" marR="50800" marT="50805" marB="50805"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u="none" strike="noStrike" cap="none" normalizeH="0" baseline="0" dirty="0" smtClean="0">
                          <a:ln>
                            <a:noFill/>
                          </a:ln>
                          <a:effectLst/>
                          <a:sym typeface="Gill Sans" charset="0"/>
                        </a:rPr>
                        <a:t>They can, we can</a:t>
                      </a:r>
                      <a:r>
                        <a:rPr kumimoji="0" lang="ja-JP" altLang="en-US" sz="1800" u="none" strike="noStrike" cap="none" normalizeH="0" baseline="0" dirty="0" smtClean="0">
                          <a:ln>
                            <a:noFill/>
                          </a:ln>
                          <a:effectLst/>
                          <a:sym typeface="Gill Sans" charset="0"/>
                        </a:rPr>
                        <a:t>’</a:t>
                      </a:r>
                      <a:r>
                        <a:rPr kumimoji="0" lang="en-US" altLang="ja-JP" sz="1800" u="none" strike="noStrike" cap="none" normalizeH="0" baseline="0" dirty="0" smtClean="0">
                          <a:ln>
                            <a:noFill/>
                          </a:ln>
                          <a:effectLst/>
                          <a:sym typeface="Gill Sans" charset="0"/>
                        </a:rPr>
                        <a:t>t</a:t>
                      </a:r>
                      <a:endParaRPr kumimoji="0" lang="en-US" sz="1800" b="0" i="0" u="none" strike="noStrike" cap="none" normalizeH="0" baseline="0" dirty="0" smtClean="0">
                        <a:ln>
                          <a:noFill/>
                        </a:ln>
                        <a:solidFill>
                          <a:schemeClr val="tx1"/>
                        </a:solidFill>
                        <a:effectLst/>
                        <a:latin typeface="Hero" pitchFamily="50" charset="0"/>
                        <a:ea typeface="ヒラギノ角ゴ ProN W3" charset="-128"/>
                        <a:cs typeface="Arial" pitchFamily="34" charset="0"/>
                        <a:sym typeface="Gill Sans" charset="0"/>
                      </a:endParaRPr>
                    </a:p>
                  </a:txBody>
                  <a:tcPr marL="50800" marR="50800" marT="50805" marB="50805"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94064">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u="none" strike="noStrike" cap="none" normalizeH="0" baseline="0" dirty="0" smtClean="0">
                          <a:ln>
                            <a:noFill/>
                          </a:ln>
                          <a:effectLst/>
                          <a:sym typeface="Gill Sans" charset="0"/>
                        </a:rPr>
                        <a:t>Existing TOR Vendors (Cisco, Arista, Juniper)</a:t>
                      </a:r>
                      <a:endParaRPr kumimoji="0" lang="en-US" sz="1800" b="0" i="0" u="none" strike="noStrike" cap="none" normalizeH="0" baseline="0" dirty="0" smtClean="0">
                        <a:ln>
                          <a:noFill/>
                        </a:ln>
                        <a:solidFill>
                          <a:schemeClr val="tx1"/>
                        </a:solidFill>
                        <a:effectLst/>
                        <a:latin typeface="Hero" pitchFamily="50" charset="0"/>
                        <a:ea typeface="ヒラギノ角ゴ ProN W3" charset="-128"/>
                        <a:cs typeface="Arial" pitchFamily="34" charset="0"/>
                        <a:sym typeface="Gill Sans" charset="0"/>
                      </a:endParaRPr>
                    </a:p>
                  </a:txBody>
                  <a:tcPr marL="50800" marR="50800" marT="50805" marB="50805"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a:buChar char="•"/>
                        <a:tabLst>
                          <a:tab pos="914400" algn="l"/>
                        </a:tabLst>
                      </a:pPr>
                      <a:r>
                        <a:rPr kumimoji="0" lang="en-US" sz="1800" u="none" strike="noStrike" cap="none" normalizeH="0" baseline="0" dirty="0" smtClean="0">
                          <a:ln>
                            <a:noFill/>
                          </a:ln>
                          <a:effectLst/>
                          <a:sym typeface="Gill Sans" charset="0"/>
                        </a:rPr>
                        <a:t>Cannibalize existing ASIC based Hardware solutions</a:t>
                      </a:r>
                    </a:p>
                    <a:p>
                      <a:pPr marL="342900" marR="0" lvl="0" indent="-342900" algn="l" defTabSz="914400" rtl="0" eaLnBrk="1" fontAlgn="base" latinLnBrk="0" hangingPunct="1">
                        <a:lnSpc>
                          <a:spcPct val="100000"/>
                        </a:lnSpc>
                        <a:spcBef>
                          <a:spcPct val="0"/>
                        </a:spcBef>
                        <a:spcAft>
                          <a:spcPct val="0"/>
                        </a:spcAft>
                        <a:buClrTx/>
                        <a:buSzTx/>
                        <a:buFont typeface="Arial"/>
                        <a:buChar char="•"/>
                        <a:tabLst>
                          <a:tab pos="914400" algn="l"/>
                        </a:tabLst>
                      </a:pPr>
                      <a:r>
                        <a:rPr kumimoji="0" lang="en-US" sz="1800" u="none" strike="noStrike" cap="none" normalizeH="0" baseline="0" dirty="0" smtClean="0">
                          <a:ln>
                            <a:noFill/>
                          </a:ln>
                          <a:effectLst/>
                          <a:sym typeface="Gill Sans" charset="0"/>
                        </a:rPr>
                        <a:t>Direct top Line hit for the incumbents if they take this approach</a:t>
                      </a:r>
                      <a:endParaRPr kumimoji="0" lang="en-US" sz="1800" b="0" i="0" u="none" strike="noStrike" cap="none" normalizeH="0" baseline="0" dirty="0" smtClean="0">
                        <a:ln>
                          <a:noFill/>
                        </a:ln>
                        <a:solidFill>
                          <a:schemeClr val="bg1"/>
                        </a:solidFill>
                        <a:effectLst/>
                        <a:latin typeface="Hero" pitchFamily="50" charset="0"/>
                        <a:ea typeface="ヒラギノ角ゴ ProN W3" charset="-128"/>
                        <a:cs typeface="Arial" pitchFamily="34" charset="0"/>
                        <a:sym typeface="Gill Sans" charset="0"/>
                      </a:endParaRPr>
                    </a:p>
                  </a:txBody>
                  <a:tcPr marL="50800" marR="50800" marT="50805" marB="50805"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a:buChar char="•"/>
                        <a:tabLst>
                          <a:tab pos="914400" algn="l"/>
                        </a:tabLst>
                      </a:pPr>
                      <a:r>
                        <a:rPr kumimoji="0" lang="en-US" sz="1800" u="none" strike="noStrike" cap="none" normalizeH="0" baseline="0" dirty="0" smtClean="0">
                          <a:ln>
                            <a:noFill/>
                          </a:ln>
                          <a:effectLst/>
                          <a:sym typeface="Gill Sans" charset="0"/>
                        </a:rPr>
                        <a:t>Drop prices and negate the impact of COTS based TOR solution</a:t>
                      </a:r>
                    </a:p>
                    <a:p>
                      <a:pPr marL="342900" marR="0" lvl="0" indent="-342900" algn="l" defTabSz="914400" rtl="0" eaLnBrk="1" fontAlgn="base" latinLnBrk="0" hangingPunct="1">
                        <a:lnSpc>
                          <a:spcPct val="100000"/>
                        </a:lnSpc>
                        <a:spcBef>
                          <a:spcPct val="0"/>
                        </a:spcBef>
                        <a:spcAft>
                          <a:spcPct val="0"/>
                        </a:spcAft>
                        <a:buClrTx/>
                        <a:buSzTx/>
                        <a:buFont typeface="Arial"/>
                        <a:buChar char="•"/>
                        <a:tabLst>
                          <a:tab pos="914400" algn="l"/>
                        </a:tabLst>
                      </a:pPr>
                      <a:r>
                        <a:rPr kumimoji="0" lang="en-US" sz="1800" u="none" strike="noStrike" cap="none" normalizeH="0" baseline="0" dirty="0" smtClean="0">
                          <a:ln>
                            <a:noFill/>
                          </a:ln>
                          <a:effectLst/>
                          <a:sym typeface="Gill Sans" charset="0"/>
                        </a:rPr>
                        <a:t>Sweeten TOR deals with freebies for services</a:t>
                      </a:r>
                      <a:endParaRPr kumimoji="0" lang="en-US" sz="1800" b="0" i="0" u="none" strike="noStrike" cap="none" normalizeH="0" baseline="0" dirty="0" smtClean="0">
                        <a:ln>
                          <a:noFill/>
                        </a:ln>
                        <a:solidFill>
                          <a:schemeClr val="bg1"/>
                        </a:solidFill>
                        <a:effectLst/>
                        <a:latin typeface="Hero" pitchFamily="50" charset="0"/>
                        <a:ea typeface="ヒラギノ角ゴ ProN W3" charset="-128"/>
                        <a:cs typeface="Arial" pitchFamily="34" charset="0"/>
                        <a:sym typeface="Gill Sans" charset="0"/>
                      </a:endParaRPr>
                    </a:p>
                  </a:txBody>
                  <a:tcPr marL="50800" marR="50800" marT="50805" marB="50805"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844294">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u="none" strike="noStrike" cap="none" normalizeH="0" baseline="0" dirty="0" smtClean="0">
                          <a:ln>
                            <a:noFill/>
                          </a:ln>
                          <a:effectLst/>
                          <a:sym typeface="Gill Sans" charset="0"/>
                        </a:rPr>
                        <a:t>L4-L7 Network Services Vendors</a:t>
                      </a:r>
                    </a:p>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u="none" strike="noStrike" cap="none" normalizeH="0" baseline="0" dirty="0" smtClean="0">
                          <a:ln>
                            <a:noFill/>
                          </a:ln>
                          <a:effectLst/>
                          <a:sym typeface="Gill Sans" charset="0"/>
                        </a:rPr>
                        <a:t> (e.g. Palo Alto </a:t>
                      </a:r>
                      <a:r>
                        <a:rPr kumimoji="0" lang="en-US" sz="1800" u="none" strike="noStrike" kern="1200" cap="none" normalizeH="0" baseline="0" dirty="0" smtClean="0">
                          <a:ln>
                            <a:noFill/>
                          </a:ln>
                          <a:effectLst/>
                          <a:sym typeface="Gill Sans" charset="0"/>
                        </a:rPr>
                        <a:t>Networks</a:t>
                      </a:r>
                      <a:r>
                        <a:rPr kumimoji="0" lang="en-US" sz="1800" u="none" strike="noStrike" cap="none" normalizeH="0" baseline="0" dirty="0" smtClean="0">
                          <a:ln>
                            <a:noFill/>
                          </a:ln>
                          <a:effectLst/>
                          <a:sym typeface="Gill Sans" charset="0"/>
                        </a:rPr>
                        <a:t>, F5)</a:t>
                      </a:r>
                      <a:endParaRPr kumimoji="0" lang="en-US" sz="1800" b="0" i="0" u="none" strike="noStrike" cap="none" normalizeH="0" baseline="0" dirty="0" smtClean="0">
                        <a:ln>
                          <a:noFill/>
                        </a:ln>
                        <a:solidFill>
                          <a:schemeClr val="tx1"/>
                        </a:solidFill>
                        <a:effectLst/>
                        <a:latin typeface="Hero" pitchFamily="50" charset="0"/>
                        <a:ea typeface="ヒラギノ角ゴ ProN W3" charset="-128"/>
                        <a:cs typeface="Arial" pitchFamily="34" charset="0"/>
                        <a:sym typeface="Gill Sans" charset="0"/>
                      </a:endParaRPr>
                    </a:p>
                  </a:txBody>
                  <a:tcPr marL="50800" marR="50800" marT="50805" marB="50805"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a:buChar char="•"/>
                        <a:tabLst>
                          <a:tab pos="914400" algn="l"/>
                        </a:tabLst>
                      </a:pPr>
                      <a:r>
                        <a:rPr kumimoji="0" lang="en-US" sz="1800" u="none" strike="noStrike" cap="none" normalizeH="0" baseline="0" dirty="0" smtClean="0">
                          <a:ln>
                            <a:noFill/>
                          </a:ln>
                          <a:effectLst/>
                          <a:sym typeface="Gill Sans" charset="0"/>
                        </a:rPr>
                        <a:t>ToR not the primary business, will be entering a new market</a:t>
                      </a:r>
                    </a:p>
                    <a:p>
                      <a:pPr marL="342900" marR="0" lvl="0" indent="-342900" algn="l" defTabSz="914400" rtl="0" eaLnBrk="1" fontAlgn="base" latinLnBrk="0" hangingPunct="1">
                        <a:lnSpc>
                          <a:spcPct val="100000"/>
                        </a:lnSpc>
                        <a:spcBef>
                          <a:spcPct val="0"/>
                        </a:spcBef>
                        <a:spcAft>
                          <a:spcPct val="0"/>
                        </a:spcAft>
                        <a:buClrTx/>
                        <a:buSzTx/>
                        <a:buFont typeface="Arial"/>
                        <a:buChar char="•"/>
                        <a:tabLst>
                          <a:tab pos="914400" algn="l"/>
                        </a:tabLst>
                      </a:pPr>
                      <a:r>
                        <a:rPr kumimoji="0" lang="en-US" sz="1800" u="none" strike="noStrike" cap="none" normalizeH="0" baseline="0" dirty="0" smtClean="0">
                          <a:ln>
                            <a:noFill/>
                          </a:ln>
                          <a:effectLst/>
                          <a:sym typeface="Gill Sans" charset="0"/>
                        </a:rPr>
                        <a:t>Hardware Appliance Top line with take a direct hit</a:t>
                      </a:r>
                      <a:endParaRPr kumimoji="0" lang="en-US" sz="1800" b="0" i="0" u="none" strike="noStrike" cap="none" normalizeH="0" baseline="0" dirty="0" smtClean="0">
                        <a:ln>
                          <a:noFill/>
                        </a:ln>
                        <a:solidFill>
                          <a:schemeClr val="bg1"/>
                        </a:solidFill>
                        <a:effectLst/>
                        <a:latin typeface="Hero" pitchFamily="50" charset="0"/>
                        <a:ea typeface="ヒラギノ角ゴ ProN W3" charset="-128"/>
                        <a:cs typeface="Arial" pitchFamily="34" charset="0"/>
                        <a:sym typeface="Gill Sans" charset="0"/>
                      </a:endParaRPr>
                    </a:p>
                  </a:txBody>
                  <a:tcPr marL="50800" marR="50800" marT="50805" marB="50805"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a:buChar char="•"/>
                        <a:tabLst>
                          <a:tab pos="914400" algn="l"/>
                        </a:tabLst>
                      </a:pPr>
                      <a:r>
                        <a:rPr kumimoji="0" lang="en-US" sz="1800" u="none" strike="noStrike" cap="none" normalizeH="0" baseline="0" dirty="0" smtClean="0">
                          <a:ln>
                            <a:noFill/>
                          </a:ln>
                          <a:effectLst/>
                          <a:sym typeface="Gill Sans" charset="0"/>
                        </a:rPr>
                        <a:t>Increase market share in specific NFV services segment given that they are incumbents</a:t>
                      </a:r>
                    </a:p>
                    <a:p>
                      <a:pPr marL="342900" marR="0" lvl="0" indent="-342900" algn="l" defTabSz="914400" rtl="0" eaLnBrk="1" fontAlgn="base" latinLnBrk="0" hangingPunct="1">
                        <a:lnSpc>
                          <a:spcPct val="100000"/>
                        </a:lnSpc>
                        <a:spcBef>
                          <a:spcPct val="0"/>
                        </a:spcBef>
                        <a:spcAft>
                          <a:spcPct val="0"/>
                        </a:spcAft>
                        <a:buClrTx/>
                        <a:buSzTx/>
                        <a:buFont typeface="Arial"/>
                        <a:buChar char="•"/>
                        <a:tabLst>
                          <a:tab pos="914400" algn="l"/>
                        </a:tabLst>
                      </a:pPr>
                      <a:r>
                        <a:rPr kumimoji="0" lang="en-US" sz="1800" u="none" strike="noStrike" cap="none" normalizeH="0" baseline="0" dirty="0" smtClean="0">
                          <a:ln>
                            <a:noFill/>
                          </a:ln>
                          <a:effectLst/>
                          <a:sym typeface="Gill Sans" charset="0"/>
                        </a:rPr>
                        <a:t>Invest in research required for specific services like security</a:t>
                      </a:r>
                      <a:endParaRPr kumimoji="0" lang="en-US" sz="1800" b="0" i="0" u="none" strike="noStrike" cap="none" normalizeH="0" baseline="0" dirty="0" smtClean="0">
                        <a:ln>
                          <a:noFill/>
                        </a:ln>
                        <a:solidFill>
                          <a:schemeClr val="bg1"/>
                        </a:solidFill>
                        <a:effectLst/>
                        <a:latin typeface="Hero" pitchFamily="50" charset="0"/>
                        <a:ea typeface="ヒラギノ角ゴ ProN W3" charset="-128"/>
                        <a:cs typeface="Arial" pitchFamily="34" charset="0"/>
                        <a:sym typeface="Gill Sans" charset="0"/>
                      </a:endParaRPr>
                    </a:p>
                  </a:txBody>
                  <a:tcPr marL="50800" marR="50800" marT="50805" marB="50805"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11210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u="none" strike="noStrike" cap="none" normalizeH="0" baseline="0" dirty="0" smtClean="0">
                          <a:ln>
                            <a:noFill/>
                          </a:ln>
                          <a:effectLst/>
                          <a:sym typeface="Gill Sans" charset="0"/>
                        </a:rPr>
                        <a:t>NFV Vendors </a:t>
                      </a:r>
                    </a:p>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u="none" strike="noStrike" cap="none" normalizeH="0" baseline="0" dirty="0" smtClean="0">
                          <a:ln>
                            <a:noFill/>
                          </a:ln>
                          <a:effectLst/>
                          <a:sym typeface="Gill Sans" charset="0"/>
                        </a:rPr>
                        <a:t>(Startups in NFV space)</a:t>
                      </a:r>
                      <a:endParaRPr kumimoji="0" lang="en-US" sz="1800" b="0" i="0" u="none" strike="noStrike" cap="none" normalizeH="0" baseline="0" dirty="0" smtClean="0">
                        <a:ln>
                          <a:noFill/>
                        </a:ln>
                        <a:solidFill>
                          <a:schemeClr val="tx1"/>
                        </a:solidFill>
                        <a:effectLst/>
                        <a:latin typeface="Hero" pitchFamily="50" charset="0"/>
                        <a:ea typeface="ヒラギノ角ゴ ProN W3" charset="-128"/>
                        <a:cs typeface="Arial" pitchFamily="34" charset="0"/>
                        <a:sym typeface="Gill Sans" charset="0"/>
                      </a:endParaRPr>
                    </a:p>
                  </a:txBody>
                  <a:tcPr marL="50800" marR="50800" marT="50805" marB="50805"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1313" marR="0" lvl="0" indent="-341313" algn="l" defTabSz="914400" rtl="0" eaLnBrk="1" fontAlgn="base" latinLnBrk="0" hangingPunct="1">
                        <a:lnSpc>
                          <a:spcPct val="100000"/>
                        </a:lnSpc>
                        <a:spcBef>
                          <a:spcPct val="0"/>
                        </a:spcBef>
                        <a:spcAft>
                          <a:spcPct val="0"/>
                        </a:spcAft>
                        <a:buClrTx/>
                        <a:buSzTx/>
                        <a:buFont typeface="Arial"/>
                        <a:buChar char="•"/>
                        <a:tabLst>
                          <a:tab pos="914400" algn="l"/>
                        </a:tabLst>
                      </a:pPr>
                      <a:r>
                        <a:rPr kumimoji="0" lang="en-US" sz="1800" u="none" strike="noStrike" cap="none" normalizeH="0" baseline="0" dirty="0" smtClean="0">
                          <a:ln>
                            <a:noFill/>
                          </a:ln>
                          <a:effectLst/>
                          <a:sym typeface="Gill Sans" charset="0"/>
                        </a:rPr>
                        <a:t>NFV Vendors focus is limited to virtualizing network functions </a:t>
                      </a:r>
                      <a:endParaRPr kumimoji="0" lang="en-US" sz="1800" b="0" i="0" u="none" strike="noStrike" cap="none" normalizeH="0" baseline="0" dirty="0" smtClean="0">
                        <a:ln>
                          <a:noFill/>
                        </a:ln>
                        <a:solidFill>
                          <a:schemeClr val="bg1"/>
                        </a:solidFill>
                        <a:effectLst/>
                        <a:latin typeface="Hero" pitchFamily="50" charset="0"/>
                        <a:ea typeface="ヒラギノ角ゴ ProN W3" charset="-128"/>
                        <a:cs typeface="Arial" pitchFamily="34" charset="0"/>
                        <a:sym typeface="Gill Sans" charset="0"/>
                      </a:endParaRPr>
                    </a:p>
                  </a:txBody>
                  <a:tcPr marL="50800" marR="50800" marT="50805" marB="50805"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1313" marR="0" lvl="0" indent="-341313" algn="l" defTabSz="914400" rtl="0" eaLnBrk="1" fontAlgn="base" latinLnBrk="0" hangingPunct="1">
                        <a:lnSpc>
                          <a:spcPct val="100000"/>
                        </a:lnSpc>
                        <a:spcBef>
                          <a:spcPct val="0"/>
                        </a:spcBef>
                        <a:spcAft>
                          <a:spcPct val="0"/>
                        </a:spcAft>
                        <a:buClrTx/>
                        <a:buSzTx/>
                        <a:buFont typeface="Arial"/>
                        <a:buChar char="•"/>
                        <a:tabLst>
                          <a:tab pos="914400" algn="l"/>
                        </a:tabLst>
                        <a:defRPr/>
                      </a:pPr>
                      <a:r>
                        <a:rPr kumimoji="0" lang="en-US" sz="1800" u="none" strike="noStrike" kern="1200" cap="none" spc="0" normalizeH="0" baseline="0" noProof="0" dirty="0" smtClean="0">
                          <a:ln>
                            <a:noFill/>
                          </a:ln>
                          <a:effectLst/>
                          <a:uLnTx/>
                          <a:uFillTx/>
                          <a:sym typeface="Gill Sans" charset="0"/>
                        </a:rPr>
                        <a:t>Nothing stops NFV vendors to take this approach</a:t>
                      </a:r>
                    </a:p>
                    <a:p>
                      <a:pPr marL="0" marR="0" lvl="0" indent="0" algn="l" defTabSz="914400" rtl="0" eaLnBrk="1" fontAlgn="base" latinLnBrk="0" hangingPunct="1">
                        <a:lnSpc>
                          <a:spcPct val="100000"/>
                        </a:lnSpc>
                        <a:spcBef>
                          <a:spcPct val="0"/>
                        </a:spcBef>
                        <a:spcAft>
                          <a:spcPct val="0"/>
                        </a:spcAft>
                        <a:buClrTx/>
                        <a:buSzTx/>
                        <a:buFontTx/>
                        <a:buNone/>
                        <a:tabLst>
                          <a:tab pos="914400" algn="l"/>
                        </a:tabLst>
                      </a:pPr>
                      <a:endParaRPr kumimoji="0" lang="en-US" sz="1800" b="0" i="0" u="none" strike="noStrike" cap="none" normalizeH="0" baseline="0" dirty="0" smtClean="0">
                        <a:ln>
                          <a:noFill/>
                        </a:ln>
                        <a:solidFill>
                          <a:schemeClr val="bg1"/>
                        </a:solidFill>
                        <a:effectLst/>
                        <a:latin typeface="Hero" pitchFamily="50" charset="0"/>
                        <a:ea typeface="ヒラギノ角ゴ ProN W3" charset="-128"/>
                        <a:cs typeface="Arial" pitchFamily="34" charset="0"/>
                        <a:sym typeface="Gill Sans" charset="0"/>
                      </a:endParaRPr>
                    </a:p>
                  </a:txBody>
                  <a:tcPr marL="50800" marR="50800" marT="50805" marB="50805"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779628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a:t>
            </a:r>
            <a:endParaRPr lang="en-US" dirty="0"/>
          </a:p>
        </p:txBody>
      </p:sp>
      <p:sp>
        <p:nvSpPr>
          <p:cNvPr id="3" name="Content Placeholder 2"/>
          <p:cNvSpPr>
            <a:spLocks noGrp="1"/>
          </p:cNvSpPr>
          <p:nvPr>
            <p:ph idx="1"/>
          </p:nvPr>
        </p:nvSpPr>
        <p:spPr>
          <a:xfrm>
            <a:off x="0" y="2355629"/>
            <a:ext cx="9144000" cy="2181968"/>
          </a:xfrm>
        </p:spPr>
        <p:txBody>
          <a:bodyPr anchor="ctr" anchorCtr="0"/>
          <a:lstStyle/>
          <a:p>
            <a:pPr marL="0" indent="0" algn="ctr">
              <a:buNone/>
            </a:pPr>
            <a:r>
              <a:rPr lang="en-US" dirty="0" smtClean="0"/>
              <a:t>Rapid service deployment in datacenters by</a:t>
            </a:r>
          </a:p>
          <a:p>
            <a:pPr marL="0" indent="0" algn="ctr">
              <a:buNone/>
            </a:pPr>
            <a:r>
              <a:rPr lang="en-US" dirty="0" smtClean="0"/>
              <a:t>converged ToR switching &amp; L3-L7 network functions</a:t>
            </a:r>
          </a:p>
        </p:txBody>
      </p:sp>
      <p:sp>
        <p:nvSpPr>
          <p:cNvPr id="6" name="Date Placeholder 5"/>
          <p:cNvSpPr>
            <a:spLocks noGrp="1"/>
          </p:cNvSpPr>
          <p:nvPr>
            <p:ph type="dt" sz="half" idx="10"/>
          </p:nvPr>
        </p:nvSpPr>
        <p:spPr/>
        <p:txBody>
          <a:bodyPr/>
          <a:lstStyle/>
          <a:p>
            <a:r>
              <a:rPr lang="en-US" smtClean="0"/>
              <a:t>V0.0.1-20140504</a:t>
            </a:r>
            <a:endParaRPr lang="en-US" dirty="0"/>
          </a:p>
        </p:txBody>
      </p:sp>
      <p:sp>
        <p:nvSpPr>
          <p:cNvPr id="7" name="Footer Placeholder 6"/>
          <p:cNvSpPr>
            <a:spLocks noGrp="1"/>
          </p:cNvSpPr>
          <p:nvPr>
            <p:ph type="ftr" sz="quarter" idx="11"/>
          </p:nvPr>
        </p:nvSpPr>
        <p:spPr/>
        <p:txBody>
          <a:bodyPr/>
          <a:lstStyle/>
          <a:p>
            <a:r>
              <a:rPr lang="en-US" smtClean="0"/>
              <a:t>Lavelle Networks - Proprietary &amp; Confidential</a:t>
            </a:r>
            <a:endParaRPr lang="en-US"/>
          </a:p>
        </p:txBody>
      </p:sp>
      <p:sp>
        <p:nvSpPr>
          <p:cNvPr id="8" name="Slide Number Placeholder 7"/>
          <p:cNvSpPr>
            <a:spLocks noGrp="1"/>
          </p:cNvSpPr>
          <p:nvPr>
            <p:ph type="sldNum" sz="quarter" idx="12"/>
          </p:nvPr>
        </p:nvSpPr>
        <p:spPr/>
        <p:txBody>
          <a:bodyPr/>
          <a:lstStyle/>
          <a:p>
            <a:fld id="{706083A0-E58C-7A43-9D8E-75F709EC5454}" type="slidenum">
              <a:rPr lang="en-US" smtClean="0"/>
              <a:pPr/>
              <a:t>2</a:t>
            </a:fld>
            <a:endParaRPr lang="en-US"/>
          </a:p>
        </p:txBody>
      </p:sp>
      <p:sp>
        <p:nvSpPr>
          <p:cNvPr id="4" name="TextBox 3"/>
          <p:cNvSpPr txBox="1"/>
          <p:nvPr/>
        </p:nvSpPr>
        <p:spPr>
          <a:xfrm>
            <a:off x="303941" y="5525480"/>
            <a:ext cx="8686035" cy="683900"/>
          </a:xfrm>
          <a:prstGeom prst="rect">
            <a:avLst/>
          </a:prstGeom>
          <a:noFill/>
        </p:spPr>
        <p:txBody>
          <a:bodyPr wrap="square" rtlCol="0">
            <a:noAutofit/>
          </a:bodyPr>
          <a:lstStyle/>
          <a:p>
            <a:r>
              <a:rPr lang="en-US" sz="1600" dirty="0" smtClean="0"/>
              <a:t>ToR</a:t>
            </a:r>
            <a:r>
              <a:rPr lang="en-US" sz="1600" dirty="0"/>
              <a:t> </a:t>
            </a:r>
            <a:r>
              <a:rPr lang="en-US" sz="1600" dirty="0" smtClean="0"/>
              <a:t>switching			= Top of Rack Switching</a:t>
            </a:r>
          </a:p>
          <a:p>
            <a:r>
              <a:rPr lang="en-US" sz="1600" dirty="0" smtClean="0"/>
              <a:t>L3-L7 Network Functions	= Load Balancing, Security, Application Delivery Controller (ADC), Routing</a:t>
            </a:r>
            <a:endParaRPr lang="en-US" sz="1600" dirty="0"/>
          </a:p>
        </p:txBody>
      </p:sp>
    </p:spTree>
    <p:extLst>
      <p:ext uri="{BB962C8B-B14F-4D97-AF65-F5344CB8AC3E}">
        <p14:creationId xmlns:p14="http://schemas.microsoft.com/office/powerpoint/2010/main" xmlns="" val="3406810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20</a:t>
            </a:fld>
            <a:endParaRPr lang="en-US"/>
          </a:p>
        </p:txBody>
      </p:sp>
    </p:spTree>
    <p:extLst>
      <p:ext uri="{BB962C8B-B14F-4D97-AF65-F5344CB8AC3E}">
        <p14:creationId xmlns:p14="http://schemas.microsoft.com/office/powerpoint/2010/main" xmlns="" val="37059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Problems</a:t>
            </a:r>
            <a:endParaRPr lang="en-US" dirty="0"/>
          </a:p>
        </p:txBody>
      </p:sp>
      <p:sp>
        <p:nvSpPr>
          <p:cNvPr id="3" name="Content Placeholder 2"/>
          <p:cNvSpPr>
            <a:spLocks noGrp="1"/>
          </p:cNvSpPr>
          <p:nvPr>
            <p:ph idx="1"/>
          </p:nvPr>
        </p:nvSpPr>
        <p:spPr>
          <a:xfrm>
            <a:off x="457200" y="1600200"/>
            <a:ext cx="8403246" cy="4525963"/>
          </a:xfrm>
        </p:spPr>
        <p:txBody>
          <a:bodyPr>
            <a:normAutofit fontScale="92500" lnSpcReduction="20000"/>
          </a:bodyPr>
          <a:lstStyle/>
          <a:p>
            <a:r>
              <a:rPr lang="en-US" dirty="0" smtClean="0"/>
              <a:t>Legacy network infrastructure high on Capex, slow on service performance &amp; hard to manage</a:t>
            </a:r>
          </a:p>
          <a:p>
            <a:endParaRPr lang="en-US" dirty="0"/>
          </a:p>
          <a:p>
            <a:r>
              <a:rPr lang="en-US" dirty="0" smtClean="0"/>
              <a:t>New bare metal/SDN switching solutions silo’ed, do not integrate with L4-L7 application services</a:t>
            </a:r>
          </a:p>
          <a:p>
            <a:pPr lvl="1"/>
            <a:r>
              <a:rPr lang="en-US" dirty="0" smtClean="0"/>
              <a:t>Load balancing, Security, Routing deployed in isolation</a:t>
            </a:r>
          </a:p>
          <a:p>
            <a:endParaRPr lang="en-US" dirty="0"/>
          </a:p>
          <a:p>
            <a:r>
              <a:rPr lang="en-US" dirty="0" smtClean="0"/>
              <a:t>Challenges impacting time to market for web-scale, Telco/IaaS &amp; </a:t>
            </a:r>
            <a:r>
              <a:rPr lang="en-US" dirty="0"/>
              <a:t>E</a:t>
            </a:r>
            <a:r>
              <a:rPr lang="en-US" dirty="0" smtClean="0"/>
              <a:t>nterprise customers</a:t>
            </a:r>
          </a:p>
          <a:p>
            <a:pPr lvl="1">
              <a:tabLst>
                <a:tab pos="573088" algn="l"/>
              </a:tabLst>
            </a:pPr>
            <a:r>
              <a:rPr lang="en-US" dirty="0" smtClean="0"/>
              <a:t>Reduce service time2market to below 12mo (current best 18mo)</a:t>
            </a:r>
            <a:endParaRPr lang="en-US" dirty="0"/>
          </a:p>
        </p:txBody>
      </p:sp>
      <p:sp>
        <p:nvSpPr>
          <p:cNvPr id="6" name="Date Placeholder 5"/>
          <p:cNvSpPr>
            <a:spLocks noGrp="1"/>
          </p:cNvSpPr>
          <p:nvPr>
            <p:ph type="dt" sz="half" idx="10"/>
          </p:nvPr>
        </p:nvSpPr>
        <p:spPr/>
        <p:txBody>
          <a:bodyPr/>
          <a:lstStyle/>
          <a:p>
            <a:r>
              <a:rPr lang="en-US" smtClean="0"/>
              <a:t>V0.0.1-20140504</a:t>
            </a:r>
            <a:endParaRPr lang="en-US"/>
          </a:p>
        </p:txBody>
      </p:sp>
      <p:sp>
        <p:nvSpPr>
          <p:cNvPr id="7" name="Footer Placeholder 6"/>
          <p:cNvSpPr>
            <a:spLocks noGrp="1"/>
          </p:cNvSpPr>
          <p:nvPr>
            <p:ph type="ftr" sz="quarter" idx="11"/>
          </p:nvPr>
        </p:nvSpPr>
        <p:spPr/>
        <p:txBody>
          <a:bodyPr/>
          <a:lstStyle/>
          <a:p>
            <a:r>
              <a:rPr lang="en-US" smtClean="0"/>
              <a:t>Lavelle Networks - Proprietary &amp; Confidential</a:t>
            </a:r>
            <a:endParaRPr lang="en-US"/>
          </a:p>
        </p:txBody>
      </p:sp>
      <p:sp>
        <p:nvSpPr>
          <p:cNvPr id="8" name="Slide Number Placeholder 7"/>
          <p:cNvSpPr>
            <a:spLocks noGrp="1"/>
          </p:cNvSpPr>
          <p:nvPr>
            <p:ph type="sldNum" sz="quarter" idx="12"/>
          </p:nvPr>
        </p:nvSpPr>
        <p:spPr/>
        <p:txBody>
          <a:bodyPr/>
          <a:lstStyle/>
          <a:p>
            <a:fld id="{706083A0-E58C-7A43-9D8E-75F709EC5454}" type="slidenum">
              <a:rPr lang="en-US" smtClean="0"/>
              <a:pPr/>
              <a:t>3</a:t>
            </a:fld>
            <a:endParaRPr lang="en-US"/>
          </a:p>
        </p:txBody>
      </p:sp>
    </p:spTree>
    <p:extLst>
      <p:ext uri="{BB962C8B-B14F-4D97-AF65-F5344CB8AC3E}">
        <p14:creationId xmlns:p14="http://schemas.microsoft.com/office/powerpoint/2010/main" xmlns="" val="1671980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Bare-metal/SDN/NFV Challenges</a:t>
            </a:r>
            <a:endParaRPr lang="en-US" dirty="0"/>
          </a:p>
        </p:txBody>
      </p:sp>
      <p:sp>
        <p:nvSpPr>
          <p:cNvPr id="3" name="Content Placeholder 2"/>
          <p:cNvSpPr>
            <a:spLocks noGrp="1"/>
          </p:cNvSpPr>
          <p:nvPr>
            <p:ph idx="1"/>
          </p:nvPr>
        </p:nvSpPr>
        <p:spPr/>
        <p:txBody>
          <a:bodyPr>
            <a:normAutofit/>
          </a:bodyPr>
          <a:lstStyle/>
          <a:p>
            <a:r>
              <a:rPr lang="en-US" dirty="0"/>
              <a:t>No </a:t>
            </a:r>
            <a:r>
              <a:rPr lang="en-US" dirty="0" smtClean="0"/>
              <a:t>contextual </a:t>
            </a:r>
            <a:r>
              <a:rPr lang="en-US" dirty="0"/>
              <a:t>steering of traffic from switches to service </a:t>
            </a:r>
            <a:r>
              <a:rPr lang="en-US" dirty="0" smtClean="0"/>
              <a:t>VMs</a:t>
            </a:r>
          </a:p>
          <a:p>
            <a:r>
              <a:rPr lang="en-US" dirty="0"/>
              <a:t>No performance management for compute intensive applications like </a:t>
            </a:r>
            <a:r>
              <a:rPr lang="en-US" dirty="0" smtClean="0"/>
              <a:t>SSL</a:t>
            </a:r>
          </a:p>
          <a:p>
            <a:r>
              <a:rPr lang="en-US" dirty="0" smtClean="0"/>
              <a:t>Limited orchestration capabilities for routing, ADC &amp; security VMs with bare metal switching</a:t>
            </a:r>
          </a:p>
          <a:p>
            <a:r>
              <a:rPr lang="en-US" dirty="0" smtClean="0"/>
              <a:t>Complexity in setup, configuration &amp; troubleshooting</a:t>
            </a:r>
          </a:p>
        </p:txBody>
      </p:sp>
      <p:sp>
        <p:nvSpPr>
          <p:cNvPr id="6" name="Date Placeholder 5"/>
          <p:cNvSpPr>
            <a:spLocks noGrp="1"/>
          </p:cNvSpPr>
          <p:nvPr>
            <p:ph type="dt" sz="half" idx="10"/>
          </p:nvPr>
        </p:nvSpPr>
        <p:spPr/>
        <p:txBody>
          <a:bodyPr/>
          <a:lstStyle/>
          <a:p>
            <a:r>
              <a:rPr lang="en-US" smtClean="0"/>
              <a:t>V0.0.1-20140504</a:t>
            </a:r>
            <a:endParaRPr lang="en-US"/>
          </a:p>
        </p:txBody>
      </p:sp>
      <p:sp>
        <p:nvSpPr>
          <p:cNvPr id="7" name="Footer Placeholder 6"/>
          <p:cNvSpPr>
            <a:spLocks noGrp="1"/>
          </p:cNvSpPr>
          <p:nvPr>
            <p:ph type="ftr" sz="quarter" idx="11"/>
          </p:nvPr>
        </p:nvSpPr>
        <p:spPr/>
        <p:txBody>
          <a:bodyPr/>
          <a:lstStyle/>
          <a:p>
            <a:r>
              <a:rPr lang="en-US" smtClean="0"/>
              <a:t>Lavelle Networks - Proprietary &amp; Confidential</a:t>
            </a:r>
            <a:endParaRPr lang="en-US"/>
          </a:p>
        </p:txBody>
      </p:sp>
      <p:sp>
        <p:nvSpPr>
          <p:cNvPr id="8" name="Slide Number Placeholder 7"/>
          <p:cNvSpPr>
            <a:spLocks noGrp="1"/>
          </p:cNvSpPr>
          <p:nvPr>
            <p:ph type="sldNum" sz="quarter" idx="12"/>
          </p:nvPr>
        </p:nvSpPr>
        <p:spPr/>
        <p:txBody>
          <a:bodyPr/>
          <a:lstStyle/>
          <a:p>
            <a:fld id="{706083A0-E58C-7A43-9D8E-75F709EC5454}" type="slidenum">
              <a:rPr lang="en-US" smtClean="0"/>
              <a:pPr/>
              <a:t>4</a:t>
            </a:fld>
            <a:endParaRPr lang="en-US"/>
          </a:p>
        </p:txBody>
      </p:sp>
    </p:spTree>
    <p:extLst>
      <p:ext uri="{BB962C8B-B14F-4D97-AF65-F5344CB8AC3E}">
        <p14:creationId xmlns:p14="http://schemas.microsoft.com/office/powerpoint/2010/main" xmlns="" val="3119227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1143000"/>
          </a:xfrm>
        </p:spPr>
        <p:txBody>
          <a:bodyPr/>
          <a:lstStyle/>
          <a:p>
            <a:r>
              <a:rPr lang="en-US" dirty="0"/>
              <a:t>Technology Evolution with Lavelle</a:t>
            </a:r>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5</a:t>
            </a:fld>
            <a:endParaRPr lang="en-US"/>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4707" y="2994413"/>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5237" y="3424225"/>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3728" y="3872401"/>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3728" y="4320575"/>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2009" y="4768750"/>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6"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25112" y="4624578"/>
            <a:ext cx="1911217" cy="5408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43" name="Group 42"/>
          <p:cNvGrpSpPr/>
          <p:nvPr/>
        </p:nvGrpSpPr>
        <p:grpSpPr>
          <a:xfrm>
            <a:off x="748707" y="2120077"/>
            <a:ext cx="1911217" cy="448174"/>
            <a:chOff x="724643" y="2514445"/>
            <a:chExt cx="1911217" cy="448174"/>
          </a:xfrm>
        </p:grpSpPr>
        <p:pic>
          <p:nvPicPr>
            <p:cNvPr id="3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4643" y="2514445"/>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0" name="Rounded Rectangle 39"/>
            <p:cNvSpPr/>
            <p:nvPr/>
          </p:nvSpPr>
          <p:spPr>
            <a:xfrm>
              <a:off x="1078819" y="2598566"/>
              <a:ext cx="1267325" cy="29457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err="1" smtClean="0"/>
                <a:t>IPSec</a:t>
              </a:r>
              <a:endParaRPr lang="en-US" sz="1200" dirty="0"/>
            </a:p>
          </p:txBody>
        </p:sp>
      </p:grpSp>
      <p:pic>
        <p:nvPicPr>
          <p:cNvPr id="4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8707" y="1698957"/>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2" name="Rounded Rectangle 41"/>
          <p:cNvSpPr/>
          <p:nvPr/>
        </p:nvSpPr>
        <p:spPr>
          <a:xfrm>
            <a:off x="1102883" y="1795109"/>
            <a:ext cx="1267325" cy="3111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FW</a:t>
            </a:r>
            <a:endParaRPr lang="en-US" sz="1200" dirty="0"/>
          </a:p>
        </p:txBody>
      </p:sp>
      <p:grpSp>
        <p:nvGrpSpPr>
          <p:cNvPr id="44" name="Group 43"/>
          <p:cNvGrpSpPr/>
          <p:nvPr/>
        </p:nvGrpSpPr>
        <p:grpSpPr>
          <a:xfrm>
            <a:off x="744691" y="2549213"/>
            <a:ext cx="1911217" cy="448174"/>
            <a:chOff x="724643" y="2514445"/>
            <a:chExt cx="1911217" cy="448174"/>
          </a:xfrm>
        </p:grpSpPr>
        <p:pic>
          <p:nvPicPr>
            <p:cNvPr id="4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4643" y="2514445"/>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6" name="Rounded Rectangle 45"/>
            <p:cNvSpPr/>
            <p:nvPr/>
          </p:nvSpPr>
          <p:spPr>
            <a:xfrm>
              <a:off x="1078819" y="2598566"/>
              <a:ext cx="1267325" cy="29457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LB</a:t>
              </a:r>
              <a:endParaRPr lang="en-US" sz="1200" dirty="0"/>
            </a:p>
          </p:txBody>
        </p:sp>
      </p:grpSp>
      <p:pic>
        <p:nvPicPr>
          <p:cNvPr id="4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40403" y="2978365"/>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40933" y="3408177"/>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39424" y="3856353"/>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39424" y="4304527"/>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47705" y="4752702"/>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52" name="Group 51"/>
          <p:cNvGrpSpPr/>
          <p:nvPr/>
        </p:nvGrpSpPr>
        <p:grpSpPr>
          <a:xfrm>
            <a:off x="3644403" y="2104029"/>
            <a:ext cx="1911217" cy="448174"/>
            <a:chOff x="724643" y="2514445"/>
            <a:chExt cx="1911217" cy="448174"/>
          </a:xfrm>
        </p:grpSpPr>
        <p:pic>
          <p:nvPicPr>
            <p:cNvPr id="5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4643" y="2514445"/>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4" name="Rounded Rectangle 53"/>
            <p:cNvSpPr/>
            <p:nvPr/>
          </p:nvSpPr>
          <p:spPr>
            <a:xfrm>
              <a:off x="1078819" y="2598566"/>
              <a:ext cx="1267325" cy="29457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p:txBody>
        </p:sp>
      </p:grpSp>
      <p:grpSp>
        <p:nvGrpSpPr>
          <p:cNvPr id="57" name="Group 56"/>
          <p:cNvGrpSpPr/>
          <p:nvPr/>
        </p:nvGrpSpPr>
        <p:grpSpPr>
          <a:xfrm>
            <a:off x="3640387" y="2533165"/>
            <a:ext cx="1911217" cy="448174"/>
            <a:chOff x="724643" y="2514445"/>
            <a:chExt cx="1911217" cy="448174"/>
          </a:xfrm>
        </p:grpSpPr>
        <p:pic>
          <p:nvPicPr>
            <p:cNvPr id="5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4643" y="2514445"/>
              <a:ext cx="1911217" cy="448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9" name="Rounded Rectangle 58"/>
            <p:cNvSpPr/>
            <p:nvPr/>
          </p:nvSpPr>
          <p:spPr>
            <a:xfrm>
              <a:off x="1078819" y="2598566"/>
              <a:ext cx="1267325" cy="29457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p:txBody>
        </p:sp>
      </p:grpSp>
      <p:sp>
        <p:nvSpPr>
          <p:cNvPr id="60" name="Rounded Rectangle 59"/>
          <p:cNvSpPr/>
          <p:nvPr/>
        </p:nvSpPr>
        <p:spPr>
          <a:xfrm>
            <a:off x="3994563" y="2154480"/>
            <a:ext cx="501248" cy="32017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000" dirty="0" err="1" smtClean="0"/>
              <a:t>IPSec</a:t>
            </a:r>
            <a:endParaRPr lang="en-US" sz="1000" dirty="0"/>
          </a:p>
        </p:txBody>
      </p:sp>
      <p:sp>
        <p:nvSpPr>
          <p:cNvPr id="74" name="Rounded Rectangle 73"/>
          <p:cNvSpPr/>
          <p:nvPr/>
        </p:nvSpPr>
        <p:spPr>
          <a:xfrm>
            <a:off x="4756624" y="2150558"/>
            <a:ext cx="501248" cy="32017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000" dirty="0" smtClean="0"/>
              <a:t>FW</a:t>
            </a:r>
            <a:endParaRPr lang="en-US" sz="1000" dirty="0"/>
          </a:p>
        </p:txBody>
      </p:sp>
      <p:sp>
        <p:nvSpPr>
          <p:cNvPr id="75" name="Rounded Rectangle 74"/>
          <p:cNvSpPr/>
          <p:nvPr/>
        </p:nvSpPr>
        <p:spPr>
          <a:xfrm>
            <a:off x="4339600" y="2596473"/>
            <a:ext cx="501248" cy="32017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000" dirty="0" smtClean="0"/>
              <a:t>LB</a:t>
            </a:r>
            <a:endParaRPr lang="en-US" sz="1000" dirty="0"/>
          </a:p>
        </p:txBody>
      </p:sp>
      <p:grpSp>
        <p:nvGrpSpPr>
          <p:cNvPr id="90" name="Group 89"/>
          <p:cNvGrpSpPr/>
          <p:nvPr/>
        </p:nvGrpSpPr>
        <p:grpSpPr>
          <a:xfrm>
            <a:off x="6516831" y="2498774"/>
            <a:ext cx="1912726" cy="2125802"/>
            <a:chOff x="6516831" y="2272027"/>
            <a:chExt cx="1912726" cy="2758949"/>
          </a:xfrm>
        </p:grpSpPr>
        <p:pic>
          <p:nvPicPr>
            <p:cNvPr id="22"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17810" y="2889752"/>
              <a:ext cx="1911217" cy="5408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18340" y="3408439"/>
              <a:ext cx="1911217" cy="5408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16831" y="3949286"/>
              <a:ext cx="1911217" cy="5408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16831" y="4490131"/>
              <a:ext cx="1911217" cy="5408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7"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22506" y="2272027"/>
              <a:ext cx="1902936" cy="648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6" name="Rounded Rectangle 75"/>
            <p:cNvSpPr/>
            <p:nvPr/>
          </p:nvSpPr>
          <p:spPr>
            <a:xfrm>
              <a:off x="6971191" y="2382771"/>
              <a:ext cx="501248" cy="32017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000" dirty="0" err="1" smtClean="0"/>
                <a:t>IPSec</a:t>
              </a:r>
              <a:endParaRPr lang="en-US" sz="1000" dirty="0"/>
            </a:p>
          </p:txBody>
        </p:sp>
        <p:sp>
          <p:nvSpPr>
            <p:cNvPr id="77" name="Rounded Rectangle 76"/>
            <p:cNvSpPr/>
            <p:nvPr/>
          </p:nvSpPr>
          <p:spPr>
            <a:xfrm>
              <a:off x="7526348" y="2378755"/>
              <a:ext cx="402453" cy="32017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000" dirty="0" smtClean="0"/>
                <a:t>LB</a:t>
              </a:r>
              <a:endParaRPr lang="en-US" sz="1000" dirty="0"/>
            </a:p>
          </p:txBody>
        </p:sp>
        <p:sp>
          <p:nvSpPr>
            <p:cNvPr id="78" name="Rounded Rectangle 77"/>
            <p:cNvSpPr/>
            <p:nvPr/>
          </p:nvSpPr>
          <p:spPr>
            <a:xfrm>
              <a:off x="7979468" y="2385024"/>
              <a:ext cx="394500" cy="32017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000" dirty="0" smtClean="0"/>
                <a:t>FW</a:t>
              </a:r>
              <a:endParaRPr lang="en-US" sz="1000" dirty="0"/>
            </a:p>
          </p:txBody>
        </p:sp>
      </p:grpSp>
      <p:sp>
        <p:nvSpPr>
          <p:cNvPr id="80" name="Rectangle 79"/>
          <p:cNvSpPr/>
          <p:nvPr/>
        </p:nvSpPr>
        <p:spPr>
          <a:xfrm>
            <a:off x="308975" y="1058159"/>
            <a:ext cx="1002468" cy="59257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t>Traffic from other racks</a:t>
            </a:r>
            <a:endParaRPr lang="en-US" sz="1200" b="1" dirty="0"/>
          </a:p>
        </p:txBody>
      </p:sp>
      <p:sp>
        <p:nvSpPr>
          <p:cNvPr id="83" name="Bent Arrow 82"/>
          <p:cNvSpPr/>
          <p:nvPr/>
        </p:nvSpPr>
        <p:spPr>
          <a:xfrm rot="5400000">
            <a:off x="1480612" y="1102459"/>
            <a:ext cx="503834" cy="712886"/>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84" name="Rectangle 83"/>
          <p:cNvSpPr/>
          <p:nvPr/>
        </p:nvSpPr>
        <p:spPr>
          <a:xfrm>
            <a:off x="3577663" y="1415103"/>
            <a:ext cx="1002468" cy="59257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t>Traffic from other racks</a:t>
            </a:r>
            <a:endParaRPr lang="en-US" sz="1200" b="1" dirty="0"/>
          </a:p>
        </p:txBody>
      </p:sp>
      <p:sp>
        <p:nvSpPr>
          <p:cNvPr id="85" name="Bent Arrow 84"/>
          <p:cNvSpPr/>
          <p:nvPr/>
        </p:nvSpPr>
        <p:spPr>
          <a:xfrm rot="5400000">
            <a:off x="4749300" y="1435339"/>
            <a:ext cx="503834" cy="712886"/>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86" name="Rectangle 85"/>
          <p:cNvSpPr/>
          <p:nvPr/>
        </p:nvSpPr>
        <p:spPr>
          <a:xfrm>
            <a:off x="6553200" y="1698957"/>
            <a:ext cx="1714500" cy="68973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t>Each rack has it’s own services  ; capacity is aggregated across racks. </a:t>
            </a:r>
            <a:endParaRPr lang="en-US" sz="1200" b="1" dirty="0"/>
          </a:p>
        </p:txBody>
      </p:sp>
      <p:sp>
        <p:nvSpPr>
          <p:cNvPr id="87" name="TextBox 86"/>
          <p:cNvSpPr txBox="1"/>
          <p:nvPr/>
        </p:nvSpPr>
        <p:spPr>
          <a:xfrm>
            <a:off x="288765" y="5193830"/>
            <a:ext cx="2743199" cy="584775"/>
          </a:xfrm>
          <a:prstGeom prst="rect">
            <a:avLst/>
          </a:prstGeom>
          <a:noFill/>
        </p:spPr>
        <p:txBody>
          <a:bodyPr wrap="square" rtlCol="0">
            <a:spAutoFit/>
          </a:bodyPr>
          <a:lstStyle/>
          <a:p>
            <a:pPr algn="ctr"/>
            <a:r>
              <a:rPr lang="en-US" sz="1600" b="1" dirty="0" smtClean="0"/>
              <a:t>Now</a:t>
            </a:r>
            <a:r>
              <a:rPr lang="en-US" sz="1600" dirty="0" smtClean="0"/>
              <a:t> : Network functions as hardware appliances</a:t>
            </a:r>
            <a:endParaRPr lang="en-US" dirty="0"/>
          </a:p>
        </p:txBody>
      </p:sp>
      <p:sp>
        <p:nvSpPr>
          <p:cNvPr id="88" name="TextBox 87"/>
          <p:cNvSpPr txBox="1"/>
          <p:nvPr/>
        </p:nvSpPr>
        <p:spPr>
          <a:xfrm>
            <a:off x="3019932" y="5243458"/>
            <a:ext cx="3180349" cy="615553"/>
          </a:xfrm>
          <a:prstGeom prst="rect">
            <a:avLst/>
          </a:prstGeom>
          <a:noFill/>
        </p:spPr>
        <p:txBody>
          <a:bodyPr wrap="square" rtlCol="0">
            <a:spAutoFit/>
          </a:bodyPr>
          <a:lstStyle/>
          <a:p>
            <a:pPr algn="ctr"/>
            <a:r>
              <a:rPr lang="en-US" sz="1600" b="1" dirty="0" smtClean="0"/>
              <a:t>NFV</a:t>
            </a:r>
            <a:r>
              <a:rPr lang="en-US" sz="1600" dirty="0" smtClean="0"/>
              <a:t> :  Network functions as VMs</a:t>
            </a:r>
            <a:endParaRPr lang="en-US" sz="1600" dirty="0"/>
          </a:p>
          <a:p>
            <a:pPr algn="ctr"/>
            <a:endParaRPr lang="en-US" dirty="0"/>
          </a:p>
        </p:txBody>
      </p:sp>
      <p:sp>
        <p:nvSpPr>
          <p:cNvPr id="89" name="TextBox 88"/>
          <p:cNvSpPr txBox="1"/>
          <p:nvPr/>
        </p:nvSpPr>
        <p:spPr>
          <a:xfrm>
            <a:off x="6180332" y="5227410"/>
            <a:ext cx="2807257" cy="861774"/>
          </a:xfrm>
          <a:prstGeom prst="rect">
            <a:avLst/>
          </a:prstGeom>
          <a:noFill/>
        </p:spPr>
        <p:txBody>
          <a:bodyPr wrap="square" rtlCol="0">
            <a:spAutoFit/>
          </a:bodyPr>
          <a:lstStyle/>
          <a:p>
            <a:pPr algn="ctr"/>
            <a:r>
              <a:rPr lang="en-US" sz="1600" b="1" dirty="0" smtClean="0"/>
              <a:t>Lavelle</a:t>
            </a:r>
            <a:r>
              <a:rPr lang="en-US" sz="1600" dirty="0" smtClean="0"/>
              <a:t> : Network functions as distributed services at the </a:t>
            </a:r>
            <a:r>
              <a:rPr lang="en-US" sz="1600" dirty="0" err="1" smtClean="0"/>
              <a:t>ToR</a:t>
            </a:r>
            <a:endParaRPr lang="en-US" sz="1600" dirty="0"/>
          </a:p>
          <a:p>
            <a:pPr algn="ctr"/>
            <a:endParaRPr lang="en-US" dirty="0"/>
          </a:p>
        </p:txBody>
      </p:sp>
      <p:sp>
        <p:nvSpPr>
          <p:cNvPr id="91" name="Rectangle 90"/>
          <p:cNvSpPr/>
          <p:nvPr/>
        </p:nvSpPr>
        <p:spPr>
          <a:xfrm>
            <a:off x="702652" y="5789678"/>
            <a:ext cx="4999648" cy="447225"/>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Each vendor has it’s own </a:t>
            </a:r>
            <a:r>
              <a:rPr lang="en-US" sz="1200" b="1" smtClean="0"/>
              <a:t>management solution</a:t>
            </a:r>
            <a:endParaRPr lang="en-US" sz="1200" b="1" dirty="0"/>
          </a:p>
        </p:txBody>
      </p:sp>
      <p:sp>
        <p:nvSpPr>
          <p:cNvPr id="94" name="Rectangle 93"/>
          <p:cNvSpPr/>
          <p:nvPr/>
        </p:nvSpPr>
        <p:spPr>
          <a:xfrm>
            <a:off x="6184900" y="5793989"/>
            <a:ext cx="2769340" cy="447225"/>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Unified management</a:t>
            </a:r>
            <a:endParaRPr lang="en-US" sz="1200" b="1" dirty="0"/>
          </a:p>
        </p:txBody>
      </p:sp>
    </p:spTree>
    <p:extLst>
      <p:ext uri="{BB962C8B-B14F-4D97-AF65-F5344CB8AC3E}">
        <p14:creationId xmlns:p14="http://schemas.microsoft.com/office/powerpoint/2010/main" xmlns="" val="56163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Lavelle Technology</a:t>
            </a:r>
            <a:endParaRPr lang="en-US" dirty="0"/>
          </a:p>
        </p:txBody>
      </p:sp>
      <p:sp>
        <p:nvSpPr>
          <p:cNvPr id="3" name="Content Placeholder 2"/>
          <p:cNvSpPr>
            <a:spLocks noGrp="1"/>
          </p:cNvSpPr>
          <p:nvPr>
            <p:ph idx="1"/>
          </p:nvPr>
        </p:nvSpPr>
        <p:spPr/>
        <p:txBody>
          <a:bodyPr>
            <a:normAutofit lnSpcReduction="10000"/>
          </a:bodyPr>
          <a:lstStyle/>
          <a:p>
            <a:r>
              <a:rPr lang="en-US" dirty="0" smtClean="0"/>
              <a:t>ToR switch OS service delivery platform:</a:t>
            </a:r>
          </a:p>
          <a:p>
            <a:pPr lvl="1"/>
            <a:r>
              <a:rPr lang="en-US" dirty="0" smtClean="0"/>
              <a:t>Contextual steering of traffic to L4-L7 service VMs</a:t>
            </a:r>
          </a:p>
          <a:p>
            <a:pPr lvl="1"/>
            <a:r>
              <a:rPr lang="en-US" dirty="0" smtClean="0"/>
              <a:t>Real-time offload of compute intensive services to servers in the rack</a:t>
            </a:r>
          </a:p>
          <a:p>
            <a:pPr lvl="1"/>
            <a:r>
              <a:rPr lang="en-US" dirty="0" smtClean="0"/>
              <a:t>OpenStack based service chaining of network functions across 3</a:t>
            </a:r>
            <a:r>
              <a:rPr lang="en-US" baseline="30000" dirty="0" smtClean="0"/>
              <a:t>rd</a:t>
            </a:r>
            <a:r>
              <a:rPr lang="en-US" dirty="0" smtClean="0"/>
              <a:t> party &amp; native applications</a:t>
            </a:r>
          </a:p>
          <a:p>
            <a:r>
              <a:rPr lang="en-US" dirty="0" smtClean="0"/>
              <a:t>No custom hardware</a:t>
            </a:r>
          </a:p>
          <a:p>
            <a:r>
              <a:rPr lang="en-US" dirty="0" smtClean="0"/>
              <a:t>Transparent insertion of existing virtual network functions</a:t>
            </a:r>
            <a:endParaRPr lang="en-US" dirty="0"/>
          </a:p>
        </p:txBody>
      </p:sp>
      <p:sp>
        <p:nvSpPr>
          <p:cNvPr id="6" name="Date Placeholder 5"/>
          <p:cNvSpPr>
            <a:spLocks noGrp="1"/>
          </p:cNvSpPr>
          <p:nvPr>
            <p:ph type="dt" sz="half" idx="10"/>
          </p:nvPr>
        </p:nvSpPr>
        <p:spPr/>
        <p:txBody>
          <a:bodyPr/>
          <a:lstStyle/>
          <a:p>
            <a:r>
              <a:rPr lang="en-US" smtClean="0"/>
              <a:t>V0.0.1-20140504</a:t>
            </a:r>
            <a:endParaRPr lang="en-US"/>
          </a:p>
        </p:txBody>
      </p:sp>
      <p:sp>
        <p:nvSpPr>
          <p:cNvPr id="7" name="Footer Placeholder 6"/>
          <p:cNvSpPr>
            <a:spLocks noGrp="1"/>
          </p:cNvSpPr>
          <p:nvPr>
            <p:ph type="ftr" sz="quarter" idx="11"/>
          </p:nvPr>
        </p:nvSpPr>
        <p:spPr/>
        <p:txBody>
          <a:bodyPr/>
          <a:lstStyle/>
          <a:p>
            <a:r>
              <a:rPr lang="en-US" smtClean="0"/>
              <a:t>Lavelle Networks - Proprietary &amp; Confidential</a:t>
            </a:r>
            <a:endParaRPr lang="en-US"/>
          </a:p>
        </p:txBody>
      </p:sp>
      <p:sp>
        <p:nvSpPr>
          <p:cNvPr id="8" name="Slide Number Placeholder 7"/>
          <p:cNvSpPr>
            <a:spLocks noGrp="1"/>
          </p:cNvSpPr>
          <p:nvPr>
            <p:ph type="sldNum" sz="quarter" idx="12"/>
          </p:nvPr>
        </p:nvSpPr>
        <p:spPr/>
        <p:txBody>
          <a:bodyPr/>
          <a:lstStyle/>
          <a:p>
            <a:fld id="{706083A0-E58C-7A43-9D8E-75F709EC5454}" type="slidenum">
              <a:rPr lang="en-US" smtClean="0"/>
              <a:pPr/>
              <a:t>6</a:t>
            </a:fld>
            <a:endParaRPr lang="en-US"/>
          </a:p>
        </p:txBody>
      </p:sp>
    </p:spTree>
    <p:extLst>
      <p:ext uri="{BB962C8B-B14F-4D97-AF65-F5344CB8AC3E}">
        <p14:creationId xmlns:p14="http://schemas.microsoft.com/office/powerpoint/2010/main" xmlns="" val="686171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Inflections Leveraged</a:t>
            </a:r>
            <a:endParaRPr lang="en-US" dirty="0"/>
          </a:p>
        </p:txBody>
      </p:sp>
      <p:sp>
        <p:nvSpPr>
          <p:cNvPr id="8" name="Content Placeholder 7"/>
          <p:cNvSpPr>
            <a:spLocks noGrp="1"/>
          </p:cNvSpPr>
          <p:nvPr>
            <p:ph idx="1"/>
          </p:nvPr>
        </p:nvSpPr>
        <p:spPr/>
        <p:txBody>
          <a:bodyPr>
            <a:normAutofit fontScale="92500" lnSpcReduction="20000"/>
          </a:bodyPr>
          <a:lstStyle/>
          <a:p>
            <a:r>
              <a:rPr lang="en-US" dirty="0" smtClean="0"/>
              <a:t>Dense cores/ports in commodity servers making bare-metal HW 1/3 of traditional switches</a:t>
            </a:r>
          </a:p>
          <a:p>
            <a:endParaRPr lang="en-US" dirty="0"/>
          </a:p>
          <a:p>
            <a:r>
              <a:rPr lang="en-US" dirty="0" smtClean="0"/>
              <a:t>40GbE making poll-mode user space network drivers (Intel DPDK) viable over older interrupt-mode kernel drivers (Intel DDIO), opening a new control point to steer traffic</a:t>
            </a:r>
          </a:p>
          <a:p>
            <a:endParaRPr lang="en-US" dirty="0"/>
          </a:p>
          <a:p>
            <a:r>
              <a:rPr lang="en-US" dirty="0" smtClean="0"/>
              <a:t>Mature compute orchestration now available with </a:t>
            </a:r>
            <a:r>
              <a:rPr lang="en-US" dirty="0" err="1" smtClean="0"/>
              <a:t>OpenStack</a:t>
            </a:r>
            <a:endParaRPr lang="en-US" dirty="0"/>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7</a:t>
            </a:fld>
            <a:endParaRPr lang="en-US"/>
          </a:p>
        </p:txBody>
      </p:sp>
    </p:spTree>
    <p:extLst>
      <p:ext uri="{BB962C8B-B14F-4D97-AF65-F5344CB8AC3E}">
        <p14:creationId xmlns:p14="http://schemas.microsoft.com/office/powerpoint/2010/main" xmlns="" val="448682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Platform: </a:t>
            </a:r>
            <a:r>
              <a:rPr lang="en-US" dirty="0" err="1" smtClean="0"/>
              <a:t>SmartToR</a:t>
            </a:r>
            <a:endParaRPr lang="en-US" dirty="0"/>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8</a:t>
            </a:fld>
            <a:endParaRPr lang="en-US"/>
          </a:p>
        </p:txBody>
      </p:sp>
      <p:pic>
        <p:nvPicPr>
          <p:cNvPr id="7" name="Picture 6"/>
          <p:cNvPicPr>
            <a:picLocks noChangeAspect="1"/>
          </p:cNvPicPr>
          <p:nvPr/>
        </p:nvPicPr>
        <p:blipFill>
          <a:blip r:embed="rId2"/>
          <a:stretch>
            <a:fillRect/>
          </a:stretch>
        </p:blipFill>
        <p:spPr>
          <a:xfrm>
            <a:off x="4078163" y="4102437"/>
            <a:ext cx="2999862" cy="1361194"/>
          </a:xfrm>
          <a:prstGeom prst="rect">
            <a:avLst/>
          </a:prstGeom>
        </p:spPr>
      </p:pic>
      <p:sp>
        <p:nvSpPr>
          <p:cNvPr id="9" name="Rectangle 8"/>
          <p:cNvSpPr/>
          <p:nvPr/>
        </p:nvSpPr>
        <p:spPr>
          <a:xfrm>
            <a:off x="2013604" y="3418989"/>
            <a:ext cx="1080120" cy="858441"/>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Hero" pitchFamily="50" charset="0"/>
              </a:rPr>
              <a:t>Linux</a:t>
            </a:r>
            <a:endParaRPr lang="en-IN" sz="1600" dirty="0">
              <a:solidFill>
                <a:schemeClr val="tx1"/>
              </a:solidFill>
              <a:latin typeface="Hero" pitchFamily="50" charset="0"/>
            </a:endParaRPr>
          </a:p>
        </p:txBody>
      </p:sp>
      <p:sp>
        <p:nvSpPr>
          <p:cNvPr id="10" name="Rectangle 9"/>
          <p:cNvSpPr/>
          <p:nvPr/>
        </p:nvSpPr>
        <p:spPr>
          <a:xfrm>
            <a:off x="3165732" y="3434645"/>
            <a:ext cx="1080120" cy="859085"/>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Hero" pitchFamily="50" charset="0"/>
              </a:rPr>
              <a:t>Cluster Client</a:t>
            </a:r>
            <a:endParaRPr lang="en-IN" sz="1600" dirty="0">
              <a:solidFill>
                <a:schemeClr val="tx1"/>
              </a:solidFill>
              <a:latin typeface="Hero" pitchFamily="50" charset="0"/>
            </a:endParaRPr>
          </a:p>
        </p:txBody>
      </p:sp>
      <p:sp>
        <p:nvSpPr>
          <p:cNvPr id="11" name="Rectangle 10"/>
          <p:cNvSpPr/>
          <p:nvPr/>
        </p:nvSpPr>
        <p:spPr>
          <a:xfrm>
            <a:off x="4338808" y="3447331"/>
            <a:ext cx="1059172" cy="859085"/>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Hero" pitchFamily="50" charset="0"/>
              </a:rPr>
              <a:t>Service Chaining Hub</a:t>
            </a:r>
            <a:endParaRPr lang="en-IN" sz="1600" dirty="0">
              <a:solidFill>
                <a:schemeClr val="tx1"/>
              </a:solidFill>
              <a:latin typeface="Hero" pitchFamily="50" charset="0"/>
            </a:endParaRPr>
          </a:p>
        </p:txBody>
      </p:sp>
      <p:sp>
        <p:nvSpPr>
          <p:cNvPr id="12" name="Rectangle 11"/>
          <p:cNvSpPr/>
          <p:nvPr/>
        </p:nvSpPr>
        <p:spPr>
          <a:xfrm>
            <a:off x="5482608" y="3447331"/>
            <a:ext cx="1631358" cy="859085"/>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Hero" pitchFamily="50" charset="0"/>
              </a:rPr>
              <a:t>Orchestration Plugin</a:t>
            </a:r>
            <a:endParaRPr lang="en-IN" sz="1600" dirty="0">
              <a:solidFill>
                <a:schemeClr val="tx1"/>
              </a:solidFill>
              <a:latin typeface="Hero" pitchFamily="50" charset="0"/>
            </a:endParaRPr>
          </a:p>
        </p:txBody>
      </p:sp>
      <p:sp>
        <p:nvSpPr>
          <p:cNvPr id="13" name="Rectangle 12"/>
          <p:cNvSpPr/>
          <p:nvPr/>
        </p:nvSpPr>
        <p:spPr>
          <a:xfrm>
            <a:off x="7198891" y="3447331"/>
            <a:ext cx="1055534" cy="859085"/>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Hero" pitchFamily="50" charset="0"/>
              </a:rPr>
              <a:t>Service SDK</a:t>
            </a:r>
            <a:endParaRPr lang="en-IN" sz="1600" dirty="0">
              <a:solidFill>
                <a:schemeClr val="tx1"/>
              </a:solidFill>
              <a:latin typeface="Hero" pitchFamily="50" charset="0"/>
            </a:endParaRPr>
          </a:p>
        </p:txBody>
      </p:sp>
      <p:sp>
        <p:nvSpPr>
          <p:cNvPr id="14" name="Rectangle 13"/>
          <p:cNvSpPr/>
          <p:nvPr/>
        </p:nvSpPr>
        <p:spPr>
          <a:xfrm>
            <a:off x="6519610" y="2277703"/>
            <a:ext cx="2592288" cy="802390"/>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rgbClr val="000000"/>
              </a:solidFill>
            </a:endParaRPr>
          </a:p>
        </p:txBody>
      </p:sp>
      <p:sp>
        <p:nvSpPr>
          <p:cNvPr id="15" name="Rectangle 14"/>
          <p:cNvSpPr/>
          <p:nvPr/>
        </p:nvSpPr>
        <p:spPr>
          <a:xfrm>
            <a:off x="1395167" y="2289578"/>
            <a:ext cx="5040560" cy="802390"/>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rgbClr val="000000"/>
              </a:solidFill>
            </a:endParaRPr>
          </a:p>
        </p:txBody>
      </p:sp>
      <p:sp>
        <p:nvSpPr>
          <p:cNvPr id="16" name="Rectangle 15"/>
          <p:cNvSpPr/>
          <p:nvPr/>
        </p:nvSpPr>
        <p:spPr>
          <a:xfrm>
            <a:off x="1455300" y="2325960"/>
            <a:ext cx="1080120" cy="753329"/>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000000"/>
                </a:solidFill>
                <a:latin typeface="Hero" pitchFamily="50" charset="0"/>
              </a:rPr>
              <a:t>Load Balancer</a:t>
            </a:r>
            <a:endParaRPr lang="en-IN" sz="1600" dirty="0">
              <a:solidFill>
                <a:srgbClr val="000000"/>
              </a:solidFill>
              <a:latin typeface="Hero" pitchFamily="50" charset="0"/>
            </a:endParaRPr>
          </a:p>
        </p:txBody>
      </p:sp>
      <p:sp>
        <p:nvSpPr>
          <p:cNvPr id="17" name="Rectangle 16"/>
          <p:cNvSpPr/>
          <p:nvPr/>
        </p:nvSpPr>
        <p:spPr>
          <a:xfrm>
            <a:off x="2607428" y="2325960"/>
            <a:ext cx="1080120" cy="753329"/>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000000"/>
                </a:solidFill>
                <a:latin typeface="Hero" pitchFamily="50" charset="0"/>
              </a:rPr>
              <a:t>Firewall</a:t>
            </a:r>
            <a:endParaRPr lang="en-IN" sz="1600" dirty="0">
              <a:solidFill>
                <a:srgbClr val="000000"/>
              </a:solidFill>
              <a:latin typeface="Hero" pitchFamily="50" charset="0"/>
            </a:endParaRPr>
          </a:p>
        </p:txBody>
      </p:sp>
      <p:sp>
        <p:nvSpPr>
          <p:cNvPr id="18" name="Rectangle 17"/>
          <p:cNvSpPr/>
          <p:nvPr/>
        </p:nvSpPr>
        <p:spPr>
          <a:xfrm>
            <a:off x="3759556" y="2325960"/>
            <a:ext cx="1080120" cy="753329"/>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000000"/>
                </a:solidFill>
                <a:latin typeface="Hero" pitchFamily="50" charset="0"/>
              </a:rPr>
              <a:t>IDS/IPS</a:t>
            </a:r>
            <a:endParaRPr lang="en-IN" sz="1600" dirty="0">
              <a:solidFill>
                <a:srgbClr val="000000"/>
              </a:solidFill>
              <a:latin typeface="Hero" pitchFamily="50" charset="0"/>
            </a:endParaRPr>
          </a:p>
        </p:txBody>
      </p:sp>
      <p:sp>
        <p:nvSpPr>
          <p:cNvPr id="19" name="Rectangle 18"/>
          <p:cNvSpPr/>
          <p:nvPr/>
        </p:nvSpPr>
        <p:spPr>
          <a:xfrm>
            <a:off x="6567868" y="2325960"/>
            <a:ext cx="1080120" cy="753329"/>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000000"/>
                </a:solidFill>
                <a:latin typeface="Hero" pitchFamily="50" charset="0"/>
              </a:rPr>
              <a:t>3</a:t>
            </a:r>
            <a:r>
              <a:rPr lang="en-IN" sz="1600" baseline="30000" dirty="0" smtClean="0">
                <a:solidFill>
                  <a:srgbClr val="000000"/>
                </a:solidFill>
                <a:latin typeface="Hero" pitchFamily="50" charset="0"/>
              </a:rPr>
              <a:t>rd</a:t>
            </a:r>
            <a:r>
              <a:rPr lang="en-IN" sz="1600" dirty="0" smtClean="0">
                <a:solidFill>
                  <a:srgbClr val="000000"/>
                </a:solidFill>
                <a:latin typeface="Hero" pitchFamily="50" charset="0"/>
              </a:rPr>
              <a:t> Party VM</a:t>
            </a:r>
            <a:endParaRPr lang="en-IN" sz="1600" dirty="0">
              <a:solidFill>
                <a:srgbClr val="000000"/>
              </a:solidFill>
              <a:latin typeface="Hero" pitchFamily="50" charset="0"/>
            </a:endParaRPr>
          </a:p>
        </p:txBody>
      </p:sp>
      <p:sp>
        <p:nvSpPr>
          <p:cNvPr id="20" name="Rectangle 19"/>
          <p:cNvSpPr/>
          <p:nvPr/>
        </p:nvSpPr>
        <p:spPr>
          <a:xfrm>
            <a:off x="7971645" y="2325960"/>
            <a:ext cx="1080120" cy="753329"/>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000000"/>
                </a:solidFill>
                <a:latin typeface="Hero" pitchFamily="50" charset="0"/>
              </a:rPr>
              <a:t>3</a:t>
            </a:r>
            <a:r>
              <a:rPr lang="en-IN" sz="1600" baseline="30000" dirty="0" smtClean="0">
                <a:solidFill>
                  <a:srgbClr val="000000"/>
                </a:solidFill>
                <a:latin typeface="Hero" pitchFamily="50" charset="0"/>
              </a:rPr>
              <a:t>rd</a:t>
            </a:r>
            <a:r>
              <a:rPr lang="en-IN" sz="1600" dirty="0" smtClean="0">
                <a:solidFill>
                  <a:srgbClr val="000000"/>
                </a:solidFill>
                <a:latin typeface="Hero" pitchFamily="50" charset="0"/>
              </a:rPr>
              <a:t> Party VM</a:t>
            </a:r>
            <a:endParaRPr lang="en-IN" sz="1600" dirty="0">
              <a:solidFill>
                <a:srgbClr val="000000"/>
              </a:solidFill>
              <a:latin typeface="Hero" pitchFamily="50" charset="0"/>
            </a:endParaRPr>
          </a:p>
        </p:txBody>
      </p:sp>
      <p:sp>
        <p:nvSpPr>
          <p:cNvPr id="21" name="Rectangle 20"/>
          <p:cNvSpPr/>
          <p:nvPr/>
        </p:nvSpPr>
        <p:spPr>
          <a:xfrm>
            <a:off x="5307664" y="2325960"/>
            <a:ext cx="1080120" cy="753329"/>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000000"/>
                </a:solidFill>
                <a:latin typeface="Hero" pitchFamily="50" charset="0"/>
              </a:rPr>
              <a:t>Storage Proxy</a:t>
            </a:r>
            <a:endParaRPr lang="en-IN" sz="1600" dirty="0">
              <a:solidFill>
                <a:srgbClr val="000000"/>
              </a:solidFill>
              <a:latin typeface="Hero" pitchFamily="50" charset="0"/>
            </a:endParaRPr>
          </a:p>
        </p:txBody>
      </p:sp>
      <p:pic>
        <p:nvPicPr>
          <p:cNvPr id="22" name="Picture 4" descr="https://encrypted-tbn2.gstatic.com/images?q=tbn:ANd9GcQO-bAacKcLroXhlb94Mm68duQvLFmOrHR8GgJxxBLNlkk2xdFDkz1oEtVw"/>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66727" y="4672190"/>
            <a:ext cx="604982" cy="569223"/>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http://t3.gstatic.com/images?q=tbn:ANd9GcQLwSEOe-7YyjIUWGL7UV4zN2kibJhuzgrcZvuweM5p6XBGQdeaO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69490" y="4487648"/>
            <a:ext cx="613783" cy="570121"/>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TextBox 23"/>
          <p:cNvSpPr txBox="1"/>
          <p:nvPr/>
        </p:nvSpPr>
        <p:spPr>
          <a:xfrm>
            <a:off x="-11975" y="4469144"/>
            <a:ext cx="1556836" cy="646331"/>
          </a:xfrm>
          <a:prstGeom prst="rect">
            <a:avLst/>
          </a:prstGeom>
          <a:noFill/>
        </p:spPr>
        <p:txBody>
          <a:bodyPr wrap="none" rtlCol="0">
            <a:spAutoFit/>
          </a:bodyPr>
          <a:lstStyle/>
          <a:p>
            <a:r>
              <a:rPr lang="en-US" b="1" dirty="0" smtClean="0"/>
              <a:t>Commodity</a:t>
            </a:r>
          </a:p>
          <a:p>
            <a:r>
              <a:rPr lang="en-US" b="1" dirty="0" smtClean="0"/>
              <a:t>ToR Hardware</a:t>
            </a:r>
            <a:endParaRPr lang="en-US" b="1" dirty="0"/>
          </a:p>
        </p:txBody>
      </p:sp>
      <p:sp>
        <p:nvSpPr>
          <p:cNvPr id="25" name="TextBox 24"/>
          <p:cNvSpPr txBox="1"/>
          <p:nvPr/>
        </p:nvSpPr>
        <p:spPr>
          <a:xfrm>
            <a:off x="-27295" y="3519200"/>
            <a:ext cx="1783699" cy="646331"/>
          </a:xfrm>
          <a:prstGeom prst="rect">
            <a:avLst/>
          </a:prstGeom>
          <a:noFill/>
        </p:spPr>
        <p:txBody>
          <a:bodyPr wrap="none" rtlCol="0">
            <a:spAutoFit/>
          </a:bodyPr>
          <a:lstStyle/>
          <a:p>
            <a:r>
              <a:rPr lang="en-US" b="1" dirty="0" smtClean="0"/>
              <a:t>L2-L4 Contextual</a:t>
            </a:r>
          </a:p>
          <a:p>
            <a:r>
              <a:rPr lang="en-US" b="1" dirty="0" smtClean="0"/>
              <a:t>Orchestration</a:t>
            </a:r>
            <a:endParaRPr lang="en-US" b="1" dirty="0"/>
          </a:p>
        </p:txBody>
      </p:sp>
      <p:sp>
        <p:nvSpPr>
          <p:cNvPr id="26" name="TextBox 25"/>
          <p:cNvSpPr txBox="1"/>
          <p:nvPr/>
        </p:nvSpPr>
        <p:spPr>
          <a:xfrm>
            <a:off x="-59900" y="2357013"/>
            <a:ext cx="1518364" cy="646331"/>
          </a:xfrm>
          <a:prstGeom prst="rect">
            <a:avLst/>
          </a:prstGeom>
          <a:noFill/>
        </p:spPr>
        <p:txBody>
          <a:bodyPr wrap="none" rtlCol="0">
            <a:spAutoFit/>
          </a:bodyPr>
          <a:lstStyle/>
          <a:p>
            <a:r>
              <a:rPr lang="en-US" b="1" dirty="0" smtClean="0"/>
              <a:t>User-space</a:t>
            </a:r>
          </a:p>
          <a:p>
            <a:r>
              <a:rPr lang="en-US" b="1" dirty="0" smtClean="0"/>
              <a:t>L4-L7 Services</a:t>
            </a:r>
            <a:endParaRPr lang="en-US" b="1" dirty="0"/>
          </a:p>
        </p:txBody>
      </p:sp>
      <p:sp>
        <p:nvSpPr>
          <p:cNvPr id="27" name="TextBox 26"/>
          <p:cNvSpPr txBox="1"/>
          <p:nvPr/>
        </p:nvSpPr>
        <p:spPr>
          <a:xfrm>
            <a:off x="4835309" y="2321067"/>
            <a:ext cx="432048" cy="584775"/>
          </a:xfrm>
          <a:prstGeom prst="rect">
            <a:avLst/>
          </a:prstGeom>
          <a:noFill/>
        </p:spPr>
        <p:txBody>
          <a:bodyPr wrap="square" rtlCol="0">
            <a:spAutoFit/>
          </a:bodyPr>
          <a:lstStyle/>
          <a:p>
            <a:r>
              <a:rPr lang="en-IN" sz="3200" dirty="0" smtClean="0"/>
              <a:t>…</a:t>
            </a:r>
            <a:endParaRPr lang="en-IN" sz="3200" dirty="0"/>
          </a:p>
        </p:txBody>
      </p:sp>
      <p:sp>
        <p:nvSpPr>
          <p:cNvPr id="28" name="TextBox 27"/>
          <p:cNvSpPr txBox="1"/>
          <p:nvPr/>
        </p:nvSpPr>
        <p:spPr>
          <a:xfrm>
            <a:off x="7587517" y="2301996"/>
            <a:ext cx="432048" cy="584775"/>
          </a:xfrm>
          <a:prstGeom prst="rect">
            <a:avLst/>
          </a:prstGeom>
          <a:noFill/>
        </p:spPr>
        <p:txBody>
          <a:bodyPr wrap="square" rtlCol="0">
            <a:spAutoFit/>
          </a:bodyPr>
          <a:lstStyle/>
          <a:p>
            <a:r>
              <a:rPr lang="en-IN" sz="3200" dirty="0" smtClean="0"/>
              <a:t>…</a:t>
            </a:r>
            <a:endParaRPr lang="en-IN" sz="3200" dirty="0"/>
          </a:p>
        </p:txBody>
      </p:sp>
    </p:spTree>
    <p:extLst>
      <p:ext uri="{BB962C8B-B14F-4D97-AF65-F5344CB8AC3E}">
        <p14:creationId xmlns:p14="http://schemas.microsoft.com/office/powerpoint/2010/main" xmlns="" val="3781782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Topology</a:t>
            </a:r>
            <a:endParaRPr lang="en-US" dirty="0"/>
          </a:p>
        </p:txBody>
      </p:sp>
      <p:sp>
        <p:nvSpPr>
          <p:cNvPr id="4" name="Date Placeholder 3"/>
          <p:cNvSpPr>
            <a:spLocks noGrp="1"/>
          </p:cNvSpPr>
          <p:nvPr>
            <p:ph type="dt" sz="half" idx="10"/>
          </p:nvPr>
        </p:nvSpPr>
        <p:spPr/>
        <p:txBody>
          <a:bodyPr/>
          <a:lstStyle/>
          <a:p>
            <a:r>
              <a:rPr lang="en-US" smtClean="0"/>
              <a:t>V0.0.1-20140504</a:t>
            </a:r>
            <a:endParaRPr lang="en-US"/>
          </a:p>
        </p:txBody>
      </p:sp>
      <p:sp>
        <p:nvSpPr>
          <p:cNvPr id="5" name="Footer Placeholder 4"/>
          <p:cNvSpPr>
            <a:spLocks noGrp="1"/>
          </p:cNvSpPr>
          <p:nvPr>
            <p:ph type="ftr" sz="quarter" idx="11"/>
          </p:nvPr>
        </p:nvSpPr>
        <p:spPr/>
        <p:txBody>
          <a:bodyPr/>
          <a:lstStyle/>
          <a:p>
            <a:r>
              <a:rPr lang="en-US" smtClean="0"/>
              <a:t>Lavelle Networks - Proprietary &amp; Confidential</a:t>
            </a:r>
            <a:endParaRPr lang="en-US"/>
          </a:p>
        </p:txBody>
      </p:sp>
      <p:sp>
        <p:nvSpPr>
          <p:cNvPr id="6" name="Slide Number Placeholder 5"/>
          <p:cNvSpPr>
            <a:spLocks noGrp="1"/>
          </p:cNvSpPr>
          <p:nvPr>
            <p:ph type="sldNum" sz="quarter" idx="12"/>
          </p:nvPr>
        </p:nvSpPr>
        <p:spPr/>
        <p:txBody>
          <a:bodyPr/>
          <a:lstStyle/>
          <a:p>
            <a:fld id="{706083A0-E58C-7A43-9D8E-75F709EC5454}" type="slidenum">
              <a:rPr lang="en-US" smtClean="0"/>
              <a:pPr/>
              <a:t>9</a:t>
            </a:fld>
            <a:endParaRPr lang="en-US"/>
          </a:p>
        </p:txBody>
      </p:sp>
      <p:pic>
        <p:nvPicPr>
          <p:cNvPr id="7" name="Picture 6"/>
          <p:cNvPicPr>
            <a:picLocks noChangeAspect="1"/>
          </p:cNvPicPr>
          <p:nvPr/>
        </p:nvPicPr>
        <p:blipFill>
          <a:blip r:embed="rId2"/>
          <a:stretch>
            <a:fillRect/>
          </a:stretch>
        </p:blipFill>
        <p:spPr>
          <a:xfrm>
            <a:off x="3551841" y="4249558"/>
            <a:ext cx="2999862" cy="1361194"/>
          </a:xfrm>
          <a:prstGeom prst="rect">
            <a:avLst/>
          </a:prstGeom>
        </p:spPr>
      </p:pic>
      <p:sp>
        <p:nvSpPr>
          <p:cNvPr id="10" name="Rounded Rectangle 9"/>
          <p:cNvSpPr/>
          <p:nvPr/>
        </p:nvSpPr>
        <p:spPr>
          <a:xfrm>
            <a:off x="3603650" y="2562005"/>
            <a:ext cx="1191414" cy="45825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LB</a:t>
            </a:r>
          </a:p>
          <a:p>
            <a:pPr algn="ctr"/>
            <a:r>
              <a:rPr lang="en-US" sz="1400" dirty="0" smtClean="0">
                <a:solidFill>
                  <a:srgbClr val="000000"/>
                </a:solidFill>
              </a:rPr>
              <a:t>(</a:t>
            </a:r>
            <a:r>
              <a:rPr lang="en-US" sz="1400" dirty="0" err="1" smtClean="0">
                <a:solidFill>
                  <a:srgbClr val="000000"/>
                </a:solidFill>
                <a:hlinkClick r:id="rId3"/>
              </a:rPr>
              <a:t>HAProxy</a:t>
            </a:r>
            <a:r>
              <a:rPr lang="en-US" sz="1400" dirty="0" smtClean="0">
                <a:solidFill>
                  <a:srgbClr val="000000"/>
                </a:solidFill>
              </a:rPr>
              <a:t>)</a:t>
            </a:r>
            <a:endParaRPr lang="en-US" sz="1400" dirty="0">
              <a:solidFill>
                <a:srgbClr val="000000"/>
              </a:solidFill>
            </a:endParaRPr>
          </a:p>
        </p:txBody>
      </p:sp>
      <p:sp>
        <p:nvSpPr>
          <p:cNvPr id="11" name="Rounded Rectangle 10"/>
          <p:cNvSpPr/>
          <p:nvPr/>
        </p:nvSpPr>
        <p:spPr>
          <a:xfrm>
            <a:off x="4958468" y="2562005"/>
            <a:ext cx="1297941" cy="45825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IDS/IPS</a:t>
            </a:r>
          </a:p>
          <a:p>
            <a:pPr algn="ctr"/>
            <a:r>
              <a:rPr lang="en-US" sz="1400" dirty="0" smtClean="0">
                <a:solidFill>
                  <a:srgbClr val="000000"/>
                </a:solidFill>
              </a:rPr>
              <a:t>(</a:t>
            </a:r>
            <a:r>
              <a:rPr lang="en-US" sz="1400" dirty="0" smtClean="0">
                <a:solidFill>
                  <a:srgbClr val="000000"/>
                </a:solidFill>
                <a:hlinkClick r:id="rId4"/>
              </a:rPr>
              <a:t>Snort</a:t>
            </a:r>
            <a:r>
              <a:rPr lang="en-US" sz="1400" dirty="0" smtClean="0">
                <a:solidFill>
                  <a:srgbClr val="000000"/>
                </a:solidFill>
              </a:rPr>
              <a:t>)</a:t>
            </a:r>
            <a:endParaRPr lang="en-US" sz="1400" dirty="0">
              <a:solidFill>
                <a:srgbClr val="000000"/>
              </a:solidFill>
            </a:endParaRPr>
          </a:p>
        </p:txBody>
      </p:sp>
      <p:sp>
        <p:nvSpPr>
          <p:cNvPr id="12" name="Rounded Rectangle 11"/>
          <p:cNvSpPr/>
          <p:nvPr/>
        </p:nvSpPr>
        <p:spPr>
          <a:xfrm>
            <a:off x="3568949" y="3229872"/>
            <a:ext cx="2713535" cy="322671"/>
          </a:xfrm>
          <a:prstGeom prst="round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000000"/>
                </a:solidFill>
              </a:rPr>
              <a:t>SmartToR</a:t>
            </a:r>
            <a:r>
              <a:rPr lang="en-US" b="1" dirty="0" smtClean="0">
                <a:solidFill>
                  <a:srgbClr val="000000"/>
                </a:solidFill>
              </a:rPr>
              <a:t> Service Hub</a:t>
            </a:r>
            <a:endParaRPr lang="en-US" b="1" dirty="0">
              <a:solidFill>
                <a:srgbClr val="000000"/>
              </a:solidFill>
            </a:endParaRPr>
          </a:p>
        </p:txBody>
      </p:sp>
      <p:sp>
        <p:nvSpPr>
          <p:cNvPr id="14" name="Rounded Rectangle 13"/>
          <p:cNvSpPr/>
          <p:nvPr/>
        </p:nvSpPr>
        <p:spPr>
          <a:xfrm>
            <a:off x="4952911" y="1856912"/>
            <a:ext cx="1057336" cy="51896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Web Svc</a:t>
            </a:r>
          </a:p>
          <a:p>
            <a:pPr algn="ctr"/>
            <a:r>
              <a:rPr lang="en-US" sz="1400" dirty="0">
                <a:solidFill>
                  <a:srgbClr val="000000"/>
                </a:solidFill>
              </a:rPr>
              <a:t>(</a:t>
            </a:r>
            <a:r>
              <a:rPr lang="en-US" sz="1400" dirty="0" err="1">
                <a:solidFill>
                  <a:srgbClr val="000000"/>
                </a:solidFill>
                <a:hlinkClick r:id="rId5"/>
              </a:rPr>
              <a:t>NginX</a:t>
            </a:r>
            <a:r>
              <a:rPr lang="en-US" sz="1400" dirty="0" smtClean="0">
                <a:solidFill>
                  <a:srgbClr val="000000"/>
                </a:solidFill>
              </a:rPr>
              <a:t>)</a:t>
            </a:r>
            <a:endParaRPr lang="en-US" sz="1400" dirty="0">
              <a:solidFill>
                <a:srgbClr val="000000"/>
              </a:solidFill>
            </a:endParaRPr>
          </a:p>
        </p:txBody>
      </p:sp>
      <p:sp>
        <p:nvSpPr>
          <p:cNvPr id="15" name="Rounded Rectangle 14"/>
          <p:cNvSpPr/>
          <p:nvPr/>
        </p:nvSpPr>
        <p:spPr>
          <a:xfrm>
            <a:off x="3875461" y="1853545"/>
            <a:ext cx="1050163" cy="52233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Web Svc</a:t>
            </a:r>
          </a:p>
          <a:p>
            <a:pPr algn="ctr"/>
            <a:r>
              <a:rPr lang="en-US" sz="1400" dirty="0" smtClean="0">
                <a:solidFill>
                  <a:srgbClr val="000000"/>
                </a:solidFill>
              </a:rPr>
              <a:t>(</a:t>
            </a:r>
            <a:r>
              <a:rPr lang="en-US" sz="1400" dirty="0" err="1" smtClean="0">
                <a:solidFill>
                  <a:srgbClr val="000000"/>
                </a:solidFill>
                <a:hlinkClick r:id="rId5"/>
              </a:rPr>
              <a:t>NginX</a:t>
            </a:r>
            <a:r>
              <a:rPr lang="en-US" sz="1400" dirty="0" smtClean="0">
                <a:solidFill>
                  <a:srgbClr val="000000"/>
                </a:solidFill>
              </a:rPr>
              <a:t>)</a:t>
            </a:r>
            <a:endParaRPr lang="en-US" sz="1400" dirty="0">
              <a:solidFill>
                <a:srgbClr val="000000"/>
              </a:solidFill>
            </a:endParaRPr>
          </a:p>
        </p:txBody>
      </p:sp>
      <p:sp>
        <p:nvSpPr>
          <p:cNvPr id="26" name="TextBox 25"/>
          <p:cNvSpPr txBox="1"/>
          <p:nvPr/>
        </p:nvSpPr>
        <p:spPr>
          <a:xfrm>
            <a:off x="811319" y="5665418"/>
            <a:ext cx="7507183" cy="461665"/>
          </a:xfrm>
          <a:prstGeom prst="rect">
            <a:avLst/>
          </a:prstGeom>
          <a:noFill/>
        </p:spPr>
        <p:txBody>
          <a:bodyPr wrap="none" rtlCol="0">
            <a:spAutoFit/>
          </a:bodyPr>
          <a:lstStyle/>
          <a:p>
            <a:r>
              <a:rPr lang="en-US" sz="2400" b="1" dirty="0" smtClean="0"/>
              <a:t>Video:</a:t>
            </a:r>
            <a:r>
              <a:rPr lang="en-US" sz="2400" dirty="0" smtClean="0"/>
              <a:t> </a:t>
            </a:r>
            <a:r>
              <a:rPr lang="en-US" sz="2400" dirty="0" smtClean="0">
                <a:hlinkClick r:id="rId6"/>
              </a:rPr>
              <a:t>https://</a:t>
            </a:r>
            <a:r>
              <a:rPr lang="en-US" sz="2400" dirty="0" err="1" smtClean="0">
                <a:hlinkClick r:id="rId6"/>
              </a:rPr>
              <a:t>www.youtube.com</a:t>
            </a:r>
            <a:r>
              <a:rPr lang="en-US" sz="2400" dirty="0" smtClean="0">
                <a:hlinkClick r:id="rId6"/>
              </a:rPr>
              <a:t>/</a:t>
            </a:r>
            <a:r>
              <a:rPr lang="en-US" sz="2400" dirty="0" err="1" smtClean="0">
                <a:hlinkClick r:id="rId6"/>
              </a:rPr>
              <a:t>watch?v</a:t>
            </a:r>
            <a:r>
              <a:rPr lang="en-US" sz="2400" dirty="0" smtClean="0">
                <a:hlinkClick r:id="rId6"/>
              </a:rPr>
              <a:t>=gzDnDZ4ENEg</a:t>
            </a:r>
            <a:endParaRPr lang="en-US" sz="2400" b="1" dirty="0"/>
          </a:p>
        </p:txBody>
      </p:sp>
      <p:sp>
        <p:nvSpPr>
          <p:cNvPr id="3" name="TextBox 2"/>
          <p:cNvSpPr txBox="1"/>
          <p:nvPr/>
        </p:nvSpPr>
        <p:spPr>
          <a:xfrm>
            <a:off x="3793075" y="1625669"/>
            <a:ext cx="1258697" cy="261610"/>
          </a:xfrm>
          <a:prstGeom prst="rect">
            <a:avLst/>
          </a:prstGeom>
          <a:noFill/>
        </p:spPr>
        <p:txBody>
          <a:bodyPr wrap="none" rtlCol="0">
            <a:spAutoFit/>
          </a:bodyPr>
          <a:lstStyle/>
          <a:p>
            <a:r>
              <a:rPr lang="en-US" sz="1050" b="1" dirty="0" smtClean="0"/>
              <a:t>10.10.11.150:8090</a:t>
            </a:r>
            <a:endParaRPr lang="en-US" sz="1050" b="1" dirty="0"/>
          </a:p>
        </p:txBody>
      </p:sp>
      <p:sp>
        <p:nvSpPr>
          <p:cNvPr id="23" name="TextBox 22"/>
          <p:cNvSpPr txBox="1"/>
          <p:nvPr/>
        </p:nvSpPr>
        <p:spPr>
          <a:xfrm>
            <a:off x="4832263" y="1624783"/>
            <a:ext cx="1311327" cy="253916"/>
          </a:xfrm>
          <a:prstGeom prst="rect">
            <a:avLst/>
          </a:prstGeom>
          <a:noFill/>
        </p:spPr>
        <p:txBody>
          <a:bodyPr wrap="none" rtlCol="0">
            <a:spAutoFit/>
          </a:bodyPr>
          <a:lstStyle/>
          <a:p>
            <a:r>
              <a:rPr lang="en-US" sz="1050" b="1" dirty="0" smtClean="0"/>
              <a:t>| 10.10.11.150:8091</a:t>
            </a:r>
            <a:endParaRPr lang="en-US" sz="1050" b="1" dirty="0"/>
          </a:p>
        </p:txBody>
      </p:sp>
      <p:sp>
        <p:nvSpPr>
          <p:cNvPr id="27" name="TextBox 26"/>
          <p:cNvSpPr txBox="1"/>
          <p:nvPr/>
        </p:nvSpPr>
        <p:spPr>
          <a:xfrm>
            <a:off x="3830682" y="2343176"/>
            <a:ext cx="770285" cy="253916"/>
          </a:xfrm>
          <a:prstGeom prst="rect">
            <a:avLst/>
          </a:prstGeom>
          <a:noFill/>
        </p:spPr>
        <p:txBody>
          <a:bodyPr wrap="none" rtlCol="0">
            <a:spAutoFit/>
          </a:bodyPr>
          <a:lstStyle/>
          <a:p>
            <a:r>
              <a:rPr lang="en-US" sz="1050" b="1" dirty="0" smtClean="0"/>
              <a:t>10.10.11.2</a:t>
            </a:r>
            <a:endParaRPr lang="en-US" sz="1050" b="1" dirty="0"/>
          </a:p>
        </p:txBody>
      </p:sp>
      <p:sp>
        <p:nvSpPr>
          <p:cNvPr id="16" name="Curved Right Arrow 15"/>
          <p:cNvSpPr/>
          <p:nvPr/>
        </p:nvSpPr>
        <p:spPr>
          <a:xfrm rot="10800000">
            <a:off x="6315328" y="2354125"/>
            <a:ext cx="472190" cy="1052380"/>
          </a:xfrm>
          <a:prstGeom prst="curvedRightArrow">
            <a:avLst/>
          </a:prstGeom>
          <a:solidFill>
            <a:schemeClr val="bg1">
              <a:lumMod val="95000"/>
              <a:alpha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6732778" y="2463464"/>
            <a:ext cx="1216035" cy="523220"/>
          </a:xfrm>
          <a:prstGeom prst="rect">
            <a:avLst/>
          </a:prstGeom>
          <a:noFill/>
        </p:spPr>
        <p:txBody>
          <a:bodyPr wrap="none" rtlCol="0">
            <a:spAutoFit/>
          </a:bodyPr>
          <a:lstStyle/>
          <a:p>
            <a:r>
              <a:rPr lang="en-US" sz="1400" b="1" dirty="0" smtClean="0"/>
              <a:t>L4-L7 Service</a:t>
            </a:r>
          </a:p>
          <a:p>
            <a:r>
              <a:rPr lang="en-US" sz="1400" b="1" dirty="0" smtClean="0"/>
              <a:t>Orchestration</a:t>
            </a:r>
            <a:endParaRPr lang="en-US" sz="1400" b="1" dirty="0"/>
          </a:p>
        </p:txBody>
      </p:sp>
      <p:sp>
        <p:nvSpPr>
          <p:cNvPr id="18" name="Curved Left Arrow 17"/>
          <p:cNvSpPr/>
          <p:nvPr/>
        </p:nvSpPr>
        <p:spPr>
          <a:xfrm>
            <a:off x="6315328" y="3406505"/>
            <a:ext cx="439346" cy="808750"/>
          </a:xfrm>
          <a:prstGeom prst="curvedLeftArrow">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Rounded Rectangle 27"/>
          <p:cNvSpPr/>
          <p:nvPr/>
        </p:nvSpPr>
        <p:spPr>
          <a:xfrm>
            <a:off x="3779833" y="3888261"/>
            <a:ext cx="2394633" cy="45825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SDN Switch</a:t>
            </a:r>
          </a:p>
          <a:p>
            <a:pPr algn="ctr"/>
            <a:r>
              <a:rPr lang="en-US" sz="1400" dirty="0" smtClean="0">
                <a:solidFill>
                  <a:srgbClr val="000000"/>
                </a:solidFill>
              </a:rPr>
              <a:t>(</a:t>
            </a:r>
            <a:r>
              <a:rPr lang="en-US" sz="1400" dirty="0" smtClean="0">
                <a:solidFill>
                  <a:srgbClr val="000000"/>
                </a:solidFill>
                <a:hlinkClick r:id="rId7"/>
              </a:rPr>
              <a:t>OVS</a:t>
            </a:r>
            <a:r>
              <a:rPr lang="en-US" sz="1400" dirty="0" smtClean="0">
                <a:solidFill>
                  <a:srgbClr val="000000"/>
                </a:solidFill>
              </a:rPr>
              <a:t>)</a:t>
            </a:r>
            <a:endParaRPr lang="en-US" sz="1400" dirty="0">
              <a:solidFill>
                <a:srgbClr val="000000"/>
              </a:solidFill>
            </a:endParaRPr>
          </a:p>
        </p:txBody>
      </p:sp>
      <p:sp>
        <p:nvSpPr>
          <p:cNvPr id="29" name="TextBox 28"/>
          <p:cNvSpPr txBox="1"/>
          <p:nvPr/>
        </p:nvSpPr>
        <p:spPr>
          <a:xfrm>
            <a:off x="6699934" y="3549346"/>
            <a:ext cx="1082348" cy="523220"/>
          </a:xfrm>
          <a:prstGeom prst="rect">
            <a:avLst/>
          </a:prstGeom>
          <a:noFill/>
        </p:spPr>
        <p:txBody>
          <a:bodyPr wrap="none" rtlCol="0">
            <a:spAutoFit/>
          </a:bodyPr>
          <a:lstStyle/>
          <a:p>
            <a:r>
              <a:rPr lang="en-US" sz="1400" b="1" dirty="0" smtClean="0"/>
              <a:t>L2-L4 Traffic</a:t>
            </a:r>
          </a:p>
          <a:p>
            <a:r>
              <a:rPr lang="en-US" sz="1400" b="1" dirty="0" smtClean="0"/>
              <a:t>Steering</a:t>
            </a:r>
            <a:endParaRPr lang="en-US" sz="1400" b="1" dirty="0"/>
          </a:p>
        </p:txBody>
      </p:sp>
      <p:sp>
        <p:nvSpPr>
          <p:cNvPr id="30" name="TextBox 29"/>
          <p:cNvSpPr txBox="1"/>
          <p:nvPr/>
        </p:nvSpPr>
        <p:spPr>
          <a:xfrm>
            <a:off x="5446969" y="3659498"/>
            <a:ext cx="838691" cy="276999"/>
          </a:xfrm>
          <a:prstGeom prst="rect">
            <a:avLst/>
          </a:prstGeom>
          <a:noFill/>
        </p:spPr>
        <p:txBody>
          <a:bodyPr wrap="none" rtlCol="0">
            <a:spAutoFit/>
          </a:bodyPr>
          <a:lstStyle/>
          <a:p>
            <a:r>
              <a:rPr lang="en-US" sz="1200" b="1" dirty="0" err="1" smtClean="0"/>
              <a:t>ovs</a:t>
            </a:r>
            <a:r>
              <a:rPr lang="en-US" sz="1200" b="1" dirty="0" smtClean="0"/>
              <a:t> – </a:t>
            </a:r>
            <a:r>
              <a:rPr lang="en-US" sz="1200" b="1" dirty="0" err="1" smtClean="0"/>
              <a:t>ofctl</a:t>
            </a:r>
            <a:endParaRPr lang="en-US" sz="1200" b="1" dirty="0"/>
          </a:p>
        </p:txBody>
      </p:sp>
      <p:pic>
        <p:nvPicPr>
          <p:cNvPr id="31" name="Picture 2" descr="https://encrypted-tbn3.gstatic.com/images?q=tbn:ANd9GcRAyjhaOZwH31EoNNqB8x7HTaU0JmsPJb9abaoPFKHoqYz_-TUCdr4ltNev"/>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495941" y="3010299"/>
            <a:ext cx="799868" cy="825204"/>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20"/>
          <p:cNvPicPr>
            <a:picLocks noChangeAspect="1"/>
          </p:cNvPicPr>
          <p:nvPr/>
        </p:nvPicPr>
        <p:blipFill>
          <a:blip r:embed="rId9"/>
          <a:stretch>
            <a:fillRect/>
          </a:stretch>
        </p:blipFill>
        <p:spPr>
          <a:xfrm>
            <a:off x="2372459" y="3101686"/>
            <a:ext cx="530824" cy="530824"/>
          </a:xfrm>
          <a:prstGeom prst="rect">
            <a:avLst/>
          </a:prstGeom>
        </p:spPr>
      </p:pic>
      <p:sp>
        <p:nvSpPr>
          <p:cNvPr id="32" name="TextBox 31"/>
          <p:cNvSpPr txBox="1"/>
          <p:nvPr/>
        </p:nvSpPr>
        <p:spPr>
          <a:xfrm>
            <a:off x="2426699" y="3504324"/>
            <a:ext cx="372217" cy="276999"/>
          </a:xfrm>
          <a:prstGeom prst="rect">
            <a:avLst/>
          </a:prstGeom>
          <a:noFill/>
        </p:spPr>
        <p:txBody>
          <a:bodyPr wrap="none" rtlCol="0">
            <a:spAutoFit/>
          </a:bodyPr>
          <a:lstStyle/>
          <a:p>
            <a:r>
              <a:rPr lang="en-US" sz="1200" b="1" dirty="0" smtClean="0"/>
              <a:t>CLI</a:t>
            </a:r>
            <a:endParaRPr lang="en-US" sz="1200" b="1" dirty="0"/>
          </a:p>
        </p:txBody>
      </p:sp>
      <p:sp>
        <p:nvSpPr>
          <p:cNvPr id="33" name="TextBox 32"/>
          <p:cNvSpPr txBox="1"/>
          <p:nvPr/>
        </p:nvSpPr>
        <p:spPr>
          <a:xfrm>
            <a:off x="292980" y="3076586"/>
            <a:ext cx="1368246" cy="646331"/>
          </a:xfrm>
          <a:prstGeom prst="rect">
            <a:avLst/>
          </a:prstGeom>
          <a:noFill/>
        </p:spPr>
        <p:txBody>
          <a:bodyPr wrap="none" rtlCol="0">
            <a:spAutoFit/>
          </a:bodyPr>
          <a:lstStyle/>
          <a:p>
            <a:r>
              <a:rPr lang="en-US" b="1" dirty="0" smtClean="0"/>
              <a:t>Service</a:t>
            </a:r>
          </a:p>
          <a:p>
            <a:r>
              <a:rPr lang="en-US" b="1" dirty="0" smtClean="0"/>
              <a:t>Deployment</a:t>
            </a:r>
            <a:endParaRPr lang="en-US" b="1" dirty="0"/>
          </a:p>
        </p:txBody>
      </p:sp>
      <p:sp>
        <p:nvSpPr>
          <p:cNvPr id="34" name="Right Arrow 33"/>
          <p:cNvSpPr/>
          <p:nvPr/>
        </p:nvSpPr>
        <p:spPr>
          <a:xfrm>
            <a:off x="3091356" y="3262715"/>
            <a:ext cx="258615" cy="231886"/>
          </a:xfrm>
          <a:prstGeom prst="rightArrow">
            <a:avLst/>
          </a:prstGeom>
          <a:solidFill>
            <a:schemeClr val="bg1">
              <a:lumMod val="95000"/>
              <a:alpha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6380965" y="4610488"/>
            <a:ext cx="1056700" cy="523220"/>
          </a:xfrm>
          <a:prstGeom prst="rect">
            <a:avLst/>
          </a:prstGeom>
          <a:noFill/>
        </p:spPr>
        <p:txBody>
          <a:bodyPr wrap="none" rtlCol="0">
            <a:spAutoFit/>
          </a:bodyPr>
          <a:lstStyle/>
          <a:p>
            <a:r>
              <a:rPr lang="en-US" sz="1400" b="1" dirty="0" smtClean="0"/>
              <a:t>Commodity</a:t>
            </a:r>
          </a:p>
          <a:p>
            <a:r>
              <a:rPr lang="en-US" sz="1400" b="1" dirty="0" smtClean="0"/>
              <a:t>Hardware</a:t>
            </a:r>
            <a:endParaRPr lang="en-US" sz="1400" b="1" dirty="0"/>
          </a:p>
        </p:txBody>
      </p:sp>
    </p:spTree>
    <p:extLst>
      <p:ext uri="{BB962C8B-B14F-4D97-AF65-F5344CB8AC3E}">
        <p14:creationId xmlns:p14="http://schemas.microsoft.com/office/powerpoint/2010/main" xmlns="" val="2719692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2596</TotalTime>
  <Words>1949</Words>
  <Application>Microsoft Office PowerPoint</Application>
  <PresentationFormat>On-screen Show (4:3)</PresentationFormat>
  <Paragraphs>475</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Lavelle Networks</vt:lpstr>
      <vt:lpstr>Mission</vt:lpstr>
      <vt:lpstr>Current Problems</vt:lpstr>
      <vt:lpstr>Bare-metal/SDN/NFV Challenges</vt:lpstr>
      <vt:lpstr>Technology Evolution with Lavelle</vt:lpstr>
      <vt:lpstr>Lavelle Technology</vt:lpstr>
      <vt:lpstr>Technology Inflections Leveraged</vt:lpstr>
      <vt:lpstr>Product Platform: SmartToR</vt:lpstr>
      <vt:lpstr>Demonstration Topology</vt:lpstr>
      <vt:lpstr>OpenStack based Orchestration</vt:lpstr>
      <vt:lpstr>Addressable Market Size</vt:lpstr>
      <vt:lpstr>Competition</vt:lpstr>
      <vt:lpstr>Product Development Plan</vt:lpstr>
      <vt:lpstr>Development Resource Planning</vt:lpstr>
      <vt:lpstr>Operating Plan</vt:lpstr>
      <vt:lpstr>GTM</vt:lpstr>
      <vt:lpstr>Revenue Projection</vt:lpstr>
      <vt:lpstr>Lavelle Team</vt:lpstr>
      <vt:lpstr>Why should Lavelle win?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Lavelle Networks</dc:title>
  <dc:creator>Kamesh Raghavendra</dc:creator>
  <cp:lastModifiedBy>shyamal</cp:lastModifiedBy>
  <cp:revision>134</cp:revision>
  <dcterms:created xsi:type="dcterms:W3CDTF">2014-04-09T10:25:55Z</dcterms:created>
  <dcterms:modified xsi:type="dcterms:W3CDTF">2014-05-04T16:07:35Z</dcterms:modified>
</cp:coreProperties>
</file>