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9" r:id="rId1"/>
  </p:sldMasterIdLst>
  <p:notesMasterIdLst>
    <p:notesMasterId r:id="rId6"/>
  </p:notesMasterIdLst>
  <p:handoutMasterIdLst>
    <p:handoutMasterId r:id="rId7"/>
  </p:handoutMasterIdLst>
  <p:sldIdLst>
    <p:sldId id="580" r:id="rId2"/>
    <p:sldId id="584" r:id="rId3"/>
    <p:sldId id="581" r:id="rId4"/>
    <p:sldId id="586" r:id="rId5"/>
  </p:sldIdLst>
  <p:sldSz cx="9144000" cy="6858000" type="screen4x3"/>
  <p:notesSz cx="6985000" cy="9283700"/>
  <p:defaultTextStyle>
    <a:defPPr>
      <a:defRPr lang="en-US"/>
    </a:defPPr>
    <a:lvl1pPr algn="l" rtl="0" eaLnBrk="0" fontAlgn="base" hangingPunct="0">
      <a:spcBef>
        <a:spcPct val="0"/>
      </a:spcBef>
      <a:spcAft>
        <a:spcPct val="0"/>
      </a:spcAft>
      <a:defRPr sz="2400" kern="1200">
        <a:solidFill>
          <a:schemeClr val="tx1"/>
        </a:solidFill>
        <a:latin typeface="Arial" charset="0"/>
        <a:ea typeface="+mn-ea"/>
        <a:cs typeface="+mn-cs"/>
      </a:defRPr>
    </a:lvl1pPr>
    <a:lvl2pPr marL="457200" algn="l" rtl="0" eaLnBrk="0" fontAlgn="base" hangingPunct="0">
      <a:spcBef>
        <a:spcPct val="0"/>
      </a:spcBef>
      <a:spcAft>
        <a:spcPct val="0"/>
      </a:spcAft>
      <a:defRPr sz="2400" kern="1200">
        <a:solidFill>
          <a:schemeClr val="tx1"/>
        </a:solidFill>
        <a:latin typeface="Arial" charset="0"/>
        <a:ea typeface="+mn-ea"/>
        <a:cs typeface="+mn-cs"/>
      </a:defRPr>
    </a:lvl2pPr>
    <a:lvl3pPr marL="914400" algn="l" rtl="0" eaLnBrk="0" fontAlgn="base" hangingPunct="0">
      <a:spcBef>
        <a:spcPct val="0"/>
      </a:spcBef>
      <a:spcAft>
        <a:spcPct val="0"/>
      </a:spcAft>
      <a:defRPr sz="2400" kern="1200">
        <a:solidFill>
          <a:schemeClr val="tx1"/>
        </a:solidFill>
        <a:latin typeface="Arial" charset="0"/>
        <a:ea typeface="+mn-ea"/>
        <a:cs typeface="+mn-cs"/>
      </a:defRPr>
    </a:lvl3pPr>
    <a:lvl4pPr marL="1371600" algn="l" rtl="0" eaLnBrk="0" fontAlgn="base" hangingPunct="0">
      <a:spcBef>
        <a:spcPct val="0"/>
      </a:spcBef>
      <a:spcAft>
        <a:spcPct val="0"/>
      </a:spcAft>
      <a:defRPr sz="2400" kern="1200">
        <a:solidFill>
          <a:schemeClr val="tx1"/>
        </a:solidFill>
        <a:latin typeface="Arial" charset="0"/>
        <a:ea typeface="+mn-ea"/>
        <a:cs typeface="+mn-cs"/>
      </a:defRPr>
    </a:lvl4pPr>
    <a:lvl5pPr marL="1828800" algn="l"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24">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a:srgbClr val="A80000"/>
    <a:srgbClr val="CC0000"/>
    <a:srgbClr val="A50021"/>
    <a:srgbClr val="8E001B"/>
    <a:srgbClr val="800000"/>
    <a:srgbClr val="CC99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57" autoAdjust="0"/>
    <p:restoredTop sz="47429" autoAdjust="0"/>
  </p:normalViewPr>
  <p:slideViewPr>
    <p:cSldViewPr snapToGrid="0">
      <p:cViewPr varScale="1">
        <p:scale>
          <a:sx n="53" d="100"/>
          <a:sy n="53" d="100"/>
        </p:scale>
        <p:origin x="-2148" y="-96"/>
      </p:cViewPr>
      <p:guideLst>
        <p:guide orient="horz" pos="2160"/>
        <p:guide pos="2880"/>
      </p:guideLst>
    </p:cSldViewPr>
  </p:slideViewPr>
  <p:outlineViewPr>
    <p:cViewPr>
      <p:scale>
        <a:sx n="33" d="100"/>
        <a:sy n="33" d="100"/>
      </p:scale>
      <p:origin x="0" y="0"/>
    </p:cViewPr>
  </p:outlineViewPr>
  <p:notesTextViewPr>
    <p:cViewPr>
      <p:scale>
        <a:sx n="3" d="2"/>
        <a:sy n="3" d="2"/>
      </p:scale>
      <p:origin x="0" y="7224"/>
    </p:cViewPr>
  </p:notesTextViewPr>
  <p:sorterViewPr>
    <p:cViewPr>
      <p:scale>
        <a:sx n="66" d="100"/>
        <a:sy n="66" d="100"/>
      </p:scale>
      <p:origin x="0" y="0"/>
    </p:cViewPr>
  </p:sorterViewPr>
  <p:notesViewPr>
    <p:cSldViewPr snapToGrid="0">
      <p:cViewPr varScale="1">
        <p:scale>
          <a:sx n="63" d="100"/>
          <a:sy n="63" d="100"/>
        </p:scale>
        <p:origin x="-2196" y="-120"/>
      </p:cViewPr>
      <p:guideLst>
        <p:guide orient="horz" pos="2924"/>
        <p:guide pos="22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3027363" cy="46355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defTabSz="928688">
              <a:defRPr sz="1200">
                <a:latin typeface="Times New Roman" pitchFamily="18" charset="0"/>
              </a:defRPr>
            </a:lvl1pPr>
          </a:lstStyle>
          <a:p>
            <a:endParaRPr lang="en-US"/>
          </a:p>
        </p:txBody>
      </p:sp>
      <p:sp>
        <p:nvSpPr>
          <p:cNvPr id="67587" name="Rectangle 3"/>
          <p:cNvSpPr>
            <a:spLocks noGrp="1" noChangeArrowheads="1"/>
          </p:cNvSpPr>
          <p:nvPr>
            <p:ph type="dt" sz="quarter" idx="1"/>
          </p:nvPr>
        </p:nvSpPr>
        <p:spPr bwMode="auto">
          <a:xfrm>
            <a:off x="3956050" y="0"/>
            <a:ext cx="3027363" cy="46355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algn="r" defTabSz="928688">
              <a:defRPr sz="1200">
                <a:latin typeface="Times New Roman" pitchFamily="18" charset="0"/>
              </a:defRPr>
            </a:lvl1pPr>
          </a:lstStyle>
          <a:p>
            <a:endParaRPr lang="en-US"/>
          </a:p>
        </p:txBody>
      </p:sp>
      <p:sp>
        <p:nvSpPr>
          <p:cNvPr id="67588" name="Rectangle 4"/>
          <p:cNvSpPr>
            <a:spLocks noGrp="1" noChangeArrowheads="1"/>
          </p:cNvSpPr>
          <p:nvPr>
            <p:ph type="ftr" sz="quarter" idx="2"/>
          </p:nvPr>
        </p:nvSpPr>
        <p:spPr bwMode="auto">
          <a:xfrm>
            <a:off x="0" y="8818563"/>
            <a:ext cx="3027363" cy="463550"/>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defTabSz="928688">
              <a:defRPr sz="1200">
                <a:latin typeface="Times New Roman" pitchFamily="18" charset="0"/>
              </a:defRPr>
            </a:lvl1pPr>
          </a:lstStyle>
          <a:p>
            <a:endParaRPr lang="en-US"/>
          </a:p>
        </p:txBody>
      </p:sp>
      <p:sp>
        <p:nvSpPr>
          <p:cNvPr id="67589" name="Rectangle 5"/>
          <p:cNvSpPr>
            <a:spLocks noGrp="1" noChangeArrowheads="1"/>
          </p:cNvSpPr>
          <p:nvPr>
            <p:ph type="sldNum" sz="quarter" idx="3"/>
          </p:nvPr>
        </p:nvSpPr>
        <p:spPr bwMode="auto">
          <a:xfrm>
            <a:off x="3956050" y="8818563"/>
            <a:ext cx="3027363" cy="463550"/>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algn="r" defTabSz="928688">
              <a:defRPr sz="1200">
                <a:latin typeface="Times New Roman" pitchFamily="18" charset="0"/>
              </a:defRPr>
            </a:lvl1pPr>
          </a:lstStyle>
          <a:p>
            <a:fld id="{C7D17235-AFFE-48F4-8AE6-4D082949007A}" type="slidenum">
              <a:rPr lang="en-US"/>
              <a:pPr/>
              <a:t>‹#›</a:t>
            </a:fld>
            <a:endParaRPr lang="en-US"/>
          </a:p>
        </p:txBody>
      </p:sp>
    </p:spTree>
    <p:extLst>
      <p:ext uri="{BB962C8B-B14F-4D97-AF65-F5344CB8AC3E}">
        <p14:creationId xmlns:p14="http://schemas.microsoft.com/office/powerpoint/2010/main" val="41867933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186" name="Rectangle 2"/>
          <p:cNvSpPr>
            <a:spLocks noGrp="1" noChangeArrowheads="1"/>
          </p:cNvSpPr>
          <p:nvPr>
            <p:ph type="hdr" sz="quarter"/>
          </p:nvPr>
        </p:nvSpPr>
        <p:spPr bwMode="auto">
          <a:xfrm>
            <a:off x="0" y="0"/>
            <a:ext cx="3027363" cy="46355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defTabSz="928688">
              <a:defRPr sz="1200">
                <a:latin typeface="Times New Roman" pitchFamily="18" charset="0"/>
              </a:defRPr>
            </a:lvl1pPr>
          </a:lstStyle>
          <a:p>
            <a:endParaRPr lang="en-US"/>
          </a:p>
        </p:txBody>
      </p:sp>
      <p:sp>
        <p:nvSpPr>
          <p:cNvPr id="93187" name="Rectangle 3"/>
          <p:cNvSpPr>
            <a:spLocks noGrp="1" noChangeArrowheads="1"/>
          </p:cNvSpPr>
          <p:nvPr>
            <p:ph type="dt" idx="1"/>
          </p:nvPr>
        </p:nvSpPr>
        <p:spPr bwMode="auto">
          <a:xfrm>
            <a:off x="3956050" y="0"/>
            <a:ext cx="3027363" cy="46355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algn="r" defTabSz="928688">
              <a:defRPr sz="1200">
                <a:latin typeface="Times New Roman" pitchFamily="18" charset="0"/>
              </a:defRPr>
            </a:lvl1pPr>
          </a:lstStyle>
          <a:p>
            <a:endParaRPr lang="en-US"/>
          </a:p>
        </p:txBody>
      </p:sp>
      <p:sp>
        <p:nvSpPr>
          <p:cNvPr id="93188"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a:effectLst/>
        </p:spPr>
      </p:sp>
      <p:sp>
        <p:nvSpPr>
          <p:cNvPr id="93189" name="Rectangle 5"/>
          <p:cNvSpPr>
            <a:spLocks noGrp="1" noChangeArrowheads="1"/>
          </p:cNvSpPr>
          <p:nvPr>
            <p:ph type="body" sz="quarter" idx="3"/>
          </p:nvPr>
        </p:nvSpPr>
        <p:spPr bwMode="auto">
          <a:xfrm>
            <a:off x="698500" y="4410075"/>
            <a:ext cx="5588000" cy="4176713"/>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3190" name="Rectangle 6"/>
          <p:cNvSpPr>
            <a:spLocks noGrp="1" noChangeArrowheads="1"/>
          </p:cNvSpPr>
          <p:nvPr>
            <p:ph type="ftr" sz="quarter" idx="4"/>
          </p:nvPr>
        </p:nvSpPr>
        <p:spPr bwMode="auto">
          <a:xfrm>
            <a:off x="0" y="8818563"/>
            <a:ext cx="3027363" cy="463550"/>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defTabSz="928688">
              <a:defRPr sz="1200">
                <a:latin typeface="Times New Roman" pitchFamily="18" charset="0"/>
              </a:defRPr>
            </a:lvl1pPr>
          </a:lstStyle>
          <a:p>
            <a:endParaRPr lang="en-US"/>
          </a:p>
        </p:txBody>
      </p:sp>
      <p:sp>
        <p:nvSpPr>
          <p:cNvPr id="93191" name="Rectangle 7"/>
          <p:cNvSpPr>
            <a:spLocks noGrp="1" noChangeArrowheads="1"/>
          </p:cNvSpPr>
          <p:nvPr>
            <p:ph type="sldNum" sz="quarter" idx="5"/>
          </p:nvPr>
        </p:nvSpPr>
        <p:spPr bwMode="auto">
          <a:xfrm>
            <a:off x="3956050" y="8818563"/>
            <a:ext cx="3027363" cy="463550"/>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algn="r" defTabSz="928688">
              <a:defRPr sz="1200">
                <a:latin typeface="Times New Roman" pitchFamily="18" charset="0"/>
              </a:defRPr>
            </a:lvl1pPr>
          </a:lstStyle>
          <a:p>
            <a:fld id="{0335E8E9-220E-408A-BD0A-744BC663F5F1}" type="slidenum">
              <a:rPr lang="en-US"/>
              <a:pPr/>
              <a:t>‹#›</a:t>
            </a:fld>
            <a:endParaRPr lang="en-US"/>
          </a:p>
        </p:txBody>
      </p:sp>
    </p:spTree>
    <p:extLst>
      <p:ext uri="{BB962C8B-B14F-4D97-AF65-F5344CB8AC3E}">
        <p14:creationId xmlns:p14="http://schemas.microsoft.com/office/powerpoint/2010/main" val="2121190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1167" indent="-285064" eaLnBrk="0" hangingPunct="0">
              <a:defRPr sz="2400">
                <a:solidFill>
                  <a:schemeClr val="tx1"/>
                </a:solidFill>
                <a:latin typeface="Tahoma" pitchFamily="34" charset="0"/>
              </a:defRPr>
            </a:lvl2pPr>
            <a:lvl3pPr marL="1140257" indent="-228051" eaLnBrk="0" hangingPunct="0">
              <a:defRPr sz="2400">
                <a:solidFill>
                  <a:schemeClr val="tx1"/>
                </a:solidFill>
                <a:latin typeface="Tahoma" pitchFamily="34" charset="0"/>
              </a:defRPr>
            </a:lvl3pPr>
            <a:lvl4pPr marL="1596360" indent="-228051" eaLnBrk="0" hangingPunct="0">
              <a:defRPr sz="2400">
                <a:solidFill>
                  <a:schemeClr val="tx1"/>
                </a:solidFill>
                <a:latin typeface="Tahoma" pitchFamily="34" charset="0"/>
              </a:defRPr>
            </a:lvl4pPr>
            <a:lvl5pPr marL="2052462" indent="-228051" eaLnBrk="0" hangingPunct="0">
              <a:defRPr sz="2400">
                <a:solidFill>
                  <a:schemeClr val="tx1"/>
                </a:solidFill>
                <a:latin typeface="Tahoma" pitchFamily="34" charset="0"/>
              </a:defRPr>
            </a:lvl5pPr>
            <a:lvl6pPr marL="2508565" indent="-228051" eaLnBrk="0" fontAlgn="base" hangingPunct="0">
              <a:spcBef>
                <a:spcPct val="0"/>
              </a:spcBef>
              <a:spcAft>
                <a:spcPct val="0"/>
              </a:spcAft>
              <a:defRPr sz="2400">
                <a:solidFill>
                  <a:schemeClr val="tx1"/>
                </a:solidFill>
                <a:latin typeface="Tahoma" pitchFamily="34" charset="0"/>
              </a:defRPr>
            </a:lvl6pPr>
            <a:lvl7pPr marL="2964668" indent="-228051" eaLnBrk="0" fontAlgn="base" hangingPunct="0">
              <a:spcBef>
                <a:spcPct val="0"/>
              </a:spcBef>
              <a:spcAft>
                <a:spcPct val="0"/>
              </a:spcAft>
              <a:defRPr sz="2400">
                <a:solidFill>
                  <a:schemeClr val="tx1"/>
                </a:solidFill>
                <a:latin typeface="Tahoma" pitchFamily="34" charset="0"/>
              </a:defRPr>
            </a:lvl7pPr>
            <a:lvl8pPr marL="3420770" indent="-228051" eaLnBrk="0" fontAlgn="base" hangingPunct="0">
              <a:spcBef>
                <a:spcPct val="0"/>
              </a:spcBef>
              <a:spcAft>
                <a:spcPct val="0"/>
              </a:spcAft>
              <a:defRPr sz="2400">
                <a:solidFill>
                  <a:schemeClr val="tx1"/>
                </a:solidFill>
                <a:latin typeface="Tahoma" pitchFamily="34" charset="0"/>
              </a:defRPr>
            </a:lvl8pPr>
            <a:lvl9pPr marL="3876873" indent="-228051" eaLnBrk="0" fontAlgn="base" hangingPunct="0">
              <a:spcBef>
                <a:spcPct val="0"/>
              </a:spcBef>
              <a:spcAft>
                <a:spcPct val="0"/>
              </a:spcAft>
              <a:defRPr sz="2400">
                <a:solidFill>
                  <a:schemeClr val="tx1"/>
                </a:solidFill>
                <a:latin typeface="Tahoma" pitchFamily="34" charset="0"/>
              </a:defRPr>
            </a:lvl9pPr>
          </a:lstStyle>
          <a:p>
            <a:pPr eaLnBrk="1" hangingPunct="1"/>
            <a:fld id="{F53464F6-FA43-49FB-89EA-B52F47F108C1}" type="slidenum">
              <a:rPr lang="en-US" altLang="en-US" sz="1200"/>
              <a:pPr eaLnBrk="1" hangingPunct="1"/>
              <a:t>1</a:t>
            </a:fld>
            <a:endParaRPr lang="en-US" altLang="en-US" sz="120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Times New Roman" pitchFamily="18" charset="0"/>
                <a:ea typeface="+mn-ea"/>
                <a:cs typeface="+mn-cs"/>
              </a:rPr>
              <a:t>This video will cover the principles of circular buffers.</a:t>
            </a:r>
          </a:p>
          <a:p>
            <a:pPr eaLnBrk="1" hangingPunct="1"/>
            <a:endParaRPr lang="en-US" altLang="en-US" dirty="0" smtClean="0"/>
          </a:p>
        </p:txBody>
      </p:sp>
      <p:sp>
        <p:nvSpPr>
          <p:cNvPr id="39941"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1167" indent="-285064" eaLnBrk="0" hangingPunct="0">
              <a:defRPr sz="2400">
                <a:solidFill>
                  <a:schemeClr val="tx1"/>
                </a:solidFill>
                <a:latin typeface="Tahoma" pitchFamily="34" charset="0"/>
              </a:defRPr>
            </a:lvl2pPr>
            <a:lvl3pPr marL="1140257" indent="-228051" eaLnBrk="0" hangingPunct="0">
              <a:defRPr sz="2400">
                <a:solidFill>
                  <a:schemeClr val="tx1"/>
                </a:solidFill>
                <a:latin typeface="Tahoma" pitchFamily="34" charset="0"/>
              </a:defRPr>
            </a:lvl3pPr>
            <a:lvl4pPr marL="1596360" indent="-228051" eaLnBrk="0" hangingPunct="0">
              <a:defRPr sz="2400">
                <a:solidFill>
                  <a:schemeClr val="tx1"/>
                </a:solidFill>
                <a:latin typeface="Tahoma" pitchFamily="34" charset="0"/>
              </a:defRPr>
            </a:lvl4pPr>
            <a:lvl5pPr marL="2052462" indent="-228051" eaLnBrk="0" hangingPunct="0">
              <a:defRPr sz="2400">
                <a:solidFill>
                  <a:schemeClr val="tx1"/>
                </a:solidFill>
                <a:latin typeface="Tahoma" pitchFamily="34" charset="0"/>
              </a:defRPr>
            </a:lvl5pPr>
            <a:lvl6pPr marL="2508565" indent="-228051" eaLnBrk="0" fontAlgn="base" hangingPunct="0">
              <a:spcBef>
                <a:spcPct val="0"/>
              </a:spcBef>
              <a:spcAft>
                <a:spcPct val="0"/>
              </a:spcAft>
              <a:defRPr sz="2400">
                <a:solidFill>
                  <a:schemeClr val="tx1"/>
                </a:solidFill>
                <a:latin typeface="Tahoma" pitchFamily="34" charset="0"/>
              </a:defRPr>
            </a:lvl6pPr>
            <a:lvl7pPr marL="2964668" indent="-228051" eaLnBrk="0" fontAlgn="base" hangingPunct="0">
              <a:spcBef>
                <a:spcPct val="0"/>
              </a:spcBef>
              <a:spcAft>
                <a:spcPct val="0"/>
              </a:spcAft>
              <a:defRPr sz="2400">
                <a:solidFill>
                  <a:schemeClr val="tx1"/>
                </a:solidFill>
                <a:latin typeface="Tahoma" pitchFamily="34" charset="0"/>
              </a:defRPr>
            </a:lvl7pPr>
            <a:lvl8pPr marL="3420770" indent="-228051" eaLnBrk="0" fontAlgn="base" hangingPunct="0">
              <a:spcBef>
                <a:spcPct val="0"/>
              </a:spcBef>
              <a:spcAft>
                <a:spcPct val="0"/>
              </a:spcAft>
              <a:defRPr sz="2400">
                <a:solidFill>
                  <a:schemeClr val="tx1"/>
                </a:solidFill>
                <a:latin typeface="Tahoma" pitchFamily="34" charset="0"/>
              </a:defRPr>
            </a:lvl8pPr>
            <a:lvl9pPr marL="3876873" indent="-228051"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sz="1200"/>
          </a:p>
        </p:txBody>
      </p:sp>
    </p:spTree>
    <p:extLst>
      <p:ext uri="{BB962C8B-B14F-4D97-AF65-F5344CB8AC3E}">
        <p14:creationId xmlns:p14="http://schemas.microsoft.com/office/powerpoint/2010/main" val="3916509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Times New Roman" pitchFamily="18" charset="0"/>
                <a:ea typeface="+mn-ea"/>
                <a:cs typeface="+mn-cs"/>
              </a:rPr>
              <a:t>A circular is a very common and widely used data structure in embedded software design.   The purpose of a circular buffer is to provide a way store data into a temporary location in SRAM.  </a:t>
            </a:r>
          </a:p>
          <a:p>
            <a:endParaRPr lang="en-US"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A circular buffer has several characteristics that make it a good fit for temporary data storage.  The first characteristic of a circular buffer is that adding and removing data is very fast.  A circular buffer is really nothing more than an array.  Depending on the implementation, a circular buffer will also have a way of determining the index for inserting data and the index for removing data.   When software wishes to add data to a circular buffer, it can do so by simply storing the data to the next free location in the array and then updating the index.  Loading and storing data using a base address and an index is a very fast operation. </a:t>
            </a:r>
          </a:p>
          <a:p>
            <a:endParaRPr lang="en-US"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The second characteristic of a circular buffer is that we will look at is the memory footprint required to support the circular buffer.  A circular buffer has very little memory overhead to actually manage the circular buffer.  The only storage needed in addition to the array itself are the two memory locations used to indicate where data is read from and where data is written to.   We can compare this with a linked list.  For a basic linked list of characters, each character stored in the linked list would require 5 bytes of data.  One byte for the data and four bytes for the pointer to the next character.  If I’m trying to store 80 characters, a linked list would consume 400 bytes.  Using a circular buffer, I need 80 bytes for the 80 characters plus another 8 bytes to store the producer and consumer counts.  In a memory constrained system like a microcontroller, low memory overhead is very important. </a:t>
            </a:r>
          </a:p>
          <a:p>
            <a:endParaRPr lang="en-US"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Unlike a linked list, a circular buffer is of a fixed size.   In order for us to use a circular buffer effectively, we need to make sure that data is being removed from the circular buffer at a reasonable rate to ensure that the circular buffer does not fill up.  If the circular buffer fills up, the application will either have to wait for some other task to consume data from the circular buffer or the application can choose to overwrite data in the buffer.  Overwriting data is never a good option because our system is essentially loosing data.</a:t>
            </a:r>
          </a:p>
          <a:p>
            <a:endParaRPr lang="en-US" dirty="0"/>
          </a:p>
        </p:txBody>
      </p:sp>
      <p:sp>
        <p:nvSpPr>
          <p:cNvPr id="4" name="Slide Number Placeholder 3"/>
          <p:cNvSpPr>
            <a:spLocks noGrp="1"/>
          </p:cNvSpPr>
          <p:nvPr>
            <p:ph type="sldNum" sz="quarter" idx="10"/>
          </p:nvPr>
        </p:nvSpPr>
        <p:spPr/>
        <p:txBody>
          <a:bodyPr/>
          <a:lstStyle/>
          <a:p>
            <a:fld id="{0335E8E9-220E-408A-BD0A-744BC663F5F1}" type="slidenum">
              <a:rPr lang="en-US" smtClean="0"/>
              <a:pPr/>
              <a:t>2</a:t>
            </a:fld>
            <a:endParaRPr lang="en-US"/>
          </a:p>
        </p:txBody>
      </p:sp>
    </p:spTree>
    <p:extLst>
      <p:ext uri="{BB962C8B-B14F-4D97-AF65-F5344CB8AC3E}">
        <p14:creationId xmlns:p14="http://schemas.microsoft.com/office/powerpoint/2010/main" val="4207417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Times New Roman" pitchFamily="18" charset="0"/>
                <a:ea typeface="+mn-ea"/>
                <a:cs typeface="+mn-cs"/>
              </a:rPr>
              <a:t>Let’s take a look at how the basic principle of a circular buffer works.  The circular buffer we will use in class will use two counts:  A produce count and a consume count.</a:t>
            </a:r>
          </a:p>
          <a:p>
            <a:r>
              <a:rPr lang="en-US" sz="1200" kern="1200" dirty="0" smtClean="0">
                <a:solidFill>
                  <a:schemeClr val="tx1"/>
                </a:solidFill>
                <a:effectLst/>
                <a:latin typeface="Times New Roman" pitchFamily="18" charset="0"/>
                <a:ea typeface="+mn-ea"/>
                <a:cs typeface="+mn-cs"/>
              </a:rPr>
              <a:t> </a:t>
            </a:r>
          </a:p>
          <a:p>
            <a:r>
              <a:rPr lang="en-US" sz="1200" kern="1200" dirty="0" smtClean="0">
                <a:solidFill>
                  <a:schemeClr val="tx1"/>
                </a:solidFill>
                <a:effectLst/>
                <a:latin typeface="Times New Roman" pitchFamily="18" charset="0"/>
                <a:ea typeface="+mn-ea"/>
                <a:cs typeface="+mn-cs"/>
              </a:rPr>
              <a:t>When data is added to the circular buffer, the produce count is incremented.  When data is removed from the circular buffer, the consume count is incremented</a:t>
            </a:r>
            <a:r>
              <a:rPr lang="en-US" sz="1200" kern="1200" dirty="0" smtClean="0">
                <a:solidFill>
                  <a:schemeClr val="tx1"/>
                </a:solidFill>
                <a:effectLst/>
                <a:latin typeface="Times New Roman" pitchFamily="18" charset="0"/>
                <a:ea typeface="+mn-ea"/>
                <a:cs typeface="+mn-cs"/>
              </a:rPr>
              <a:t>.  These two counts will</a:t>
            </a:r>
            <a:r>
              <a:rPr lang="en-US" sz="1200" kern="1200" baseline="0" dirty="0" smtClean="0">
                <a:solidFill>
                  <a:schemeClr val="tx1"/>
                </a:solidFill>
                <a:effectLst/>
                <a:latin typeface="Times New Roman" pitchFamily="18" charset="0"/>
                <a:ea typeface="+mn-ea"/>
                <a:cs typeface="+mn-cs"/>
              </a:rPr>
              <a:t> only be incremented.  Using these two counts and the modulus operator, we can insert and remove data from the circular buffer.</a:t>
            </a:r>
            <a:endParaRPr lang="en-US"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 </a:t>
            </a:r>
          </a:p>
          <a:p>
            <a:r>
              <a:rPr lang="en-US" sz="1200" kern="1200" dirty="0" smtClean="0">
                <a:solidFill>
                  <a:schemeClr val="tx1"/>
                </a:solidFill>
                <a:effectLst/>
                <a:latin typeface="Times New Roman" pitchFamily="18" charset="0"/>
                <a:ea typeface="+mn-ea"/>
                <a:cs typeface="+mn-cs"/>
              </a:rPr>
              <a:t>CLICK</a:t>
            </a:r>
          </a:p>
          <a:p>
            <a:r>
              <a:rPr lang="en-US" sz="1200" kern="1200" dirty="0" smtClean="0">
                <a:solidFill>
                  <a:schemeClr val="tx1"/>
                </a:solidFill>
                <a:effectLst/>
                <a:latin typeface="Times New Roman" pitchFamily="18" charset="0"/>
                <a:ea typeface="+mn-ea"/>
                <a:cs typeface="+mn-cs"/>
              </a:rPr>
              <a:t> </a:t>
            </a:r>
          </a:p>
          <a:p>
            <a:r>
              <a:rPr lang="en-US" sz="1200" kern="1200" dirty="0" smtClean="0">
                <a:solidFill>
                  <a:schemeClr val="tx1"/>
                </a:solidFill>
                <a:effectLst/>
                <a:latin typeface="Times New Roman" pitchFamily="18" charset="0"/>
                <a:ea typeface="+mn-ea"/>
                <a:cs typeface="+mn-cs"/>
              </a:rPr>
              <a:t>When I add a byte of data to the circular buffer, the data is written to the entry in the circular buffer indicated by the produce count.  After the data is written, the produce count is updated.</a:t>
            </a:r>
          </a:p>
          <a:p>
            <a:r>
              <a:rPr lang="en-US" sz="1200" kern="1200" dirty="0" smtClean="0">
                <a:solidFill>
                  <a:schemeClr val="tx1"/>
                </a:solidFill>
                <a:effectLst/>
                <a:latin typeface="Times New Roman" pitchFamily="18" charset="0"/>
                <a:ea typeface="+mn-ea"/>
                <a:cs typeface="+mn-cs"/>
              </a:rPr>
              <a:t> </a:t>
            </a:r>
          </a:p>
          <a:p>
            <a:r>
              <a:rPr lang="en-US" sz="1200" kern="1200" dirty="0" smtClean="0">
                <a:solidFill>
                  <a:schemeClr val="tx1"/>
                </a:solidFill>
                <a:effectLst/>
                <a:latin typeface="Times New Roman" pitchFamily="18" charset="0"/>
                <a:ea typeface="+mn-ea"/>
                <a:cs typeface="+mn-cs"/>
              </a:rPr>
              <a:t>CLICK</a:t>
            </a:r>
          </a:p>
          <a:p>
            <a:r>
              <a:rPr lang="en-US" sz="1200" kern="1200" dirty="0" smtClean="0">
                <a:solidFill>
                  <a:schemeClr val="tx1"/>
                </a:solidFill>
                <a:effectLst/>
                <a:latin typeface="Times New Roman" pitchFamily="18" charset="0"/>
                <a:ea typeface="+mn-ea"/>
                <a:cs typeface="+mn-cs"/>
              </a:rPr>
              <a:t>Each time that I add data to the circular buffer, the data is written to the next free entry in the buffer and then the produce count is updated.</a:t>
            </a:r>
          </a:p>
          <a:p>
            <a:r>
              <a:rPr lang="en-US" sz="1200" kern="1200" dirty="0" smtClean="0">
                <a:solidFill>
                  <a:schemeClr val="tx1"/>
                </a:solidFill>
                <a:effectLst/>
                <a:latin typeface="Times New Roman" pitchFamily="18" charset="0"/>
                <a:ea typeface="+mn-ea"/>
                <a:cs typeface="+mn-cs"/>
              </a:rPr>
              <a:t> </a:t>
            </a:r>
          </a:p>
          <a:p>
            <a:r>
              <a:rPr lang="en-US" sz="1200" kern="1200" dirty="0" smtClean="0">
                <a:solidFill>
                  <a:schemeClr val="tx1"/>
                </a:solidFill>
                <a:effectLst/>
                <a:latin typeface="Times New Roman" pitchFamily="18" charset="0"/>
                <a:ea typeface="+mn-ea"/>
                <a:cs typeface="+mn-cs"/>
              </a:rPr>
              <a:t>CLICK</a:t>
            </a:r>
          </a:p>
          <a:p>
            <a:r>
              <a:rPr lang="en-US" sz="1200" kern="1200" dirty="0" smtClean="0">
                <a:solidFill>
                  <a:schemeClr val="tx1"/>
                </a:solidFill>
                <a:effectLst/>
                <a:latin typeface="Times New Roman" pitchFamily="18" charset="0"/>
                <a:ea typeface="+mn-ea"/>
                <a:cs typeface="+mn-cs"/>
              </a:rPr>
              <a:t> </a:t>
            </a:r>
          </a:p>
          <a:p>
            <a:r>
              <a:rPr lang="en-US" sz="1200" kern="1200" dirty="0" smtClean="0">
                <a:solidFill>
                  <a:schemeClr val="tx1"/>
                </a:solidFill>
                <a:effectLst/>
                <a:latin typeface="Times New Roman" pitchFamily="18" charset="0"/>
                <a:ea typeface="+mn-ea"/>
                <a:cs typeface="+mn-cs"/>
              </a:rPr>
              <a:t>CLICK</a:t>
            </a:r>
          </a:p>
          <a:p>
            <a:r>
              <a:rPr lang="en-US" sz="1200" kern="1200" dirty="0" smtClean="0">
                <a:solidFill>
                  <a:schemeClr val="tx1"/>
                </a:solidFill>
                <a:effectLst/>
                <a:latin typeface="Times New Roman" pitchFamily="18" charset="0"/>
                <a:ea typeface="+mn-ea"/>
                <a:cs typeface="+mn-cs"/>
              </a:rPr>
              <a:t> </a:t>
            </a:r>
          </a:p>
          <a:p>
            <a:r>
              <a:rPr lang="en-US" sz="1200" kern="1200" dirty="0" smtClean="0">
                <a:solidFill>
                  <a:schemeClr val="tx1"/>
                </a:solidFill>
                <a:effectLst/>
                <a:latin typeface="Times New Roman" pitchFamily="18" charset="0"/>
                <a:ea typeface="+mn-ea"/>
                <a:cs typeface="+mn-cs"/>
              </a:rPr>
              <a:t>When data is removed from the circular buffer, the </a:t>
            </a:r>
            <a:r>
              <a:rPr lang="en-US" sz="1200" kern="1200" dirty="0" smtClean="0">
                <a:solidFill>
                  <a:schemeClr val="tx1"/>
                </a:solidFill>
                <a:effectLst/>
                <a:latin typeface="Times New Roman" pitchFamily="18" charset="0"/>
                <a:ea typeface="+mn-ea"/>
                <a:cs typeface="+mn-cs"/>
              </a:rPr>
              <a:t>consume count is incremented. </a:t>
            </a:r>
          </a:p>
          <a:p>
            <a:endParaRPr lang="en-US"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CLICK</a:t>
            </a:r>
          </a:p>
          <a:p>
            <a:r>
              <a:rPr lang="en-US" sz="1200" kern="1200" dirty="0" smtClean="0">
                <a:solidFill>
                  <a:schemeClr val="tx1"/>
                </a:solidFill>
                <a:effectLst/>
                <a:latin typeface="Times New Roman" pitchFamily="18" charset="0"/>
                <a:ea typeface="+mn-ea"/>
                <a:cs typeface="+mn-cs"/>
              </a:rPr>
              <a:t>CLICK</a:t>
            </a:r>
            <a:br>
              <a:rPr lang="en-US" sz="1200" kern="1200" dirty="0" smtClean="0">
                <a:solidFill>
                  <a:schemeClr val="tx1"/>
                </a:solidFill>
                <a:effectLst/>
                <a:latin typeface="Times New Roman" pitchFamily="18" charset="0"/>
                <a:ea typeface="+mn-ea"/>
                <a:cs typeface="+mn-cs"/>
              </a:rPr>
            </a:br>
            <a:r>
              <a:rPr lang="en-US" sz="1200" kern="1200" dirty="0" err="1" smtClean="0">
                <a:solidFill>
                  <a:schemeClr val="tx1"/>
                </a:solidFill>
                <a:effectLst/>
                <a:latin typeface="Times New Roman" pitchFamily="18" charset="0"/>
                <a:ea typeface="+mn-ea"/>
                <a:cs typeface="+mn-cs"/>
              </a:rPr>
              <a:t>CLICK</a:t>
            </a:r>
            <a:r>
              <a:rPr lang="en-US" sz="1200" kern="1200" dirty="0" smtClean="0">
                <a:solidFill>
                  <a:schemeClr val="tx1"/>
                </a:solidFill>
                <a:effectLst/>
                <a:latin typeface="Times New Roman" pitchFamily="18" charset="0"/>
                <a:ea typeface="+mn-ea"/>
                <a:cs typeface="+mn-cs"/>
              </a:rPr>
              <a:t/>
            </a:r>
            <a:br>
              <a:rPr lang="en-US" sz="1200" kern="1200" dirty="0" smtClean="0">
                <a:solidFill>
                  <a:schemeClr val="tx1"/>
                </a:solidFill>
                <a:effectLst/>
                <a:latin typeface="Times New Roman" pitchFamily="18" charset="0"/>
                <a:ea typeface="+mn-ea"/>
                <a:cs typeface="+mn-cs"/>
              </a:rPr>
            </a:br>
            <a:r>
              <a:rPr lang="en-US" sz="1200" kern="1200" dirty="0" err="1" smtClean="0">
                <a:solidFill>
                  <a:schemeClr val="tx1"/>
                </a:solidFill>
                <a:effectLst/>
                <a:latin typeface="Times New Roman" pitchFamily="18" charset="0"/>
                <a:ea typeface="+mn-ea"/>
                <a:cs typeface="+mn-cs"/>
              </a:rPr>
              <a:t>CLICK</a:t>
            </a:r>
            <a:endParaRPr lang="en-US" sz="1200" kern="1200" dirty="0" smtClean="0">
              <a:solidFill>
                <a:schemeClr val="tx1"/>
              </a:solidFill>
              <a:effectLst/>
              <a:latin typeface="Times New Roman" pitchFamily="18" charset="0"/>
              <a:ea typeface="+mn-ea"/>
              <a:cs typeface="+mn-cs"/>
            </a:endParaRPr>
          </a:p>
          <a:p>
            <a:endParaRPr lang="en-US"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Data</a:t>
            </a:r>
            <a:r>
              <a:rPr lang="en-US" sz="1200" kern="1200" baseline="0" dirty="0" smtClean="0">
                <a:solidFill>
                  <a:schemeClr val="tx1"/>
                </a:solidFill>
                <a:effectLst/>
                <a:latin typeface="Times New Roman" pitchFamily="18" charset="0"/>
                <a:ea typeface="+mn-ea"/>
                <a:cs typeface="+mn-cs"/>
              </a:rPr>
              <a:t> can be inserted into the circular buffer until the circular buffer is full.  We can determine if the circular buffer is full by subtracting the consume count from the produce count.  If this value is equal to the size of the array, then the buffer is full and we cannot add any more data to the circular buffer.</a:t>
            </a:r>
            <a:endParaRPr lang="en-US" sz="1200" kern="1200" dirty="0" smtClean="0">
              <a:solidFill>
                <a:schemeClr val="tx1"/>
              </a:solidFill>
              <a:effectLst/>
              <a:latin typeface="Times New Roman" pitchFamily="18"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0335E8E9-220E-408A-BD0A-744BC663F5F1}" type="slidenum">
              <a:rPr lang="en-US" smtClean="0"/>
              <a:pPr/>
              <a:t>3</a:t>
            </a:fld>
            <a:endParaRPr lang="en-US"/>
          </a:p>
        </p:txBody>
      </p:sp>
    </p:spTree>
    <p:extLst>
      <p:ext uri="{BB962C8B-B14F-4D97-AF65-F5344CB8AC3E}">
        <p14:creationId xmlns:p14="http://schemas.microsoft.com/office/powerpoint/2010/main" val="1512050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example</a:t>
            </a:r>
            <a:r>
              <a:rPr lang="en-US" baseline="0" dirty="0" smtClean="0"/>
              <a:t> should give some insight into how the modulus operator and the produce and consume counts are used to determine where to insert the next value in the circular buffer.</a:t>
            </a:r>
          </a:p>
          <a:p>
            <a:endParaRPr lang="en-US" baseline="0" dirty="0" smtClean="0"/>
          </a:p>
          <a:p>
            <a:r>
              <a:rPr lang="en-US" baseline="0" dirty="0" smtClean="0"/>
              <a:t>We are going to assume that the consume count is currently equal to four and the produce count is equal to five.</a:t>
            </a:r>
          </a:p>
          <a:p>
            <a:endParaRPr lang="en-US" baseline="0" dirty="0" smtClean="0"/>
          </a:p>
          <a:p>
            <a:r>
              <a:rPr lang="en-US" baseline="0" dirty="0" smtClean="0"/>
              <a:t>When we want to add the next value into the circular buffer, we need to take the produce count and apply the modulus operator.  In this case, 5 modulus with 8 results in a value of 5.  We then take that value and add it to the base address of the array.</a:t>
            </a:r>
          </a:p>
          <a:p>
            <a:endParaRPr lang="en-US" baseline="0" dirty="0" smtClean="0"/>
          </a:p>
          <a:p>
            <a:r>
              <a:rPr lang="en-US" baseline="0" dirty="0" smtClean="0"/>
              <a:t>CLICK</a:t>
            </a:r>
          </a:p>
          <a:p>
            <a:endParaRPr lang="en-US" baseline="0" dirty="0" smtClean="0"/>
          </a:p>
          <a:p>
            <a:r>
              <a:rPr lang="en-US" baseline="0" dirty="0" smtClean="0"/>
              <a:t>Once the base address is calculated, we can store the value into the buffer.</a:t>
            </a:r>
          </a:p>
          <a:p>
            <a:endParaRPr lang="en-US" baseline="0" dirty="0" smtClean="0"/>
          </a:p>
          <a:p>
            <a:r>
              <a:rPr lang="en-US" baseline="0" dirty="0" smtClean="0"/>
              <a:t>CLICK</a:t>
            </a:r>
          </a:p>
          <a:p>
            <a:endParaRPr lang="en-US" baseline="0" dirty="0" smtClean="0"/>
          </a:p>
          <a:p>
            <a:r>
              <a:rPr lang="en-US" baseline="0" dirty="0" smtClean="0"/>
              <a:t>We then increment the produce count.</a:t>
            </a:r>
          </a:p>
          <a:p>
            <a:endParaRPr lang="en-US" baseline="0" dirty="0" smtClean="0"/>
          </a:p>
          <a:p>
            <a:r>
              <a:rPr lang="en-US" baseline="0" dirty="0" smtClean="0"/>
              <a:t>CLICK</a:t>
            </a:r>
          </a:p>
          <a:p>
            <a:endParaRPr lang="en-US" baseline="0" dirty="0" smtClean="0"/>
          </a:p>
          <a:p>
            <a:r>
              <a:rPr lang="en-US" baseline="0" dirty="0" smtClean="0"/>
              <a:t>This will happen for each entry into the circular buffer.</a:t>
            </a:r>
          </a:p>
          <a:p>
            <a:endParaRPr lang="en-US" baseline="0" dirty="0" smtClean="0"/>
          </a:p>
          <a:p>
            <a:r>
              <a:rPr lang="en-US" baseline="0" dirty="0" smtClean="0"/>
              <a:t>CLICK</a:t>
            </a:r>
          </a:p>
          <a:p>
            <a:r>
              <a:rPr lang="en-US" baseline="0" dirty="0" smtClean="0"/>
              <a:t>CLICK</a:t>
            </a:r>
          </a:p>
          <a:p>
            <a:r>
              <a:rPr lang="en-US" baseline="0" dirty="0" smtClean="0"/>
              <a:t>CLICK</a:t>
            </a:r>
          </a:p>
          <a:p>
            <a:r>
              <a:rPr lang="en-US" baseline="0" dirty="0" smtClean="0"/>
              <a:t>CLICK</a:t>
            </a:r>
          </a:p>
          <a:p>
            <a:endParaRPr lang="en-US" baseline="0" dirty="0" smtClean="0"/>
          </a:p>
          <a:p>
            <a:r>
              <a:rPr lang="en-US" baseline="0" dirty="0" smtClean="0"/>
              <a:t>CLICK</a:t>
            </a:r>
          </a:p>
          <a:p>
            <a:r>
              <a:rPr lang="en-US" baseline="0" dirty="0" smtClean="0"/>
              <a:t>CLICK</a:t>
            </a:r>
          </a:p>
          <a:p>
            <a:r>
              <a:rPr lang="en-US" baseline="0" dirty="0" smtClean="0"/>
              <a:t>CLICK</a:t>
            </a:r>
          </a:p>
          <a:p>
            <a:endParaRPr lang="en-US" baseline="0" dirty="0" smtClean="0"/>
          </a:p>
          <a:p>
            <a:r>
              <a:rPr lang="en-US" baseline="0" dirty="0" smtClean="0"/>
              <a:t>Now that the produce count is equal to 8, we can see how the modulus operator give us the circular nature of a circular buffer.</a:t>
            </a:r>
          </a:p>
          <a:p>
            <a:endParaRPr lang="en-US" baseline="0" dirty="0" smtClean="0"/>
          </a:p>
          <a:p>
            <a:r>
              <a:rPr lang="en-US" baseline="0" dirty="0" smtClean="0"/>
              <a:t>CLICK</a:t>
            </a:r>
          </a:p>
          <a:p>
            <a:endParaRPr lang="en-US" baseline="0" dirty="0" smtClean="0"/>
          </a:p>
          <a:p>
            <a:r>
              <a:rPr lang="en-US" baseline="0" dirty="0" smtClean="0"/>
              <a:t>When we take 8 and apply the modulus operation with a size of 8, the result is 0. When we add zero the to base address, we can see how the insertion wraps around the beginning of the array</a:t>
            </a:r>
          </a:p>
          <a:p>
            <a:endParaRPr lang="en-US" baseline="0" dirty="0" smtClean="0"/>
          </a:p>
          <a:p>
            <a:r>
              <a:rPr lang="en-US" baseline="0" dirty="0" smtClean="0"/>
              <a:t>CLICK</a:t>
            </a:r>
          </a:p>
          <a:p>
            <a:r>
              <a:rPr lang="en-US" baseline="0" dirty="0" smtClean="0"/>
              <a:t>CLICK</a:t>
            </a:r>
          </a:p>
          <a:p>
            <a:r>
              <a:rPr lang="en-US" baseline="0" dirty="0" smtClean="0"/>
              <a:t>CLICK</a:t>
            </a:r>
          </a:p>
          <a:p>
            <a:endParaRPr lang="en-US" baseline="0" dirty="0" smtClean="0"/>
          </a:p>
          <a:p>
            <a:r>
              <a:rPr lang="en-US" baseline="0" dirty="0" smtClean="0"/>
              <a:t>CLICK</a:t>
            </a:r>
          </a:p>
          <a:p>
            <a:r>
              <a:rPr lang="en-US" baseline="0" dirty="0" smtClean="0"/>
              <a:t>Here we see that 9 Modulus 8 results in an offset of 1, so the new data is added to address 0x20000001.</a:t>
            </a:r>
          </a:p>
          <a:p>
            <a:endParaRPr lang="en-US" baseline="0" dirty="0" smtClean="0"/>
          </a:p>
          <a:p>
            <a:r>
              <a:rPr lang="en-US" baseline="0" dirty="0" smtClean="0"/>
              <a:t>CLICK</a:t>
            </a:r>
          </a:p>
          <a:p>
            <a:r>
              <a:rPr lang="en-US" baseline="0" dirty="0" smtClean="0"/>
              <a:t>CLICK</a:t>
            </a:r>
          </a:p>
          <a:p>
            <a:r>
              <a:rPr lang="en-US" baseline="0" dirty="0" smtClean="0"/>
              <a:t>CLICK</a:t>
            </a:r>
          </a:p>
          <a:p>
            <a:endParaRPr lang="en-US" baseline="0" dirty="0" smtClean="0"/>
          </a:p>
          <a:p>
            <a:r>
              <a:rPr lang="en-US" baseline="0" dirty="0" smtClean="0"/>
              <a:t>In order to determine how many data entries are currently in the circular buffer, we need to use both the produce and consume counts.  </a:t>
            </a:r>
          </a:p>
          <a:p>
            <a:endParaRPr lang="en-US" baseline="0" dirty="0" smtClean="0"/>
          </a:p>
          <a:p>
            <a:r>
              <a:rPr lang="en-US" baseline="0" dirty="0" smtClean="0"/>
              <a:t>CLICK</a:t>
            </a:r>
          </a:p>
          <a:p>
            <a:endParaRPr lang="en-US" baseline="0" dirty="0" smtClean="0"/>
          </a:p>
          <a:p>
            <a:r>
              <a:rPr lang="en-US" baseline="0" dirty="0" smtClean="0"/>
              <a:t>By subtracting the consume count from the produce count, we can determine the number of entries.  In this case, 10 – 4 is equal to 6, which matches what we see in </a:t>
            </a:r>
            <a:r>
              <a:rPr lang="en-US" baseline="0" smtClean="0"/>
              <a:t>the array.</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0335E8E9-220E-408A-BD0A-744BC663F5F1}" type="slidenum">
              <a:rPr lang="en-US" smtClean="0"/>
              <a:pPr/>
              <a:t>4</a:t>
            </a:fld>
            <a:endParaRPr lang="en-US"/>
          </a:p>
        </p:txBody>
      </p:sp>
    </p:spTree>
    <p:extLst>
      <p:ext uri="{BB962C8B-B14F-4D97-AF65-F5344CB8AC3E}">
        <p14:creationId xmlns:p14="http://schemas.microsoft.com/office/powerpoint/2010/main" val="21989129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b="88934"/>
          <a:stretch>
            <a:fillRect/>
          </a:stretch>
        </p:blipFill>
        <p:spPr bwMode="auto">
          <a:xfrm>
            <a:off x="0" y="0"/>
            <a:ext cx="9182100" cy="1066800"/>
          </a:xfrm>
          <a:prstGeom prst="rect">
            <a:avLst/>
          </a:prstGeom>
          <a:noFill/>
        </p:spPr>
      </p:pic>
      <p:sp>
        <p:nvSpPr>
          <p:cNvPr id="7171" name="Rectangle 3"/>
          <p:cNvSpPr>
            <a:spLocks noGrp="1" noChangeArrowheads="1"/>
          </p:cNvSpPr>
          <p:nvPr>
            <p:ph type="ctrTitle"/>
          </p:nvPr>
        </p:nvSpPr>
        <p:spPr>
          <a:xfrm>
            <a:off x="1524000" y="2514600"/>
            <a:ext cx="6324600" cy="762000"/>
          </a:xfrm>
        </p:spPr>
        <p:txBody>
          <a:bodyPr/>
          <a:lstStyle>
            <a:lvl1pPr algn="ctr">
              <a:defRPr>
                <a:solidFill>
                  <a:schemeClr val="tx1"/>
                </a:solidFill>
              </a:defRPr>
            </a:lvl1pPr>
          </a:lstStyle>
          <a:p>
            <a:r>
              <a:rPr lang="en-US"/>
              <a:t>Click to edit Master title style</a:t>
            </a:r>
          </a:p>
        </p:txBody>
      </p:sp>
      <p:sp>
        <p:nvSpPr>
          <p:cNvPr id="7172" name="Rectangle 4"/>
          <p:cNvSpPr>
            <a:spLocks noGrp="1" noChangeArrowheads="1"/>
          </p:cNvSpPr>
          <p:nvPr>
            <p:ph type="subTitle" idx="1"/>
          </p:nvPr>
        </p:nvSpPr>
        <p:spPr>
          <a:xfrm>
            <a:off x="304800" y="5562600"/>
            <a:ext cx="8534400" cy="838200"/>
          </a:xfrm>
        </p:spPr>
        <p:txBody>
          <a:bodyPr/>
          <a:lstStyle>
            <a:lvl1pPr marL="0" indent="0" algn="ctr">
              <a:buFontTx/>
              <a:buNone/>
              <a:defRPr sz="2000"/>
            </a:lvl1pPr>
          </a:lstStyle>
          <a:p>
            <a:r>
              <a:rPr lang="en-US"/>
              <a:t>Click to edit Master subtitle style</a:t>
            </a:r>
          </a:p>
        </p:txBody>
      </p:sp>
      <p:pic>
        <p:nvPicPr>
          <p:cNvPr id="7173" name="Picture 5"/>
          <p:cNvPicPr>
            <a:picLocks noChangeAspect="1" noChangeArrowheads="1"/>
          </p:cNvPicPr>
          <p:nvPr/>
        </p:nvPicPr>
        <p:blipFill>
          <a:blip r:embed="rId3" cstate="print"/>
          <a:srcRect l="36749" t="3500" r="37593" b="83250"/>
          <a:stretch>
            <a:fillRect/>
          </a:stretch>
        </p:blipFill>
        <p:spPr bwMode="auto">
          <a:xfrm>
            <a:off x="3276600" y="0"/>
            <a:ext cx="2508250" cy="971550"/>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52400"/>
            <a:ext cx="2209800" cy="6553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152400"/>
            <a:ext cx="6477000" cy="6553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6858000" cy="579438"/>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143000"/>
            <a:ext cx="4343400" cy="5562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143000"/>
            <a:ext cx="4343400" cy="2705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000500"/>
            <a:ext cx="4343400" cy="2705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143000"/>
            <a:ext cx="43434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3434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14" cstate="print"/>
          <a:srcRect b="28078"/>
          <a:stretch>
            <a:fillRect/>
          </a:stretch>
        </p:blipFill>
        <p:spPr bwMode="auto">
          <a:xfrm>
            <a:off x="0" y="0"/>
            <a:ext cx="9182100" cy="6858000"/>
          </a:xfrm>
          <a:prstGeom prst="rect">
            <a:avLst/>
          </a:prstGeom>
          <a:noFill/>
          <a:ln w="9525">
            <a:noFill/>
            <a:miter lim="800000"/>
            <a:headEnd/>
            <a:tailEnd/>
          </a:ln>
        </p:spPr>
      </p:pic>
      <p:sp>
        <p:nvSpPr>
          <p:cNvPr id="6147" name="Rectangle 3"/>
          <p:cNvSpPr>
            <a:spLocks noGrp="1" noChangeArrowheads="1"/>
          </p:cNvSpPr>
          <p:nvPr>
            <p:ph type="title"/>
          </p:nvPr>
        </p:nvSpPr>
        <p:spPr bwMode="auto">
          <a:xfrm>
            <a:off x="304800" y="152400"/>
            <a:ext cx="6858000" cy="5794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smtClean="0"/>
              <a:t>Click to edit Master title style</a:t>
            </a:r>
          </a:p>
        </p:txBody>
      </p:sp>
      <p:sp>
        <p:nvSpPr>
          <p:cNvPr id="6148" name="Rectangle 4"/>
          <p:cNvSpPr>
            <a:spLocks noGrp="1" noChangeArrowheads="1"/>
          </p:cNvSpPr>
          <p:nvPr>
            <p:ph type="body" idx="1"/>
          </p:nvPr>
        </p:nvSpPr>
        <p:spPr bwMode="auto">
          <a:xfrm>
            <a:off x="152400" y="1143000"/>
            <a:ext cx="8839200" cy="5562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6149" name="Picture 5"/>
          <p:cNvPicPr>
            <a:picLocks noChangeAspect="1" noChangeArrowheads="1"/>
          </p:cNvPicPr>
          <p:nvPr/>
        </p:nvPicPr>
        <p:blipFill>
          <a:blip r:embed="rId15" cstate="print"/>
          <a:srcRect l="36749" t="3500" r="37593" b="83250"/>
          <a:stretch>
            <a:fillRect/>
          </a:stretch>
        </p:blipFill>
        <p:spPr bwMode="auto">
          <a:xfrm>
            <a:off x="7391400" y="136525"/>
            <a:ext cx="1676400" cy="701675"/>
          </a:xfrm>
          <a:prstGeom prst="rect">
            <a:avLst/>
          </a:prstGeom>
          <a:noFill/>
        </p:spPr>
      </p:pic>
      <p:sp>
        <p:nvSpPr>
          <p:cNvPr id="6151" name="Text Box 7"/>
          <p:cNvSpPr txBox="1">
            <a:spLocks noChangeArrowheads="1"/>
          </p:cNvSpPr>
          <p:nvPr/>
        </p:nvSpPr>
        <p:spPr bwMode="auto">
          <a:xfrm>
            <a:off x="8831263" y="6518275"/>
            <a:ext cx="369887" cy="274638"/>
          </a:xfrm>
          <a:prstGeom prst="rect">
            <a:avLst/>
          </a:prstGeom>
          <a:noFill/>
          <a:ln w="9525">
            <a:noFill/>
            <a:miter lim="800000"/>
            <a:headEnd/>
            <a:tailEnd/>
          </a:ln>
          <a:effectLst/>
        </p:spPr>
        <p:txBody>
          <a:bodyPr wrap="none">
            <a:spAutoFit/>
          </a:bodyPr>
          <a:lstStyle/>
          <a:p>
            <a:fld id="{F84C03CB-3223-4F4D-8C22-3F1E5BD0605D}" type="slidenum">
              <a:rPr lang="en-US" sz="1200"/>
              <a:pPr/>
              <a:t>‹#›</a:t>
            </a:fld>
            <a:endParaRPr lang="en-US" sz="120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rtl="0" fontAlgn="base">
        <a:spcBef>
          <a:spcPct val="0"/>
        </a:spcBef>
        <a:spcAft>
          <a:spcPct val="0"/>
        </a:spcAft>
        <a:defRPr sz="3200">
          <a:solidFill>
            <a:schemeClr val="bg1"/>
          </a:solidFill>
          <a:latin typeface="+mj-lt"/>
          <a:ea typeface="+mj-ea"/>
          <a:cs typeface="+mj-cs"/>
        </a:defRPr>
      </a:lvl1pPr>
      <a:lvl2pPr algn="l" rtl="0" fontAlgn="base">
        <a:spcBef>
          <a:spcPct val="0"/>
        </a:spcBef>
        <a:spcAft>
          <a:spcPct val="0"/>
        </a:spcAft>
        <a:defRPr sz="3200">
          <a:solidFill>
            <a:schemeClr val="bg1"/>
          </a:solidFill>
          <a:latin typeface="Arial" charset="0"/>
        </a:defRPr>
      </a:lvl2pPr>
      <a:lvl3pPr algn="l" rtl="0" fontAlgn="base">
        <a:spcBef>
          <a:spcPct val="0"/>
        </a:spcBef>
        <a:spcAft>
          <a:spcPct val="0"/>
        </a:spcAft>
        <a:defRPr sz="3200">
          <a:solidFill>
            <a:schemeClr val="bg1"/>
          </a:solidFill>
          <a:latin typeface="Arial" charset="0"/>
        </a:defRPr>
      </a:lvl3pPr>
      <a:lvl4pPr algn="l" rtl="0" fontAlgn="base">
        <a:spcBef>
          <a:spcPct val="0"/>
        </a:spcBef>
        <a:spcAft>
          <a:spcPct val="0"/>
        </a:spcAft>
        <a:defRPr sz="3200">
          <a:solidFill>
            <a:schemeClr val="bg1"/>
          </a:solidFill>
          <a:latin typeface="Arial" charset="0"/>
        </a:defRPr>
      </a:lvl4pPr>
      <a:lvl5pPr algn="l" rtl="0" fontAlgn="base">
        <a:spcBef>
          <a:spcPct val="0"/>
        </a:spcBef>
        <a:spcAft>
          <a:spcPct val="0"/>
        </a:spcAft>
        <a:defRPr sz="3200">
          <a:solidFill>
            <a:schemeClr val="bg1"/>
          </a:solidFill>
          <a:latin typeface="Arial" charset="0"/>
        </a:defRPr>
      </a:lvl5pPr>
      <a:lvl6pPr marL="457200" algn="l" rtl="0" fontAlgn="base">
        <a:spcBef>
          <a:spcPct val="0"/>
        </a:spcBef>
        <a:spcAft>
          <a:spcPct val="0"/>
        </a:spcAft>
        <a:defRPr sz="3200">
          <a:solidFill>
            <a:schemeClr val="bg1"/>
          </a:solidFill>
          <a:latin typeface="Arial" charset="0"/>
        </a:defRPr>
      </a:lvl6pPr>
      <a:lvl7pPr marL="914400" algn="l" rtl="0" fontAlgn="base">
        <a:spcBef>
          <a:spcPct val="0"/>
        </a:spcBef>
        <a:spcAft>
          <a:spcPct val="0"/>
        </a:spcAft>
        <a:defRPr sz="3200">
          <a:solidFill>
            <a:schemeClr val="bg1"/>
          </a:solidFill>
          <a:latin typeface="Arial" charset="0"/>
        </a:defRPr>
      </a:lvl7pPr>
      <a:lvl8pPr marL="1371600" algn="l" rtl="0" fontAlgn="base">
        <a:spcBef>
          <a:spcPct val="0"/>
        </a:spcBef>
        <a:spcAft>
          <a:spcPct val="0"/>
        </a:spcAft>
        <a:defRPr sz="3200">
          <a:solidFill>
            <a:schemeClr val="bg1"/>
          </a:solidFill>
          <a:latin typeface="Arial" charset="0"/>
        </a:defRPr>
      </a:lvl8pPr>
      <a:lvl9pPr marL="1828800" algn="l" rtl="0" fontAlgn="base">
        <a:spcBef>
          <a:spcPct val="0"/>
        </a:spcBef>
        <a:spcAft>
          <a:spcPct val="0"/>
        </a:spcAft>
        <a:defRPr sz="3200">
          <a:solidFill>
            <a:schemeClr val="bg1"/>
          </a:solidFill>
          <a:latin typeface="Arial" charset="0"/>
        </a:defRPr>
      </a:lvl9pPr>
    </p:titleStyle>
    <p:bodyStyle>
      <a:lvl1pPr marL="342900" indent="-342900" algn="l" rtl="0" fontAlgn="base">
        <a:spcBef>
          <a:spcPct val="20000"/>
        </a:spcBef>
        <a:spcAft>
          <a:spcPct val="0"/>
        </a:spcAft>
        <a:buChar char="•"/>
        <a:defRPr sz="24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
        <a:defRPr sz="2000">
          <a:solidFill>
            <a:schemeClr val="tx1"/>
          </a:solidFill>
          <a:latin typeface="+mn-lt"/>
        </a:defRPr>
      </a:lvl2pPr>
      <a:lvl3pPr marL="1143000" indent="-228600" algn="l" rtl="0" fontAlgn="base">
        <a:spcBef>
          <a:spcPct val="20000"/>
        </a:spcBef>
        <a:spcAft>
          <a:spcPct val="0"/>
        </a:spcAft>
        <a:buFont typeface="Wingdings" pitchFamily="2" charset="2"/>
        <a:buChar char="s"/>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Font typeface="Wingdings" pitchFamily="2" charset="2"/>
        <a:buChar char="ú"/>
        <a:defRPr sz="2000">
          <a:solidFill>
            <a:schemeClr val="tx1"/>
          </a:solidFill>
          <a:latin typeface="+mn-lt"/>
        </a:defRPr>
      </a:lvl5pPr>
      <a:lvl6pPr marL="2514600" indent="-228600" algn="l" rtl="0" fontAlgn="base">
        <a:spcBef>
          <a:spcPct val="20000"/>
        </a:spcBef>
        <a:spcAft>
          <a:spcPct val="0"/>
        </a:spcAft>
        <a:buFont typeface="Wingdings" pitchFamily="2" charset="2"/>
        <a:buChar char="ú"/>
        <a:defRPr sz="2000">
          <a:solidFill>
            <a:schemeClr val="tx1"/>
          </a:solidFill>
          <a:latin typeface="+mn-lt"/>
        </a:defRPr>
      </a:lvl6pPr>
      <a:lvl7pPr marL="2971800" indent="-228600" algn="l" rtl="0" fontAlgn="base">
        <a:spcBef>
          <a:spcPct val="20000"/>
        </a:spcBef>
        <a:spcAft>
          <a:spcPct val="0"/>
        </a:spcAft>
        <a:buFont typeface="Wingdings" pitchFamily="2" charset="2"/>
        <a:buChar char="ú"/>
        <a:defRPr sz="2000">
          <a:solidFill>
            <a:schemeClr val="tx1"/>
          </a:solidFill>
          <a:latin typeface="+mn-lt"/>
        </a:defRPr>
      </a:lvl7pPr>
      <a:lvl8pPr marL="3429000" indent="-228600" algn="l" rtl="0" fontAlgn="base">
        <a:spcBef>
          <a:spcPct val="20000"/>
        </a:spcBef>
        <a:spcAft>
          <a:spcPct val="0"/>
        </a:spcAft>
        <a:buFont typeface="Wingdings" pitchFamily="2" charset="2"/>
        <a:buChar char="ú"/>
        <a:defRPr sz="2000">
          <a:solidFill>
            <a:schemeClr val="tx1"/>
          </a:solidFill>
          <a:latin typeface="+mn-lt"/>
        </a:defRPr>
      </a:lvl8pPr>
      <a:lvl9pPr marL="3886200" indent="-228600" algn="l" rtl="0" fontAlgn="base">
        <a:spcBef>
          <a:spcPct val="20000"/>
        </a:spcBef>
        <a:spcAft>
          <a:spcPct val="0"/>
        </a:spcAft>
        <a:buFont typeface="Wingdings" pitchFamily="2" charset="2"/>
        <a:buChar char="ú"/>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e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90600" y="914400"/>
            <a:ext cx="7848600" cy="2057400"/>
          </a:xfrm>
        </p:spPr>
        <p:txBody>
          <a:bodyPr>
            <a:normAutofit/>
          </a:bodyPr>
          <a:lstStyle/>
          <a:p>
            <a:pPr eaLnBrk="1" fontAlgn="auto" hangingPunct="1">
              <a:spcAft>
                <a:spcPts val="0"/>
              </a:spcAft>
              <a:defRPr/>
            </a:pPr>
            <a:r>
              <a:rPr lang="en-US" b="1" dirty="0" smtClean="0"/>
              <a:t>ECE 353</a:t>
            </a:r>
            <a:br>
              <a:rPr lang="en-US" b="1" dirty="0" smtClean="0"/>
            </a:br>
            <a:r>
              <a:rPr lang="en-US" b="1" dirty="0" smtClean="0"/>
              <a:t>Introduction to Microprocessor Systems</a:t>
            </a:r>
          </a:p>
        </p:txBody>
      </p:sp>
      <p:sp>
        <p:nvSpPr>
          <p:cNvPr id="3075" name="Rectangle 3" descr="Rectangle: Click to edit Master text styles&#10;Second level&#10;Third level&#10;Fourth level&#10;Fifth level"/>
          <p:cNvSpPr>
            <a:spLocks noGrp="1" noChangeArrowheads="1"/>
          </p:cNvSpPr>
          <p:nvPr>
            <p:ph type="subTitle" idx="1"/>
          </p:nvPr>
        </p:nvSpPr>
        <p:spPr>
          <a:xfrm>
            <a:off x="2209800" y="5715000"/>
            <a:ext cx="5715000" cy="609600"/>
          </a:xfrm>
        </p:spPr>
        <p:txBody>
          <a:bodyPr rtlCol="0">
            <a:normAutofit/>
          </a:bodyPr>
          <a:lstStyle/>
          <a:p>
            <a:pPr algn="r" eaLnBrk="1" fontAlgn="auto" hangingPunct="1">
              <a:spcAft>
                <a:spcPts val="0"/>
              </a:spcAft>
              <a:defRPr/>
            </a:pPr>
            <a:endParaRPr lang="en-US" dirty="0" smtClean="0"/>
          </a:p>
        </p:txBody>
      </p:sp>
      <p:sp>
        <p:nvSpPr>
          <p:cNvPr id="6148" name="Text Box 4"/>
          <p:cNvSpPr txBox="1">
            <a:spLocks noChangeArrowheads="1"/>
          </p:cNvSpPr>
          <p:nvPr/>
        </p:nvSpPr>
        <p:spPr bwMode="auto">
          <a:xfrm>
            <a:off x="1828800" y="3124200"/>
            <a:ext cx="60198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altLang="en-US" sz="6000" dirty="0" smtClean="0"/>
              <a:t>Circular Buffers</a:t>
            </a:r>
            <a:endParaRPr lang="en-US" altLang="en-US" sz="6000" dirty="0"/>
          </a:p>
        </p:txBody>
      </p:sp>
    </p:spTree>
    <p:extLst>
      <p:ext uri="{BB962C8B-B14F-4D97-AF65-F5344CB8AC3E}">
        <p14:creationId xmlns:p14="http://schemas.microsoft.com/office/powerpoint/2010/main" val="40528885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Circular Buffer</a:t>
            </a:r>
            <a:endParaRPr lang="en-US" dirty="0"/>
          </a:p>
        </p:txBody>
      </p:sp>
      <p:sp>
        <p:nvSpPr>
          <p:cNvPr id="3" name="Content Placeholder 2"/>
          <p:cNvSpPr>
            <a:spLocks noGrp="1"/>
          </p:cNvSpPr>
          <p:nvPr>
            <p:ph idx="1"/>
          </p:nvPr>
        </p:nvSpPr>
        <p:spPr/>
        <p:txBody>
          <a:bodyPr/>
          <a:lstStyle/>
          <a:p>
            <a:r>
              <a:rPr lang="en-US" dirty="0" smtClean="0"/>
              <a:t>Allows the application to write data into part of SRAM and continue on</a:t>
            </a:r>
          </a:p>
          <a:p>
            <a:r>
              <a:rPr lang="en-US" dirty="0" smtClean="0"/>
              <a:t>Accessing a circular buffer is very fast.  It is simply an array of memory</a:t>
            </a:r>
          </a:p>
          <a:p>
            <a:r>
              <a:rPr lang="en-US" dirty="0" smtClean="0"/>
              <a:t>The SRAM overhead for managing is very small.  Depending on implementation, software needs only the address of the array, an index, and a count</a:t>
            </a:r>
          </a:p>
          <a:p>
            <a:r>
              <a:rPr lang="en-US" dirty="0" smtClean="0"/>
              <a:t>Fixed size</a:t>
            </a:r>
          </a:p>
          <a:p>
            <a:r>
              <a:rPr lang="en-US" dirty="0" smtClean="0"/>
              <a:t>Utilizes the modulus operation</a:t>
            </a:r>
            <a:endParaRPr lang="en-US" dirty="0"/>
          </a:p>
        </p:txBody>
      </p:sp>
    </p:spTree>
    <p:extLst>
      <p:ext uri="{BB962C8B-B14F-4D97-AF65-F5344CB8AC3E}">
        <p14:creationId xmlns:p14="http://schemas.microsoft.com/office/powerpoint/2010/main" val="488707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graphicFrame>
        <p:nvGraphicFramePr>
          <p:cNvPr id="30" name="Object 29"/>
          <p:cNvGraphicFramePr>
            <a:graphicFrameLocks noChangeAspect="1"/>
          </p:cNvGraphicFramePr>
          <p:nvPr>
            <p:extLst>
              <p:ext uri="{D42A27DB-BD31-4B8C-83A1-F6EECF244321}">
                <p14:modId xmlns:p14="http://schemas.microsoft.com/office/powerpoint/2010/main" val="1545966573"/>
              </p:ext>
            </p:extLst>
          </p:nvPr>
        </p:nvGraphicFramePr>
        <p:xfrm>
          <a:off x="3385992" y="1377578"/>
          <a:ext cx="5163062" cy="5163062"/>
        </p:xfrm>
        <a:graphic>
          <a:graphicData uri="http://schemas.openxmlformats.org/presentationml/2006/ole">
            <mc:AlternateContent xmlns:mc="http://schemas.openxmlformats.org/markup-compatibility/2006">
              <mc:Choice xmlns:v="urn:schemas-microsoft-com:vml" Requires="v">
                <p:oleObj spid="_x0000_s2081" name="Visio" r:id="rId4" imgW="1968189" imgH="1968300" progId="Visio.Drawing.11">
                  <p:embed/>
                </p:oleObj>
              </mc:Choice>
              <mc:Fallback>
                <p:oleObj name="Visio" r:id="rId4" imgW="1968189" imgH="1968300" progId="Visio.Drawing.11">
                  <p:embed/>
                  <p:pic>
                    <p:nvPicPr>
                      <p:cNvPr id="0" name=""/>
                      <p:cNvPicPr/>
                      <p:nvPr/>
                    </p:nvPicPr>
                    <p:blipFill>
                      <a:blip r:embed="rId5"/>
                      <a:stretch>
                        <a:fillRect/>
                      </a:stretch>
                    </p:blipFill>
                    <p:spPr>
                      <a:xfrm>
                        <a:off x="3385992" y="1377578"/>
                        <a:ext cx="5163062" cy="5163062"/>
                      </a:xfrm>
                      <a:prstGeom prst="rect">
                        <a:avLst/>
                      </a:prstGeom>
                    </p:spPr>
                  </p:pic>
                </p:oleObj>
              </mc:Fallback>
            </mc:AlternateContent>
          </a:graphicData>
        </a:graphic>
      </p:graphicFrame>
      <p:sp>
        <p:nvSpPr>
          <p:cNvPr id="42" name="Title 41"/>
          <p:cNvSpPr>
            <a:spLocks noGrp="1"/>
          </p:cNvSpPr>
          <p:nvPr>
            <p:ph type="title"/>
          </p:nvPr>
        </p:nvSpPr>
        <p:spPr/>
        <p:txBody>
          <a:bodyPr/>
          <a:lstStyle/>
          <a:p>
            <a:r>
              <a:rPr lang="en-US" dirty="0" smtClean="0"/>
              <a:t>Circular Buffers</a:t>
            </a:r>
            <a:endParaRPr lang="en-US" dirty="0"/>
          </a:p>
        </p:txBody>
      </p:sp>
      <p:sp>
        <p:nvSpPr>
          <p:cNvPr id="29" name="Content Placeholder 28"/>
          <p:cNvSpPr>
            <a:spLocks noGrp="1"/>
          </p:cNvSpPr>
          <p:nvPr>
            <p:ph idx="1"/>
          </p:nvPr>
        </p:nvSpPr>
        <p:spPr/>
        <p:txBody>
          <a:bodyPr/>
          <a:lstStyle/>
          <a:p>
            <a:pPr marL="0" indent="0">
              <a:buNone/>
            </a:pPr>
            <a:r>
              <a:rPr lang="en-US" dirty="0" err="1" smtClean="0">
                <a:latin typeface="Courier New" panose="02070309020205020404" pitchFamily="49" charset="0"/>
                <a:cs typeface="Courier New" panose="02070309020205020404" pitchFamily="49" charset="0"/>
              </a:rPr>
              <a:t>buffer_add</a:t>
            </a:r>
            <a:r>
              <a:rPr lang="en-US" dirty="0" smtClean="0">
                <a:latin typeface="Courier New" panose="02070309020205020404" pitchFamily="49" charset="0"/>
                <a:cs typeface="Courier New" panose="02070309020205020404" pitchFamily="49" charset="0"/>
              </a:rPr>
              <a:t>(0);</a:t>
            </a:r>
          </a:p>
          <a:p>
            <a:pPr marL="0" indent="0">
              <a:buNone/>
            </a:pPr>
            <a:r>
              <a:rPr lang="en-US" dirty="0" err="1" smtClean="0">
                <a:latin typeface="Courier New" panose="02070309020205020404" pitchFamily="49" charset="0"/>
                <a:cs typeface="Courier New" panose="02070309020205020404" pitchFamily="49" charset="0"/>
              </a:rPr>
              <a:t>buffer_add</a:t>
            </a:r>
            <a:r>
              <a:rPr lang="en-US" dirty="0" smtClean="0">
                <a:latin typeface="Courier New" panose="02070309020205020404" pitchFamily="49" charset="0"/>
                <a:cs typeface="Courier New" panose="02070309020205020404" pitchFamily="49" charset="0"/>
              </a:rPr>
              <a:t>(1);</a:t>
            </a:r>
          </a:p>
          <a:p>
            <a:pPr marL="0" indent="0">
              <a:buNone/>
            </a:pPr>
            <a:r>
              <a:rPr lang="en-US" dirty="0" err="1" smtClean="0">
                <a:latin typeface="Courier New" panose="02070309020205020404" pitchFamily="49" charset="0"/>
                <a:cs typeface="Courier New" panose="02070309020205020404" pitchFamily="49" charset="0"/>
              </a:rPr>
              <a:t>buffer_add</a:t>
            </a:r>
            <a:r>
              <a:rPr lang="en-US" dirty="0" smtClean="0">
                <a:latin typeface="Courier New" panose="02070309020205020404" pitchFamily="49" charset="0"/>
                <a:cs typeface="Courier New" panose="02070309020205020404" pitchFamily="49" charset="0"/>
              </a:rPr>
              <a:t>(2);</a:t>
            </a:r>
          </a:p>
          <a:p>
            <a:pPr marL="0" indent="0">
              <a:buNone/>
            </a:pPr>
            <a:r>
              <a:rPr lang="en-US" dirty="0" err="1" smtClean="0">
                <a:latin typeface="Courier New" panose="02070309020205020404" pitchFamily="49" charset="0"/>
                <a:cs typeface="Courier New" panose="02070309020205020404" pitchFamily="49" charset="0"/>
              </a:rPr>
              <a:t>buffer_remove</a:t>
            </a:r>
            <a:r>
              <a:rPr lang="en-US" dirty="0">
                <a:latin typeface="Courier New" panose="02070309020205020404" pitchFamily="49" charset="0"/>
                <a:cs typeface="Courier New" panose="02070309020205020404" pitchFamily="49" charset="0"/>
              </a:rPr>
              <a:t>(&amp;data</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buffer_add</a:t>
            </a:r>
            <a:r>
              <a:rPr lang="en-US" dirty="0" smtClean="0">
                <a:latin typeface="Courier New" panose="02070309020205020404" pitchFamily="49" charset="0"/>
                <a:cs typeface="Courier New" panose="02070309020205020404" pitchFamily="49" charset="0"/>
              </a:rPr>
              <a:t>(3);</a:t>
            </a:r>
          </a:p>
          <a:p>
            <a:pPr marL="0" indent="0">
              <a:buNone/>
            </a:pPr>
            <a:r>
              <a:rPr lang="en-US" dirty="0" err="1" smtClean="0">
                <a:latin typeface="Courier New" panose="02070309020205020404" pitchFamily="49" charset="0"/>
                <a:cs typeface="Courier New" panose="02070309020205020404" pitchFamily="49" charset="0"/>
              </a:rPr>
              <a:t>buffer_add</a:t>
            </a:r>
            <a:r>
              <a:rPr lang="en-US" dirty="0" smtClean="0">
                <a:latin typeface="Courier New" panose="02070309020205020404" pitchFamily="49" charset="0"/>
                <a:cs typeface="Courier New" panose="02070309020205020404" pitchFamily="49" charset="0"/>
              </a:rPr>
              <a:t>(4);</a:t>
            </a:r>
            <a:endParaRPr lang="en-US" dirty="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buffer_add</a:t>
            </a:r>
            <a:r>
              <a:rPr lang="en-US" dirty="0" smtClean="0">
                <a:latin typeface="Courier New" panose="02070309020205020404" pitchFamily="49" charset="0"/>
                <a:cs typeface="Courier New" panose="02070309020205020404" pitchFamily="49" charset="0"/>
              </a:rPr>
              <a:t>(5);</a:t>
            </a:r>
            <a:endParaRPr lang="en-US" dirty="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buffer_add</a:t>
            </a:r>
            <a:r>
              <a:rPr lang="en-US" dirty="0" smtClean="0">
                <a:latin typeface="Courier New" panose="02070309020205020404" pitchFamily="49" charset="0"/>
                <a:cs typeface="Courier New" panose="02070309020205020404" pitchFamily="49" charset="0"/>
              </a:rPr>
              <a:t>(6);</a:t>
            </a:r>
          </a:p>
          <a:p>
            <a:pPr marL="0" indent="0">
              <a:buNone/>
            </a:pPr>
            <a:r>
              <a:rPr lang="en-US" dirty="0" err="1" smtClean="0">
                <a:latin typeface="Courier New" panose="02070309020205020404" pitchFamily="49" charset="0"/>
                <a:cs typeface="Courier New" panose="02070309020205020404" pitchFamily="49" charset="0"/>
              </a:rPr>
              <a:t>buffer_add</a:t>
            </a:r>
            <a:r>
              <a:rPr lang="en-US" dirty="0" smtClean="0">
                <a:latin typeface="Courier New" panose="02070309020205020404" pitchFamily="49" charset="0"/>
                <a:cs typeface="Courier New" panose="02070309020205020404" pitchFamily="49" charset="0"/>
              </a:rPr>
              <a:t>(7);</a:t>
            </a:r>
            <a:endParaRPr lang="en-US" dirty="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buffer_add</a:t>
            </a:r>
            <a:r>
              <a:rPr lang="en-US" dirty="0" smtClean="0">
                <a:latin typeface="Courier New" panose="02070309020205020404" pitchFamily="49" charset="0"/>
                <a:cs typeface="Courier New" panose="02070309020205020404" pitchFamily="49" charset="0"/>
              </a:rPr>
              <a:t>(8);</a:t>
            </a:r>
            <a:endParaRPr lang="en-US" dirty="0">
              <a:latin typeface="Courier New" panose="02070309020205020404" pitchFamily="49" charset="0"/>
              <a:cs typeface="Courier New" panose="02070309020205020404" pitchFamily="49" charset="0"/>
            </a:endParaRPr>
          </a:p>
          <a:p>
            <a:endParaRPr lang="en-US" dirty="0"/>
          </a:p>
          <a:p>
            <a:endParaRPr lang="en-US" dirty="0"/>
          </a:p>
          <a:p>
            <a:endParaRPr lang="en-US" dirty="0"/>
          </a:p>
          <a:p>
            <a:endParaRPr lang="en-US" dirty="0"/>
          </a:p>
        </p:txBody>
      </p:sp>
      <p:sp>
        <p:nvSpPr>
          <p:cNvPr id="31" name="Producer"/>
          <p:cNvSpPr/>
          <p:nvPr/>
        </p:nvSpPr>
        <p:spPr bwMode="auto">
          <a:xfrm>
            <a:off x="6513342" y="1589650"/>
            <a:ext cx="633046" cy="506437"/>
          </a:xfrm>
          <a:prstGeom prst="roundRect">
            <a:avLst/>
          </a:prstGeom>
          <a:solidFill>
            <a:schemeClr val="accent5">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 P</a:t>
            </a:r>
          </a:p>
        </p:txBody>
      </p:sp>
      <p:sp>
        <p:nvSpPr>
          <p:cNvPr id="32" name="Consumer"/>
          <p:cNvSpPr/>
          <p:nvPr/>
        </p:nvSpPr>
        <p:spPr bwMode="auto">
          <a:xfrm>
            <a:off x="7195625" y="1097282"/>
            <a:ext cx="633046" cy="506437"/>
          </a:xfrm>
          <a:prstGeom prst="roundRect">
            <a:avLst/>
          </a:prstGeom>
          <a:solidFill>
            <a:schemeClr val="accent5">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 C</a:t>
            </a:r>
          </a:p>
        </p:txBody>
      </p:sp>
      <p:sp>
        <p:nvSpPr>
          <p:cNvPr id="33" name="0"/>
          <p:cNvSpPr/>
          <p:nvPr/>
        </p:nvSpPr>
        <p:spPr bwMode="auto">
          <a:xfrm>
            <a:off x="6110069" y="2385174"/>
            <a:ext cx="558018" cy="506437"/>
          </a:xfrm>
          <a:prstGeom prst="roundRect">
            <a:avLst/>
          </a:prstGeom>
          <a:solidFill>
            <a:schemeClr val="accent3">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 0</a:t>
            </a:r>
          </a:p>
        </p:txBody>
      </p:sp>
      <p:sp>
        <p:nvSpPr>
          <p:cNvPr id="34" name="1"/>
          <p:cNvSpPr/>
          <p:nvPr/>
        </p:nvSpPr>
        <p:spPr bwMode="auto">
          <a:xfrm>
            <a:off x="6911927" y="3156552"/>
            <a:ext cx="558018" cy="506437"/>
          </a:xfrm>
          <a:prstGeom prst="roundRect">
            <a:avLst/>
          </a:prstGeom>
          <a:solidFill>
            <a:schemeClr val="accent3">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 1</a:t>
            </a:r>
          </a:p>
        </p:txBody>
      </p:sp>
      <p:sp>
        <p:nvSpPr>
          <p:cNvPr id="35" name="2"/>
          <p:cNvSpPr/>
          <p:nvPr/>
        </p:nvSpPr>
        <p:spPr bwMode="auto">
          <a:xfrm>
            <a:off x="6954130" y="4197786"/>
            <a:ext cx="558018" cy="506437"/>
          </a:xfrm>
          <a:prstGeom prst="roundRect">
            <a:avLst/>
          </a:prstGeom>
          <a:solidFill>
            <a:schemeClr val="accent3">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 2</a:t>
            </a:r>
          </a:p>
        </p:txBody>
      </p:sp>
      <p:sp>
        <p:nvSpPr>
          <p:cNvPr id="36" name="3"/>
          <p:cNvSpPr/>
          <p:nvPr/>
        </p:nvSpPr>
        <p:spPr bwMode="auto">
          <a:xfrm>
            <a:off x="6067865" y="4926737"/>
            <a:ext cx="558018" cy="506437"/>
          </a:xfrm>
          <a:prstGeom prst="roundRect">
            <a:avLst/>
          </a:prstGeom>
          <a:solidFill>
            <a:schemeClr val="accent3">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 3</a:t>
            </a:r>
          </a:p>
        </p:txBody>
      </p:sp>
      <p:sp>
        <p:nvSpPr>
          <p:cNvPr id="37" name="4"/>
          <p:cNvSpPr/>
          <p:nvPr/>
        </p:nvSpPr>
        <p:spPr bwMode="auto">
          <a:xfrm>
            <a:off x="5179257" y="4926737"/>
            <a:ext cx="558018" cy="506437"/>
          </a:xfrm>
          <a:prstGeom prst="roundRect">
            <a:avLst/>
          </a:prstGeom>
          <a:solidFill>
            <a:schemeClr val="accent3">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 4</a:t>
            </a:r>
          </a:p>
        </p:txBody>
      </p:sp>
      <p:sp>
        <p:nvSpPr>
          <p:cNvPr id="38" name="5"/>
          <p:cNvSpPr/>
          <p:nvPr/>
        </p:nvSpPr>
        <p:spPr bwMode="auto">
          <a:xfrm>
            <a:off x="4313984" y="4197785"/>
            <a:ext cx="558018" cy="506437"/>
          </a:xfrm>
          <a:prstGeom prst="roundRect">
            <a:avLst/>
          </a:prstGeom>
          <a:solidFill>
            <a:schemeClr val="accent3">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 5</a:t>
            </a:r>
          </a:p>
        </p:txBody>
      </p:sp>
      <p:sp>
        <p:nvSpPr>
          <p:cNvPr id="39" name="6"/>
          <p:cNvSpPr/>
          <p:nvPr/>
        </p:nvSpPr>
        <p:spPr bwMode="auto">
          <a:xfrm>
            <a:off x="4343293" y="3229935"/>
            <a:ext cx="558018" cy="506437"/>
          </a:xfrm>
          <a:prstGeom prst="roundRect">
            <a:avLst/>
          </a:prstGeom>
          <a:solidFill>
            <a:schemeClr val="accent3">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 6</a:t>
            </a:r>
          </a:p>
        </p:txBody>
      </p:sp>
      <p:sp>
        <p:nvSpPr>
          <p:cNvPr id="40" name="7"/>
          <p:cNvSpPr/>
          <p:nvPr/>
        </p:nvSpPr>
        <p:spPr bwMode="auto">
          <a:xfrm>
            <a:off x="5179257" y="2406278"/>
            <a:ext cx="558018" cy="506437"/>
          </a:xfrm>
          <a:prstGeom prst="roundRect">
            <a:avLst/>
          </a:prstGeom>
          <a:solidFill>
            <a:schemeClr val="accent3">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 7</a:t>
            </a:r>
          </a:p>
        </p:txBody>
      </p:sp>
      <p:sp>
        <p:nvSpPr>
          <p:cNvPr id="41" name="0"/>
          <p:cNvSpPr/>
          <p:nvPr/>
        </p:nvSpPr>
        <p:spPr bwMode="auto">
          <a:xfrm>
            <a:off x="6119740" y="2385174"/>
            <a:ext cx="558018" cy="506437"/>
          </a:xfrm>
          <a:prstGeom prst="roundRect">
            <a:avLst/>
          </a:prstGeom>
          <a:solidFill>
            <a:schemeClr val="accent3">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 8</a:t>
            </a:r>
          </a:p>
        </p:txBody>
      </p:sp>
    </p:spTree>
    <p:extLst>
      <p:ext uri="{BB962C8B-B14F-4D97-AF65-F5344CB8AC3E}">
        <p14:creationId xmlns:p14="http://schemas.microsoft.com/office/powerpoint/2010/main" val="2066209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childTnLst>
                                </p:cTn>
                              </p:par>
                              <p:par>
                                <p:cTn id="7" presetID="44" presetClass="path" presetSubtype="0" accel="50000" decel="50000" fill="hold" grpId="0" nodeType="withEffect">
                                  <p:stCondLst>
                                    <p:cond delay="1500"/>
                                  </p:stCondLst>
                                  <p:childTnLst>
                                    <p:animMotion origin="layout" path="M 0.00052 0.0007 L 0.05608 0.01042 C 0.06806 0.01204 0.0816 0.02084 0.0934 0.03426 C 0.10695 0.04908 0.11545 0.06505 0.11875 0.08056 L 0.13542 0.15162 " pathEditMode="relative" rAng="2400000" ptsTypes="AAAAA">
                                      <p:cBhvr>
                                        <p:cTn id="8" dur="2000" fill="hold"/>
                                        <p:tgtEl>
                                          <p:spTgt spid="31"/>
                                        </p:tgtEl>
                                        <p:attrNameLst>
                                          <p:attrName>ppt_x</p:attrName>
                                          <p:attrName>ppt_y</p:attrName>
                                        </p:attrNameLst>
                                      </p:cBhvr>
                                      <p:rCtr x="8056" y="5463"/>
                                    </p:animMotion>
                                  </p:childTnLst>
                                </p:cTn>
                              </p:par>
                              <p:par>
                                <p:cTn id="9" presetID="1" presetClass="entr" presetSubtype="0" fill="hold" grpId="0" nodeType="withEffect">
                                  <p:stCondLst>
                                    <p:cond delay="150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xEl>
                                              <p:pRg st="1" end="1"/>
                                            </p:txEl>
                                          </p:spTgt>
                                        </p:tgtEl>
                                        <p:attrNameLst>
                                          <p:attrName>style.visibility</p:attrName>
                                        </p:attrNameLst>
                                      </p:cBhvr>
                                      <p:to>
                                        <p:strVal val="visible"/>
                                      </p:to>
                                    </p:set>
                                  </p:childTnLst>
                                </p:cTn>
                              </p:par>
                              <p:par>
                                <p:cTn id="15" presetID="1" presetClass="entr" presetSubtype="0" fill="hold" grpId="0" nodeType="withEffect">
                                  <p:stCondLst>
                                    <p:cond delay="1500"/>
                                  </p:stCondLst>
                                  <p:childTnLst>
                                    <p:set>
                                      <p:cBhvr>
                                        <p:cTn id="16" dur="1" fill="hold">
                                          <p:stCondLst>
                                            <p:cond delay="0"/>
                                          </p:stCondLst>
                                        </p:cTn>
                                        <p:tgtEl>
                                          <p:spTgt spid="34"/>
                                        </p:tgtEl>
                                        <p:attrNameLst>
                                          <p:attrName>style.visibility</p:attrName>
                                        </p:attrNameLst>
                                      </p:cBhvr>
                                      <p:to>
                                        <p:strVal val="visible"/>
                                      </p:to>
                                    </p:set>
                                  </p:childTnLst>
                                </p:cTn>
                              </p:par>
                              <p:par>
                                <p:cTn id="17" presetID="44" presetClass="path" presetSubtype="0" accel="50000" decel="50000" fill="hold" grpId="1" nodeType="withEffect">
                                  <p:stCondLst>
                                    <p:cond delay="1500"/>
                                  </p:stCondLst>
                                  <p:childTnLst>
                                    <p:animMotion origin="layout" path="M 0.13542 0.15162 L 0.15504 0.21227 C 0.15973 0.225 0.16268 0.24444 0.16389 0.26504 C 0.16546 0.28819 0.16511 0.30717 0.16233 0.32014 L 0.15105 0.38542 " pathEditMode="relative" rAng="5100000" ptsTypes="AAAAA">
                                      <p:cBhvr>
                                        <p:cTn id="18" dur="2000" fill="hold"/>
                                        <p:tgtEl>
                                          <p:spTgt spid="31"/>
                                        </p:tgtEl>
                                        <p:attrNameLst>
                                          <p:attrName>ppt_x</p:attrName>
                                          <p:attrName>ppt_y</p:attrName>
                                        </p:attrNameLst>
                                      </p:cBhvr>
                                      <p:rCtr x="1823" y="11574"/>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xEl>
                                              <p:pRg st="2" end="2"/>
                                            </p:txEl>
                                          </p:spTgt>
                                        </p:tgtEl>
                                        <p:attrNameLst>
                                          <p:attrName>style.visibility</p:attrName>
                                        </p:attrNameLst>
                                      </p:cBhvr>
                                      <p:to>
                                        <p:strVal val="visible"/>
                                      </p:to>
                                    </p:set>
                                  </p:childTnLst>
                                </p:cTn>
                              </p:par>
                              <p:par>
                                <p:cTn id="23" presetID="44" presetClass="path" presetSubtype="0" accel="50000" decel="50000" fill="hold" grpId="2" nodeType="withEffect">
                                  <p:stCondLst>
                                    <p:cond delay="1500"/>
                                  </p:stCondLst>
                                  <p:childTnLst>
                                    <p:animMotion origin="layout" path="M 0.13854 0.39398 L 0.11701 0.48218 C 0.11302 0.50116 0.10156 0.52245 0.0868 0.54144 C 0.07083 0.56227 0.05486 0.57523 0.04045 0.58009 L -0.02674 0.60556 " pathEditMode="relative" rAng="8160000" ptsTypes="AAAAA">
                                      <p:cBhvr>
                                        <p:cTn id="24" dur="2000" fill="hold"/>
                                        <p:tgtEl>
                                          <p:spTgt spid="31"/>
                                        </p:tgtEl>
                                        <p:attrNameLst>
                                          <p:attrName>ppt_x</p:attrName>
                                          <p:attrName>ppt_y</p:attrName>
                                        </p:attrNameLst>
                                      </p:cBhvr>
                                      <p:rCtr x="-6736" y="12685"/>
                                    </p:animMotion>
                                  </p:childTnLst>
                                </p:cTn>
                              </p:par>
                              <p:par>
                                <p:cTn id="25" presetID="1" presetClass="entr" presetSubtype="0" fill="hold" grpId="0" nodeType="withEffect">
                                  <p:stCondLst>
                                    <p:cond delay="150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
                                            <p:txEl>
                                              <p:pRg st="3" end="3"/>
                                            </p:txEl>
                                          </p:spTgt>
                                        </p:tgtEl>
                                        <p:attrNameLst>
                                          <p:attrName>style.visibility</p:attrName>
                                        </p:attrNameLst>
                                      </p:cBhvr>
                                      <p:to>
                                        <p:strVal val="visible"/>
                                      </p:to>
                                    </p:set>
                                  </p:childTnLst>
                                </p:cTn>
                              </p:par>
                              <p:par>
                                <p:cTn id="31" presetID="1" presetClass="exit" presetSubtype="0" fill="hold" grpId="1" nodeType="withEffect">
                                  <p:stCondLst>
                                    <p:cond delay="1500"/>
                                  </p:stCondLst>
                                  <p:childTnLst>
                                    <p:set>
                                      <p:cBhvr>
                                        <p:cTn id="32" dur="1" fill="hold">
                                          <p:stCondLst>
                                            <p:cond delay="0"/>
                                          </p:stCondLst>
                                        </p:cTn>
                                        <p:tgtEl>
                                          <p:spTgt spid="33"/>
                                        </p:tgtEl>
                                        <p:attrNameLst>
                                          <p:attrName>style.visibility</p:attrName>
                                        </p:attrNameLst>
                                      </p:cBhvr>
                                      <p:to>
                                        <p:strVal val="hidden"/>
                                      </p:to>
                                    </p:set>
                                  </p:childTnLst>
                                </p:cTn>
                              </p:par>
                              <p:par>
                                <p:cTn id="33" presetID="44" presetClass="path" presetSubtype="0" accel="50000" decel="50000" fill="hold" grpId="0" nodeType="withEffect">
                                  <p:stCondLst>
                                    <p:cond delay="1500"/>
                                  </p:stCondLst>
                                  <p:childTnLst>
                                    <p:animMotion origin="layout" path="M -0.00035 0.00023 L 0.05798 0.03611 C 0.07031 0.04352 0.08368 0.05903 0.09496 0.07801 C 0.10764 0.10069 0.1151 0.12176 0.11666 0.14005 L 0.12604 0.22407 " pathEditMode="relative" rAng="3180000" ptsTypes="AAAAA">
                                      <p:cBhvr>
                                        <p:cTn id="34" dur="2000" fill="hold"/>
                                        <p:tgtEl>
                                          <p:spTgt spid="32"/>
                                        </p:tgtEl>
                                        <p:attrNameLst>
                                          <p:attrName>ppt_x</p:attrName>
                                          <p:attrName>ppt_y</p:attrName>
                                        </p:attrNameLst>
                                      </p:cBhvr>
                                      <p:rCtr x="7951" y="9537"/>
                                    </p:animMotion>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
                                            <p:txEl>
                                              <p:pRg st="4" end="4"/>
                                            </p:txEl>
                                          </p:spTgt>
                                        </p:tgtEl>
                                        <p:attrNameLst>
                                          <p:attrName>style.visibility</p:attrName>
                                        </p:attrNameLst>
                                      </p:cBhvr>
                                      <p:to>
                                        <p:strVal val="visible"/>
                                      </p:to>
                                    </p:set>
                                  </p:childTnLst>
                                </p:cTn>
                              </p:par>
                              <p:par>
                                <p:cTn id="39" presetID="50" presetClass="path" presetSubtype="0" accel="50000" decel="50000" fill="hold" grpId="3" nodeType="withEffect">
                                  <p:stCondLst>
                                    <p:cond delay="1500"/>
                                  </p:stCondLst>
                                  <p:childTnLst>
                                    <p:animMotion origin="layout" path="M -0.02222 0.6125 L -0.1132 0.6125 C -0.15382 0.6125 -0.20382 0.60833 -0.20382 0.60486 L -0.20382 0.59815 " pathEditMode="relative" rAng="0" ptsTypes="AAAA">
                                      <p:cBhvr>
                                        <p:cTn id="40" dur="2000" fill="hold"/>
                                        <p:tgtEl>
                                          <p:spTgt spid="31"/>
                                        </p:tgtEl>
                                        <p:attrNameLst>
                                          <p:attrName>ppt_x</p:attrName>
                                          <p:attrName>ppt_y</p:attrName>
                                        </p:attrNameLst>
                                      </p:cBhvr>
                                      <p:rCtr x="-9080" y="-718"/>
                                    </p:animMotion>
                                  </p:childTnLst>
                                </p:cTn>
                              </p:par>
                              <p:par>
                                <p:cTn id="41" presetID="1" presetClass="entr" presetSubtype="0" fill="hold" grpId="0" nodeType="withEffect">
                                  <p:stCondLst>
                                    <p:cond delay="150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9">
                                            <p:txEl>
                                              <p:pRg st="5" end="5"/>
                                            </p:txEl>
                                          </p:spTgt>
                                        </p:tgtEl>
                                        <p:attrNameLst>
                                          <p:attrName>style.visibility</p:attrName>
                                        </p:attrNameLst>
                                      </p:cBhvr>
                                      <p:to>
                                        <p:strVal val="visible"/>
                                      </p:to>
                                    </p:set>
                                  </p:childTnLst>
                                </p:cTn>
                              </p:par>
                              <p:par>
                                <p:cTn id="47" presetID="44" presetClass="path" presetSubtype="0" accel="50000" decel="50000" fill="hold" grpId="4" nodeType="withEffect">
                                  <p:stCondLst>
                                    <p:cond delay="1500"/>
                                  </p:stCondLst>
                                  <p:childTnLst>
                                    <p:animMotion origin="layout" path="M -0.20417 0.59768 L -0.24757 0.56551 C -0.25695 0.55903 -0.26789 0.5456 -0.27778 0.53032 C -0.28889 0.51227 -0.29636 0.49676 -0.29931 0.4831 L -0.31615 0.42037 " pathEditMode="relative" rAng="13800000" ptsTypes="AAAAA">
                                      <p:cBhvr>
                                        <p:cTn id="48" dur="2000" fill="hold"/>
                                        <p:tgtEl>
                                          <p:spTgt spid="31"/>
                                        </p:tgtEl>
                                        <p:attrNameLst>
                                          <p:attrName>ppt_x</p:attrName>
                                          <p:attrName>ppt_y</p:attrName>
                                        </p:attrNameLst>
                                      </p:cBhvr>
                                      <p:rCtr x="-6510" y="-7847"/>
                                    </p:animMotion>
                                  </p:childTnLst>
                                </p:cTn>
                              </p:par>
                              <p:par>
                                <p:cTn id="49" presetID="1" presetClass="entr" presetSubtype="0" fill="hold" grpId="0" nodeType="withEffect">
                                  <p:stCondLst>
                                    <p:cond delay="1500"/>
                                  </p:stCondLst>
                                  <p:childTnLst>
                                    <p:set>
                                      <p:cBhvr>
                                        <p:cTn id="50" dur="1" fill="hold">
                                          <p:stCondLst>
                                            <p:cond delay="0"/>
                                          </p:stCondLst>
                                        </p:cTn>
                                        <p:tgtEl>
                                          <p:spTgt spid="3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9">
                                            <p:txEl>
                                              <p:pRg st="6" end="6"/>
                                            </p:txEl>
                                          </p:spTgt>
                                        </p:tgtEl>
                                        <p:attrNameLst>
                                          <p:attrName>style.visibility</p:attrName>
                                        </p:attrNameLst>
                                      </p:cBhvr>
                                      <p:to>
                                        <p:strVal val="visible"/>
                                      </p:to>
                                    </p:set>
                                  </p:childTnLst>
                                </p:cTn>
                              </p:par>
                              <p:par>
                                <p:cTn id="55" presetID="44" presetClass="path" presetSubtype="0" accel="50000" decel="50000" fill="hold" grpId="5" nodeType="withEffect">
                                  <p:stCondLst>
                                    <p:cond delay="1500"/>
                                  </p:stCondLst>
                                  <p:childTnLst>
                                    <p:animMotion origin="layout" path="M -0.31614 0.42037 L -0.33559 0.36435 C -0.33923 0.35255 -0.34253 0.33472 -0.34427 0.31528 C -0.34687 0.29352 -0.34635 0.2757 -0.34444 0.2632 L -0.33611 0.20232 " pathEditMode="relative" rAng="15780000" ptsTypes="AAAAA">
                                      <p:cBhvr>
                                        <p:cTn id="56" dur="2000" fill="hold"/>
                                        <p:tgtEl>
                                          <p:spTgt spid="31"/>
                                        </p:tgtEl>
                                        <p:attrNameLst>
                                          <p:attrName>ppt_x</p:attrName>
                                          <p:attrName>ppt_y</p:attrName>
                                        </p:attrNameLst>
                                      </p:cBhvr>
                                      <p:rCtr x="-1927" y="-10741"/>
                                    </p:animMotion>
                                  </p:childTnLst>
                                </p:cTn>
                              </p:par>
                              <p:par>
                                <p:cTn id="57" presetID="1" presetClass="entr" presetSubtype="0" fill="hold" grpId="0" nodeType="withEffect">
                                  <p:stCondLst>
                                    <p:cond delay="1500"/>
                                  </p:stCondLst>
                                  <p:childTnLst>
                                    <p:set>
                                      <p:cBhvr>
                                        <p:cTn id="58" dur="1" fill="hold">
                                          <p:stCondLst>
                                            <p:cond delay="0"/>
                                          </p:stCondLst>
                                        </p:cTn>
                                        <p:tgtEl>
                                          <p:spTgt spid="3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9">
                                            <p:txEl>
                                              <p:pRg st="7" end="7"/>
                                            </p:txEl>
                                          </p:spTgt>
                                        </p:tgtEl>
                                        <p:attrNameLst>
                                          <p:attrName>style.visibility</p:attrName>
                                        </p:attrNameLst>
                                      </p:cBhvr>
                                      <p:to>
                                        <p:strVal val="visible"/>
                                      </p:to>
                                    </p:set>
                                  </p:childTnLst>
                                </p:cTn>
                              </p:par>
                              <p:par>
                                <p:cTn id="63" presetID="44" presetClass="path" presetSubtype="0" accel="50000" decel="50000" fill="hold" grpId="6" nodeType="withEffect">
                                  <p:stCondLst>
                                    <p:cond delay="1500"/>
                                  </p:stCondLst>
                                  <p:childTnLst>
                                    <p:animMotion origin="layout" path="M -0.33628 0.20254 L -0.32187 0.11852 C -0.31944 0.10092 -0.31007 0.08194 -0.29739 0.06528 C -0.28351 0.04537 -0.26927 0.03403 -0.25573 0.03032 L -0.19288 0.01157 " pathEditMode="relative" rAng="18900000" ptsTypes="AAAAA">
                                      <p:cBhvr>
                                        <p:cTn id="64" dur="2000" fill="hold"/>
                                        <p:tgtEl>
                                          <p:spTgt spid="31"/>
                                        </p:tgtEl>
                                        <p:attrNameLst>
                                          <p:attrName>ppt_x</p:attrName>
                                          <p:attrName>ppt_y</p:attrName>
                                        </p:attrNameLst>
                                      </p:cBhvr>
                                      <p:rCtr x="5556" y="-11690"/>
                                    </p:animMotion>
                                  </p:childTnLst>
                                </p:cTn>
                              </p:par>
                              <p:par>
                                <p:cTn id="65" presetID="1" presetClass="entr" presetSubtype="0" fill="hold" grpId="0" nodeType="withEffect">
                                  <p:stCondLst>
                                    <p:cond delay="1500"/>
                                  </p:stCondLst>
                                  <p:childTnLst>
                                    <p:set>
                                      <p:cBhvr>
                                        <p:cTn id="66" dur="1" fill="hold">
                                          <p:stCondLst>
                                            <p:cond delay="0"/>
                                          </p:stCondLst>
                                        </p:cTn>
                                        <p:tgtEl>
                                          <p:spTgt spid="3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9">
                                            <p:txEl>
                                              <p:pRg st="8" end="8"/>
                                            </p:txEl>
                                          </p:spTgt>
                                        </p:tgtEl>
                                        <p:attrNameLst>
                                          <p:attrName>style.visibility</p:attrName>
                                        </p:attrNameLst>
                                      </p:cBhvr>
                                      <p:to>
                                        <p:strVal val="visible"/>
                                      </p:to>
                                    </p:set>
                                  </p:childTnLst>
                                </p:cTn>
                              </p:par>
                              <p:par>
                                <p:cTn id="71" presetID="44" presetClass="path" presetSubtype="0" accel="50000" decel="50000" fill="hold" grpId="7" nodeType="withEffect">
                                  <p:stCondLst>
                                    <p:cond delay="1500"/>
                                  </p:stCondLst>
                                  <p:childTnLst>
                                    <p:animMotion origin="layout" path="M -0.20643 0.00069 L -0.15174 -0.04005 C -0.13994 -0.04908 -0.12257 -0.05255 -0.10469 -0.05255 C -0.0842 -0.05255 -0.06737 -0.04908 -0.0559 -0.04005 L 0.00052 0.00069 " pathEditMode="relative" rAng="0" ptsTypes="AAAAA">
                                      <p:cBhvr>
                                        <p:cTn id="72" dur="2000" fill="hold"/>
                                        <p:tgtEl>
                                          <p:spTgt spid="31"/>
                                        </p:tgtEl>
                                        <p:attrNameLst>
                                          <p:attrName>ppt_x</p:attrName>
                                          <p:attrName>ppt_y</p:attrName>
                                        </p:attrNameLst>
                                      </p:cBhvr>
                                      <p:rCtr x="10347" y="-2662"/>
                                    </p:animMotion>
                                  </p:childTnLst>
                                </p:cTn>
                              </p:par>
                              <p:par>
                                <p:cTn id="73" presetID="1" presetClass="entr" presetSubtype="0" fill="hold" grpId="0" nodeType="withEffect">
                                  <p:stCondLst>
                                    <p:cond delay="1500"/>
                                  </p:stCondLst>
                                  <p:childTnLst>
                                    <p:set>
                                      <p:cBhvr>
                                        <p:cTn id="74" dur="1" fill="hold">
                                          <p:stCondLst>
                                            <p:cond delay="0"/>
                                          </p:stCondLst>
                                        </p:cTn>
                                        <p:tgtEl>
                                          <p:spTgt spid="4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9">
                                            <p:txEl>
                                              <p:pRg st="9" end="9"/>
                                            </p:txEl>
                                          </p:spTgt>
                                        </p:tgtEl>
                                        <p:attrNameLst>
                                          <p:attrName>style.visibility</p:attrName>
                                        </p:attrNameLst>
                                      </p:cBhvr>
                                      <p:to>
                                        <p:strVal val="visible"/>
                                      </p:to>
                                    </p:set>
                                  </p:childTnLst>
                                </p:cTn>
                              </p:par>
                              <p:par>
                                <p:cTn id="79" presetID="1" presetClass="entr" presetSubtype="0" fill="hold" grpId="0" nodeType="withEffect">
                                  <p:stCondLst>
                                    <p:cond delay="1500"/>
                                  </p:stCondLst>
                                  <p:childTnLst>
                                    <p:set>
                                      <p:cBhvr>
                                        <p:cTn id="80" dur="1" fill="hold">
                                          <p:stCondLst>
                                            <p:cond delay="0"/>
                                          </p:stCondLst>
                                        </p:cTn>
                                        <p:tgtEl>
                                          <p:spTgt spid="41"/>
                                        </p:tgtEl>
                                        <p:attrNameLst>
                                          <p:attrName>style.visibility</p:attrName>
                                        </p:attrNameLst>
                                      </p:cBhvr>
                                      <p:to>
                                        <p:strVal val="visible"/>
                                      </p:to>
                                    </p:set>
                                  </p:childTnLst>
                                </p:cTn>
                              </p:par>
                              <p:par>
                                <p:cTn id="81" presetID="44" presetClass="path" presetSubtype="0" accel="50000" decel="50000" fill="hold" grpId="8" nodeType="withEffect">
                                  <p:stCondLst>
                                    <p:cond delay="1500"/>
                                  </p:stCondLst>
                                  <p:childTnLst>
                                    <p:animMotion origin="layout" path="M 2.77778E-6 -3.7037E-7 L 0.0526 0.01412 C 0.06406 0.01713 0.07708 0.02662 0.08854 0.04005 C 0.10173 0.05556 0.11041 0.07083 0.11441 0.08519 L 0.13229 0.15324 " pathEditMode="relative" rAng="2460000" ptsTypes="AAAAA">
                                      <p:cBhvr>
                                        <p:cTn id="82" dur="2000" fill="hold"/>
                                        <p:tgtEl>
                                          <p:spTgt spid="31"/>
                                        </p:tgtEl>
                                        <p:attrNameLst>
                                          <p:attrName>ppt_x</p:attrName>
                                          <p:attrName>ppt_y</p:attrName>
                                        </p:attrNameLst>
                                      </p:cBhvr>
                                      <p:rCtr x="7778" y="588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31" grpId="2" animBg="1"/>
      <p:bldP spid="31" grpId="3" animBg="1"/>
      <p:bldP spid="31" grpId="4" animBg="1"/>
      <p:bldP spid="31" grpId="5" animBg="1"/>
      <p:bldP spid="31" grpId="6" animBg="1"/>
      <p:bldP spid="31" grpId="7" animBg="1"/>
      <p:bldP spid="31" grpId="8" animBg="1"/>
      <p:bldP spid="32" grpId="0" animBg="1"/>
      <p:bldP spid="33" grpId="0" animBg="1"/>
      <p:bldP spid="33" grpId="1" animBg="1"/>
      <p:bldP spid="34" grpId="0" animBg="1"/>
      <p:bldP spid="35" grpId="0" animBg="1"/>
      <p:bldP spid="36" grpId="0" animBg="1"/>
      <p:bldP spid="37" grpId="0" animBg="1"/>
      <p:bldP spid="38" grpId="0" animBg="1"/>
      <p:bldP spid="39" grpId="0" animBg="1"/>
      <p:bldP spid="40" grpId="0" animBg="1"/>
      <p:bldP spid="4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Modulus Arithmetic</a:t>
            </a:r>
            <a:endParaRPr lang="en-US" dirty="0"/>
          </a:p>
        </p:txBody>
      </p:sp>
      <p:sp>
        <p:nvSpPr>
          <p:cNvPr id="3" name="Content Placeholder 2"/>
          <p:cNvSpPr>
            <a:spLocks noGrp="1"/>
          </p:cNvSpPr>
          <p:nvPr>
            <p:ph idx="1"/>
          </p:nvPr>
        </p:nvSpPr>
        <p:spPr/>
        <p:txBody>
          <a:bodyPr/>
          <a:lstStyle/>
          <a:p>
            <a:pPr marL="0" indent="0">
              <a:buNone/>
            </a:pPr>
            <a:r>
              <a:rPr lang="en-US" dirty="0" err="1" smtClean="0">
                <a:latin typeface="Courier New" panose="02070309020205020404" pitchFamily="49" charset="0"/>
                <a:cs typeface="Courier New" panose="02070309020205020404" pitchFamily="49" charset="0"/>
              </a:rPr>
              <a:t>buffer_add</a:t>
            </a:r>
            <a:r>
              <a:rPr lang="en-US" dirty="0" smtClean="0">
                <a:latin typeface="Courier New" panose="02070309020205020404" pitchFamily="49" charset="0"/>
                <a:cs typeface="Courier New" panose="02070309020205020404" pitchFamily="49" charset="0"/>
              </a:rPr>
              <a:t>(5</a:t>
            </a:r>
            <a:r>
              <a:rPr lang="en-US" dirty="0">
                <a:latin typeface="Courier New" panose="02070309020205020404" pitchFamily="49" charset="0"/>
                <a:cs typeface="Courier New" panose="02070309020205020404" pitchFamily="49" charset="0"/>
              </a:rPr>
              <a:t>);</a:t>
            </a:r>
          </a:p>
          <a:p>
            <a:pPr marL="0" indent="0">
              <a:buNone/>
            </a:pPr>
            <a:r>
              <a:rPr lang="en-US" dirty="0" err="1">
                <a:latin typeface="Courier New" panose="02070309020205020404" pitchFamily="49" charset="0"/>
                <a:cs typeface="Courier New" panose="02070309020205020404" pitchFamily="49" charset="0"/>
              </a:rPr>
              <a:t>buffer_add</a:t>
            </a:r>
            <a:r>
              <a:rPr lang="en-US" dirty="0">
                <a:latin typeface="Courier New" panose="02070309020205020404" pitchFamily="49" charset="0"/>
                <a:cs typeface="Courier New" panose="02070309020205020404" pitchFamily="49" charset="0"/>
              </a:rPr>
              <a:t>(6);</a:t>
            </a:r>
          </a:p>
          <a:p>
            <a:pPr marL="0" indent="0">
              <a:buNone/>
            </a:pPr>
            <a:r>
              <a:rPr lang="en-US" dirty="0" err="1">
                <a:latin typeface="Courier New" panose="02070309020205020404" pitchFamily="49" charset="0"/>
                <a:cs typeface="Courier New" panose="02070309020205020404" pitchFamily="49" charset="0"/>
              </a:rPr>
              <a:t>buffer_add</a:t>
            </a:r>
            <a:r>
              <a:rPr lang="en-US" dirty="0">
                <a:latin typeface="Courier New" panose="02070309020205020404" pitchFamily="49" charset="0"/>
                <a:cs typeface="Courier New" panose="02070309020205020404" pitchFamily="49" charset="0"/>
              </a:rPr>
              <a:t>(7);</a:t>
            </a:r>
          </a:p>
          <a:p>
            <a:pPr marL="0" indent="0">
              <a:buNone/>
            </a:pPr>
            <a:r>
              <a:rPr lang="en-US" dirty="0" err="1">
                <a:latin typeface="Courier New" panose="02070309020205020404" pitchFamily="49" charset="0"/>
                <a:cs typeface="Courier New" panose="02070309020205020404" pitchFamily="49" charset="0"/>
              </a:rPr>
              <a:t>buffer_add</a:t>
            </a:r>
            <a:r>
              <a:rPr lang="en-US" dirty="0">
                <a:latin typeface="Courier New" panose="02070309020205020404" pitchFamily="49" charset="0"/>
                <a:cs typeface="Courier New" panose="02070309020205020404" pitchFamily="49" charset="0"/>
              </a:rPr>
              <a:t>(8);</a:t>
            </a:r>
          </a:p>
          <a:p>
            <a:pPr marL="0" indent="0">
              <a:buNone/>
            </a:pPr>
            <a:r>
              <a:rPr lang="en-US" dirty="0" err="1" smtClean="0">
                <a:latin typeface="Courier New" panose="02070309020205020404" pitchFamily="49" charset="0"/>
                <a:cs typeface="Courier New" panose="02070309020205020404" pitchFamily="49" charset="0"/>
              </a:rPr>
              <a:t>buffer_add</a:t>
            </a:r>
            <a:r>
              <a:rPr lang="en-US" dirty="0" smtClean="0">
                <a:latin typeface="Courier New" panose="02070309020205020404" pitchFamily="49" charset="0"/>
                <a:cs typeface="Courier New" panose="02070309020205020404" pitchFamily="49" charset="0"/>
              </a:rPr>
              <a:t>(9);</a:t>
            </a:r>
            <a:endParaRPr lang="en-US" dirty="0">
              <a:latin typeface="Courier New" panose="02070309020205020404" pitchFamily="49" charset="0"/>
              <a:cs typeface="Courier New" panose="02070309020205020404" pitchFamily="49" charset="0"/>
            </a:endParaRPr>
          </a:p>
          <a:p>
            <a:pPr marL="0" indent="0">
              <a:buNone/>
            </a:pP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818235269"/>
              </p:ext>
            </p:extLst>
          </p:nvPr>
        </p:nvGraphicFramePr>
        <p:xfrm>
          <a:off x="6181725" y="1257300"/>
          <a:ext cx="3056758" cy="5143500"/>
        </p:xfrm>
        <a:graphic>
          <a:graphicData uri="http://schemas.openxmlformats.org/presentationml/2006/ole">
            <mc:AlternateContent xmlns:mc="http://schemas.openxmlformats.org/markup-compatibility/2006">
              <mc:Choice xmlns:v="urn:schemas-microsoft-com:vml" Requires="v">
                <p:oleObj spid="_x0000_s3094" name="Visio" r:id="rId4" imgW="2216171" imgH="3729780" progId="Visio.Drawing.11">
                  <p:embed/>
                </p:oleObj>
              </mc:Choice>
              <mc:Fallback>
                <p:oleObj name="Visio" r:id="rId4" imgW="2216171" imgH="3729780" progId="Visio.Drawing.11">
                  <p:embed/>
                  <p:pic>
                    <p:nvPicPr>
                      <p:cNvPr id="0" name=""/>
                      <p:cNvPicPr/>
                      <p:nvPr/>
                    </p:nvPicPr>
                    <p:blipFill>
                      <a:blip r:embed="rId5"/>
                      <a:stretch>
                        <a:fillRect/>
                      </a:stretch>
                    </p:blipFill>
                    <p:spPr>
                      <a:xfrm>
                        <a:off x="6181725" y="1257300"/>
                        <a:ext cx="3056758" cy="5143500"/>
                      </a:xfrm>
                      <a:prstGeom prst="rect">
                        <a:avLst/>
                      </a:prstGeom>
                    </p:spPr>
                  </p:pic>
                </p:oleObj>
              </mc:Fallback>
            </mc:AlternateContent>
          </a:graphicData>
        </a:graphic>
      </p:graphicFrame>
      <p:grpSp>
        <p:nvGrpSpPr>
          <p:cNvPr id="8" name="Producer"/>
          <p:cNvGrpSpPr/>
          <p:nvPr/>
        </p:nvGrpSpPr>
        <p:grpSpPr>
          <a:xfrm>
            <a:off x="5233984" y="4505919"/>
            <a:ext cx="932775" cy="461665"/>
            <a:chOff x="4525049" y="4531667"/>
            <a:chExt cx="932775" cy="461665"/>
          </a:xfrm>
        </p:grpSpPr>
        <p:sp>
          <p:nvSpPr>
            <p:cNvPr id="6" name="Right Arrow 5"/>
            <p:cNvSpPr/>
            <p:nvPr/>
          </p:nvSpPr>
          <p:spPr bwMode="auto">
            <a:xfrm>
              <a:off x="4914899" y="4581525"/>
              <a:ext cx="542925" cy="361950"/>
            </a:xfrm>
            <a:prstGeom prst="rightArrow">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 name="TextBox 6"/>
            <p:cNvSpPr txBox="1"/>
            <p:nvPr/>
          </p:nvSpPr>
          <p:spPr>
            <a:xfrm>
              <a:off x="4525049" y="4531667"/>
              <a:ext cx="389850" cy="461665"/>
            </a:xfrm>
            <a:prstGeom prst="rect">
              <a:avLst/>
            </a:prstGeom>
            <a:noFill/>
          </p:spPr>
          <p:txBody>
            <a:bodyPr wrap="none" rtlCol="0">
              <a:spAutoFit/>
            </a:bodyPr>
            <a:lstStyle/>
            <a:p>
              <a:r>
                <a:rPr lang="en-US" dirty="0" smtClean="0"/>
                <a:t>P</a:t>
              </a:r>
              <a:endParaRPr lang="en-US" dirty="0"/>
            </a:p>
          </p:txBody>
        </p:sp>
      </p:grpSp>
      <p:grpSp>
        <p:nvGrpSpPr>
          <p:cNvPr id="9" name="Consumer"/>
          <p:cNvGrpSpPr/>
          <p:nvPr/>
        </p:nvGrpSpPr>
        <p:grpSpPr>
          <a:xfrm>
            <a:off x="5214934" y="3922067"/>
            <a:ext cx="932775" cy="461665"/>
            <a:chOff x="4525049" y="4531667"/>
            <a:chExt cx="932775" cy="461665"/>
          </a:xfrm>
        </p:grpSpPr>
        <p:sp>
          <p:nvSpPr>
            <p:cNvPr id="10" name="Right Arrow 9"/>
            <p:cNvSpPr/>
            <p:nvPr/>
          </p:nvSpPr>
          <p:spPr bwMode="auto">
            <a:xfrm>
              <a:off x="4914899" y="4581525"/>
              <a:ext cx="542925" cy="361950"/>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 name="TextBox 10"/>
            <p:cNvSpPr txBox="1"/>
            <p:nvPr/>
          </p:nvSpPr>
          <p:spPr>
            <a:xfrm>
              <a:off x="4525049" y="4531667"/>
              <a:ext cx="407484" cy="461665"/>
            </a:xfrm>
            <a:prstGeom prst="rect">
              <a:avLst/>
            </a:prstGeom>
            <a:noFill/>
          </p:spPr>
          <p:txBody>
            <a:bodyPr wrap="none" rtlCol="0">
              <a:spAutoFit/>
            </a:bodyPr>
            <a:lstStyle/>
            <a:p>
              <a:r>
                <a:rPr lang="en-US" dirty="0"/>
                <a:t>C</a:t>
              </a:r>
            </a:p>
          </p:txBody>
        </p:sp>
      </p:grpSp>
      <p:sp>
        <p:nvSpPr>
          <p:cNvPr id="12" name="add 5"/>
          <p:cNvSpPr txBox="1"/>
          <p:nvPr/>
        </p:nvSpPr>
        <p:spPr>
          <a:xfrm>
            <a:off x="28575" y="6165502"/>
            <a:ext cx="4775666" cy="461665"/>
          </a:xfrm>
          <a:prstGeom prst="rect">
            <a:avLst/>
          </a:prstGeom>
          <a:noFill/>
        </p:spPr>
        <p:txBody>
          <a:bodyPr wrap="none" rtlCol="0">
            <a:spAutoFit/>
          </a:bodyPr>
          <a:lstStyle/>
          <a:p>
            <a:r>
              <a:rPr lang="en-US" dirty="0" smtClean="0"/>
              <a:t>20000000 + (</a:t>
            </a:r>
            <a:r>
              <a:rPr lang="en-US" dirty="0" smtClean="0">
                <a:solidFill>
                  <a:srgbClr val="FF0000"/>
                </a:solidFill>
              </a:rPr>
              <a:t>5</a:t>
            </a:r>
            <a:r>
              <a:rPr lang="en-US" dirty="0" smtClean="0"/>
              <a:t>%8) = 0x20000005</a:t>
            </a:r>
            <a:endParaRPr lang="en-US" dirty="0"/>
          </a:p>
        </p:txBody>
      </p:sp>
      <p:sp>
        <p:nvSpPr>
          <p:cNvPr id="13" name="add 6"/>
          <p:cNvSpPr txBox="1"/>
          <p:nvPr/>
        </p:nvSpPr>
        <p:spPr>
          <a:xfrm>
            <a:off x="28575" y="6165502"/>
            <a:ext cx="4775666" cy="461665"/>
          </a:xfrm>
          <a:prstGeom prst="rect">
            <a:avLst/>
          </a:prstGeom>
          <a:noFill/>
        </p:spPr>
        <p:txBody>
          <a:bodyPr wrap="none" rtlCol="0">
            <a:spAutoFit/>
          </a:bodyPr>
          <a:lstStyle/>
          <a:p>
            <a:r>
              <a:rPr lang="en-US" dirty="0" smtClean="0"/>
              <a:t>20000000 + (</a:t>
            </a:r>
            <a:r>
              <a:rPr lang="en-US" dirty="0" smtClean="0">
                <a:solidFill>
                  <a:srgbClr val="FF0000"/>
                </a:solidFill>
              </a:rPr>
              <a:t>6</a:t>
            </a:r>
            <a:r>
              <a:rPr lang="en-US" dirty="0" smtClean="0"/>
              <a:t>%8) = 0x20000006</a:t>
            </a:r>
            <a:endParaRPr lang="en-US" dirty="0"/>
          </a:p>
        </p:txBody>
      </p:sp>
      <p:sp>
        <p:nvSpPr>
          <p:cNvPr id="14" name="add 7"/>
          <p:cNvSpPr txBox="1"/>
          <p:nvPr/>
        </p:nvSpPr>
        <p:spPr>
          <a:xfrm>
            <a:off x="28575" y="6165502"/>
            <a:ext cx="4775666" cy="461665"/>
          </a:xfrm>
          <a:prstGeom prst="rect">
            <a:avLst/>
          </a:prstGeom>
          <a:noFill/>
        </p:spPr>
        <p:txBody>
          <a:bodyPr wrap="none" rtlCol="0">
            <a:spAutoFit/>
          </a:bodyPr>
          <a:lstStyle/>
          <a:p>
            <a:r>
              <a:rPr lang="en-US" dirty="0" smtClean="0"/>
              <a:t>20000000 + (</a:t>
            </a:r>
            <a:r>
              <a:rPr lang="en-US" dirty="0" smtClean="0">
                <a:solidFill>
                  <a:srgbClr val="FF0000"/>
                </a:solidFill>
              </a:rPr>
              <a:t>7</a:t>
            </a:r>
            <a:r>
              <a:rPr lang="en-US" dirty="0" smtClean="0"/>
              <a:t>%8) = 0x20000007</a:t>
            </a:r>
            <a:endParaRPr lang="en-US" dirty="0"/>
          </a:p>
        </p:txBody>
      </p:sp>
      <p:sp>
        <p:nvSpPr>
          <p:cNvPr id="15" name="add 8"/>
          <p:cNvSpPr txBox="1"/>
          <p:nvPr/>
        </p:nvSpPr>
        <p:spPr>
          <a:xfrm>
            <a:off x="28575" y="6165502"/>
            <a:ext cx="4775666" cy="461665"/>
          </a:xfrm>
          <a:prstGeom prst="rect">
            <a:avLst/>
          </a:prstGeom>
          <a:noFill/>
        </p:spPr>
        <p:txBody>
          <a:bodyPr wrap="none" rtlCol="0">
            <a:spAutoFit/>
          </a:bodyPr>
          <a:lstStyle/>
          <a:p>
            <a:r>
              <a:rPr lang="en-US" dirty="0" smtClean="0"/>
              <a:t>20000000 + (</a:t>
            </a:r>
            <a:r>
              <a:rPr lang="en-US" dirty="0" smtClean="0">
                <a:solidFill>
                  <a:srgbClr val="FF0000"/>
                </a:solidFill>
              </a:rPr>
              <a:t>8</a:t>
            </a:r>
            <a:r>
              <a:rPr lang="en-US" dirty="0" smtClean="0"/>
              <a:t>%8) = 0x20000000</a:t>
            </a:r>
            <a:endParaRPr lang="en-US" dirty="0"/>
          </a:p>
        </p:txBody>
      </p:sp>
      <p:sp>
        <p:nvSpPr>
          <p:cNvPr id="16" name="add 9"/>
          <p:cNvSpPr txBox="1"/>
          <p:nvPr/>
        </p:nvSpPr>
        <p:spPr>
          <a:xfrm>
            <a:off x="28575" y="6165502"/>
            <a:ext cx="4775666" cy="461665"/>
          </a:xfrm>
          <a:prstGeom prst="rect">
            <a:avLst/>
          </a:prstGeom>
          <a:noFill/>
        </p:spPr>
        <p:txBody>
          <a:bodyPr wrap="none" rtlCol="0">
            <a:spAutoFit/>
          </a:bodyPr>
          <a:lstStyle/>
          <a:p>
            <a:r>
              <a:rPr lang="en-US" dirty="0" smtClean="0"/>
              <a:t>20000000 + (</a:t>
            </a:r>
            <a:r>
              <a:rPr lang="en-US" dirty="0" smtClean="0">
                <a:solidFill>
                  <a:srgbClr val="FF0000"/>
                </a:solidFill>
              </a:rPr>
              <a:t>9</a:t>
            </a:r>
            <a:r>
              <a:rPr lang="en-US" dirty="0" smtClean="0"/>
              <a:t>%8) = 0x20000001</a:t>
            </a:r>
            <a:endParaRPr lang="en-US" dirty="0"/>
          </a:p>
        </p:txBody>
      </p:sp>
      <p:sp>
        <p:nvSpPr>
          <p:cNvPr id="17" name="add 10" hidden="1"/>
          <p:cNvSpPr txBox="1"/>
          <p:nvPr/>
        </p:nvSpPr>
        <p:spPr>
          <a:xfrm>
            <a:off x="28575" y="6165502"/>
            <a:ext cx="4947188" cy="461665"/>
          </a:xfrm>
          <a:prstGeom prst="rect">
            <a:avLst/>
          </a:prstGeom>
          <a:noFill/>
        </p:spPr>
        <p:txBody>
          <a:bodyPr wrap="none" rtlCol="0">
            <a:spAutoFit/>
          </a:bodyPr>
          <a:lstStyle/>
          <a:p>
            <a:r>
              <a:rPr lang="en-US" dirty="0" smtClean="0"/>
              <a:t>20000000 + (</a:t>
            </a:r>
            <a:r>
              <a:rPr lang="en-US" dirty="0" smtClean="0">
                <a:solidFill>
                  <a:srgbClr val="FF0000"/>
                </a:solidFill>
              </a:rPr>
              <a:t>10</a:t>
            </a:r>
            <a:r>
              <a:rPr lang="en-US" dirty="0" smtClean="0"/>
              <a:t>%8) = 0x20000002</a:t>
            </a:r>
            <a:endParaRPr lang="en-US" dirty="0"/>
          </a:p>
        </p:txBody>
      </p:sp>
      <p:sp>
        <p:nvSpPr>
          <p:cNvPr id="18" name="Hide 7"/>
          <p:cNvSpPr/>
          <p:nvPr/>
        </p:nvSpPr>
        <p:spPr bwMode="auto">
          <a:xfrm>
            <a:off x="7453312" y="5800725"/>
            <a:ext cx="419100" cy="381000"/>
          </a:xfrm>
          <a:prstGeom prst="roundRect">
            <a:avLst/>
          </a:prstGeom>
          <a:solidFill>
            <a:schemeClr val="bg1"/>
          </a:solidFill>
          <a:ln w="9525" cap="flat" cmpd="sng" algn="ctr">
            <a:solidFill>
              <a:schemeClr val="tx1">
                <a:alpha val="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19" name="Hide 6"/>
          <p:cNvSpPr/>
          <p:nvPr/>
        </p:nvSpPr>
        <p:spPr bwMode="auto">
          <a:xfrm>
            <a:off x="7453312" y="5238750"/>
            <a:ext cx="419100" cy="381000"/>
          </a:xfrm>
          <a:prstGeom prst="roundRect">
            <a:avLst/>
          </a:prstGeom>
          <a:solidFill>
            <a:schemeClr val="bg1"/>
          </a:solidFill>
          <a:ln w="9525" cap="flat" cmpd="sng" algn="ctr">
            <a:solidFill>
              <a:schemeClr val="tx1">
                <a:alpha val="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20" name="Hide 5"/>
          <p:cNvSpPr/>
          <p:nvPr/>
        </p:nvSpPr>
        <p:spPr bwMode="auto">
          <a:xfrm>
            <a:off x="7453312" y="4550717"/>
            <a:ext cx="419100" cy="381000"/>
          </a:xfrm>
          <a:prstGeom prst="roundRect">
            <a:avLst/>
          </a:prstGeom>
          <a:solidFill>
            <a:schemeClr val="bg1"/>
          </a:solidFill>
          <a:ln w="9525" cap="flat" cmpd="sng" algn="ctr">
            <a:solidFill>
              <a:schemeClr val="tx1">
                <a:alpha val="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21" name="Hide 10"/>
          <p:cNvSpPr/>
          <p:nvPr/>
        </p:nvSpPr>
        <p:spPr bwMode="auto">
          <a:xfrm>
            <a:off x="7453312" y="2686050"/>
            <a:ext cx="419100" cy="381000"/>
          </a:xfrm>
          <a:prstGeom prst="roundRect">
            <a:avLst/>
          </a:prstGeom>
          <a:solidFill>
            <a:schemeClr val="bg1"/>
          </a:solidFill>
          <a:ln w="9525" cap="flat" cmpd="sng" algn="ctr">
            <a:solidFill>
              <a:schemeClr val="tx1">
                <a:alpha val="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22" name="Hide 9"/>
          <p:cNvSpPr/>
          <p:nvPr/>
        </p:nvSpPr>
        <p:spPr bwMode="auto">
          <a:xfrm>
            <a:off x="7453312" y="2076450"/>
            <a:ext cx="419100" cy="381000"/>
          </a:xfrm>
          <a:prstGeom prst="roundRect">
            <a:avLst/>
          </a:prstGeom>
          <a:solidFill>
            <a:schemeClr val="bg1"/>
          </a:solidFill>
          <a:ln w="9525" cap="flat" cmpd="sng" algn="ctr">
            <a:solidFill>
              <a:schemeClr val="tx1">
                <a:alpha val="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23" name="Hide 8"/>
          <p:cNvSpPr/>
          <p:nvPr/>
        </p:nvSpPr>
        <p:spPr bwMode="auto">
          <a:xfrm>
            <a:off x="7453312" y="1428750"/>
            <a:ext cx="419100" cy="381000"/>
          </a:xfrm>
          <a:prstGeom prst="roundRect">
            <a:avLst/>
          </a:prstGeom>
          <a:solidFill>
            <a:schemeClr val="bg1"/>
          </a:solidFill>
          <a:ln w="9525" cap="flat" cmpd="sng" algn="ctr">
            <a:solidFill>
              <a:schemeClr val="tx1">
                <a:alpha val="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24" name="Produce Count 5"/>
          <p:cNvSpPr txBox="1"/>
          <p:nvPr/>
        </p:nvSpPr>
        <p:spPr>
          <a:xfrm>
            <a:off x="123824" y="5186659"/>
            <a:ext cx="3228976" cy="830997"/>
          </a:xfrm>
          <a:prstGeom prst="rect">
            <a:avLst/>
          </a:prstGeom>
          <a:noFill/>
        </p:spPr>
        <p:txBody>
          <a:bodyPr wrap="square" rtlCol="0">
            <a:spAutoFit/>
          </a:bodyPr>
          <a:lstStyle/>
          <a:p>
            <a:r>
              <a:rPr lang="en-US" dirty="0" smtClean="0"/>
              <a:t>PRODUCE COUNT</a:t>
            </a:r>
          </a:p>
          <a:p>
            <a:r>
              <a:rPr lang="en-US" dirty="0" smtClean="0"/>
              <a:t>                </a:t>
            </a:r>
            <a:r>
              <a:rPr lang="en-US" dirty="0" smtClean="0">
                <a:solidFill>
                  <a:srgbClr val="FF0000"/>
                </a:solidFill>
              </a:rPr>
              <a:t>5</a:t>
            </a:r>
            <a:endParaRPr lang="en-US" dirty="0">
              <a:solidFill>
                <a:srgbClr val="FF0000"/>
              </a:solidFill>
            </a:endParaRPr>
          </a:p>
        </p:txBody>
      </p:sp>
      <p:sp>
        <p:nvSpPr>
          <p:cNvPr id="25" name="Produce Count 6"/>
          <p:cNvSpPr txBox="1"/>
          <p:nvPr/>
        </p:nvSpPr>
        <p:spPr>
          <a:xfrm>
            <a:off x="123824" y="5186659"/>
            <a:ext cx="3228976" cy="830997"/>
          </a:xfrm>
          <a:prstGeom prst="rect">
            <a:avLst/>
          </a:prstGeom>
          <a:noFill/>
        </p:spPr>
        <p:txBody>
          <a:bodyPr wrap="square" rtlCol="0">
            <a:spAutoFit/>
          </a:bodyPr>
          <a:lstStyle/>
          <a:p>
            <a:r>
              <a:rPr lang="en-US" dirty="0" smtClean="0"/>
              <a:t>PRODUCE COUNT</a:t>
            </a:r>
          </a:p>
          <a:p>
            <a:r>
              <a:rPr lang="en-US" dirty="0" smtClean="0"/>
              <a:t>                </a:t>
            </a:r>
            <a:r>
              <a:rPr lang="en-US" dirty="0" smtClean="0">
                <a:solidFill>
                  <a:srgbClr val="FF0000"/>
                </a:solidFill>
              </a:rPr>
              <a:t>6</a:t>
            </a:r>
            <a:endParaRPr lang="en-US" dirty="0">
              <a:solidFill>
                <a:srgbClr val="FF0000"/>
              </a:solidFill>
            </a:endParaRPr>
          </a:p>
        </p:txBody>
      </p:sp>
      <p:sp>
        <p:nvSpPr>
          <p:cNvPr id="26" name="Produce Count 7"/>
          <p:cNvSpPr txBox="1"/>
          <p:nvPr/>
        </p:nvSpPr>
        <p:spPr>
          <a:xfrm>
            <a:off x="123824" y="5186659"/>
            <a:ext cx="3228976" cy="830997"/>
          </a:xfrm>
          <a:prstGeom prst="rect">
            <a:avLst/>
          </a:prstGeom>
          <a:noFill/>
        </p:spPr>
        <p:txBody>
          <a:bodyPr wrap="square" rtlCol="0">
            <a:spAutoFit/>
          </a:bodyPr>
          <a:lstStyle/>
          <a:p>
            <a:r>
              <a:rPr lang="en-US" dirty="0" smtClean="0"/>
              <a:t>PRODUCE COUNT</a:t>
            </a:r>
          </a:p>
          <a:p>
            <a:r>
              <a:rPr lang="en-US" dirty="0" smtClean="0"/>
              <a:t>                </a:t>
            </a:r>
            <a:r>
              <a:rPr lang="en-US" dirty="0" smtClean="0">
                <a:solidFill>
                  <a:srgbClr val="FF0000"/>
                </a:solidFill>
              </a:rPr>
              <a:t>7</a:t>
            </a:r>
            <a:endParaRPr lang="en-US" dirty="0">
              <a:solidFill>
                <a:srgbClr val="FF0000"/>
              </a:solidFill>
            </a:endParaRPr>
          </a:p>
        </p:txBody>
      </p:sp>
      <p:sp>
        <p:nvSpPr>
          <p:cNvPr id="27" name="Produce Count 8"/>
          <p:cNvSpPr txBox="1"/>
          <p:nvPr/>
        </p:nvSpPr>
        <p:spPr>
          <a:xfrm>
            <a:off x="123824" y="5186659"/>
            <a:ext cx="3228976" cy="830997"/>
          </a:xfrm>
          <a:prstGeom prst="rect">
            <a:avLst/>
          </a:prstGeom>
          <a:noFill/>
        </p:spPr>
        <p:txBody>
          <a:bodyPr wrap="square" rtlCol="0">
            <a:spAutoFit/>
          </a:bodyPr>
          <a:lstStyle/>
          <a:p>
            <a:r>
              <a:rPr lang="en-US" dirty="0" smtClean="0"/>
              <a:t>PRODUCE COUNT</a:t>
            </a:r>
          </a:p>
          <a:p>
            <a:r>
              <a:rPr lang="en-US" dirty="0" smtClean="0"/>
              <a:t>               </a:t>
            </a:r>
            <a:r>
              <a:rPr lang="en-US" dirty="0" smtClean="0">
                <a:solidFill>
                  <a:srgbClr val="FF0000"/>
                </a:solidFill>
              </a:rPr>
              <a:t> 8</a:t>
            </a:r>
            <a:endParaRPr lang="en-US" dirty="0">
              <a:solidFill>
                <a:srgbClr val="FF0000"/>
              </a:solidFill>
            </a:endParaRPr>
          </a:p>
        </p:txBody>
      </p:sp>
      <p:sp>
        <p:nvSpPr>
          <p:cNvPr id="28" name="Produce Count 9"/>
          <p:cNvSpPr txBox="1"/>
          <p:nvPr/>
        </p:nvSpPr>
        <p:spPr>
          <a:xfrm>
            <a:off x="123824" y="5186659"/>
            <a:ext cx="3228976" cy="830997"/>
          </a:xfrm>
          <a:prstGeom prst="rect">
            <a:avLst/>
          </a:prstGeom>
          <a:noFill/>
        </p:spPr>
        <p:txBody>
          <a:bodyPr wrap="square" rtlCol="0">
            <a:spAutoFit/>
          </a:bodyPr>
          <a:lstStyle/>
          <a:p>
            <a:r>
              <a:rPr lang="en-US" dirty="0" smtClean="0"/>
              <a:t>PRODUCE COUNT</a:t>
            </a:r>
          </a:p>
          <a:p>
            <a:r>
              <a:rPr lang="en-US" dirty="0" smtClean="0"/>
              <a:t>                </a:t>
            </a:r>
            <a:r>
              <a:rPr lang="en-US" dirty="0" smtClean="0">
                <a:solidFill>
                  <a:srgbClr val="FF0000"/>
                </a:solidFill>
              </a:rPr>
              <a:t>9</a:t>
            </a:r>
            <a:endParaRPr lang="en-US" dirty="0">
              <a:solidFill>
                <a:srgbClr val="FF0000"/>
              </a:solidFill>
            </a:endParaRPr>
          </a:p>
        </p:txBody>
      </p:sp>
      <p:sp>
        <p:nvSpPr>
          <p:cNvPr id="29" name="Produce Count 10"/>
          <p:cNvSpPr txBox="1"/>
          <p:nvPr/>
        </p:nvSpPr>
        <p:spPr>
          <a:xfrm>
            <a:off x="123824" y="5186659"/>
            <a:ext cx="3228976" cy="830997"/>
          </a:xfrm>
          <a:prstGeom prst="rect">
            <a:avLst/>
          </a:prstGeom>
          <a:noFill/>
        </p:spPr>
        <p:txBody>
          <a:bodyPr wrap="square" rtlCol="0">
            <a:spAutoFit/>
          </a:bodyPr>
          <a:lstStyle/>
          <a:p>
            <a:r>
              <a:rPr lang="en-US" dirty="0" smtClean="0"/>
              <a:t>PRODUCE COUNT</a:t>
            </a:r>
          </a:p>
          <a:p>
            <a:r>
              <a:rPr lang="en-US" dirty="0" smtClean="0"/>
              <a:t>                </a:t>
            </a:r>
            <a:r>
              <a:rPr lang="en-US" dirty="0" smtClean="0">
                <a:solidFill>
                  <a:srgbClr val="FF0000"/>
                </a:solidFill>
              </a:rPr>
              <a:t>10</a:t>
            </a:r>
            <a:endParaRPr lang="en-US" dirty="0">
              <a:solidFill>
                <a:srgbClr val="FF0000"/>
              </a:solidFill>
            </a:endParaRPr>
          </a:p>
        </p:txBody>
      </p:sp>
      <p:sp>
        <p:nvSpPr>
          <p:cNvPr id="30" name="Consume Count 4"/>
          <p:cNvSpPr txBox="1"/>
          <p:nvPr/>
        </p:nvSpPr>
        <p:spPr>
          <a:xfrm>
            <a:off x="3305174" y="5186659"/>
            <a:ext cx="3228976" cy="830997"/>
          </a:xfrm>
          <a:prstGeom prst="rect">
            <a:avLst/>
          </a:prstGeom>
          <a:noFill/>
        </p:spPr>
        <p:txBody>
          <a:bodyPr wrap="square" rtlCol="0">
            <a:spAutoFit/>
          </a:bodyPr>
          <a:lstStyle/>
          <a:p>
            <a:r>
              <a:rPr lang="en-US" dirty="0" smtClean="0"/>
              <a:t>CONSUME COUNT</a:t>
            </a:r>
          </a:p>
          <a:p>
            <a:r>
              <a:rPr lang="en-US" dirty="0" smtClean="0"/>
              <a:t>                </a:t>
            </a:r>
            <a:r>
              <a:rPr lang="en-US" dirty="0" smtClean="0">
                <a:solidFill>
                  <a:srgbClr val="FF0000"/>
                </a:solidFill>
              </a:rPr>
              <a:t>4</a:t>
            </a:r>
            <a:endParaRPr lang="en-US" dirty="0">
              <a:solidFill>
                <a:srgbClr val="FF0000"/>
              </a:solidFill>
            </a:endParaRPr>
          </a:p>
        </p:txBody>
      </p:sp>
      <p:sp>
        <p:nvSpPr>
          <p:cNvPr id="32" name="Num Elements"/>
          <p:cNvSpPr txBox="1"/>
          <p:nvPr/>
        </p:nvSpPr>
        <p:spPr>
          <a:xfrm>
            <a:off x="123824" y="4136587"/>
            <a:ext cx="5994783" cy="830997"/>
          </a:xfrm>
          <a:prstGeom prst="rect">
            <a:avLst/>
          </a:prstGeom>
          <a:noFill/>
        </p:spPr>
        <p:txBody>
          <a:bodyPr wrap="none" rtlCol="0">
            <a:spAutoFit/>
          </a:bodyPr>
          <a:lstStyle/>
          <a:p>
            <a:r>
              <a:rPr lang="en-US" dirty="0" smtClean="0"/>
              <a:t>Number of Entries = </a:t>
            </a:r>
          </a:p>
          <a:p>
            <a:r>
              <a:rPr lang="en-US" dirty="0" smtClean="0"/>
              <a:t>PRODUCE COUNT – CONSUME COUNT</a:t>
            </a:r>
            <a:endParaRPr lang="en-US" dirty="0"/>
          </a:p>
        </p:txBody>
      </p:sp>
    </p:spTree>
    <p:extLst>
      <p:ext uri="{BB962C8B-B14F-4D97-AF65-F5344CB8AC3E}">
        <p14:creationId xmlns:p14="http://schemas.microsoft.com/office/powerpoint/2010/main" val="3136748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20"/>
                                        </p:tgtEl>
                                      </p:cBhvr>
                                    </p:animEffect>
                                    <p:set>
                                      <p:cBhvr>
                                        <p:cTn id="11" dur="1" fill="hold">
                                          <p:stCondLst>
                                            <p:cond delay="499"/>
                                          </p:stCondLst>
                                        </p:cTn>
                                        <p:tgtEl>
                                          <p:spTgt spid="20"/>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5"/>
                                        </p:tgtEl>
                                        <p:attrNameLst>
                                          <p:attrName>style.visibility</p:attrName>
                                        </p:attrNameLst>
                                      </p:cBhvr>
                                      <p:to>
                                        <p:strVal val="visible"/>
                                      </p:to>
                                    </p:set>
                                  </p:childTnLst>
                                </p:cTn>
                              </p:par>
                              <p:par>
                                <p:cTn id="16" presetID="1" presetClass="exit" presetSubtype="0" fill="hold" grpId="0" nodeType="withEffect">
                                  <p:stCondLst>
                                    <p:cond delay="0"/>
                                  </p:stCondLst>
                                  <p:childTnLst>
                                    <p:set>
                                      <p:cBhvr>
                                        <p:cTn id="17" dur="1" fill="hold">
                                          <p:stCondLst>
                                            <p:cond delay="0"/>
                                          </p:stCondLst>
                                        </p:cTn>
                                        <p:tgtEl>
                                          <p:spTgt spid="24"/>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12"/>
                                        </p:tgtEl>
                                      </p:cBhvr>
                                    </p:animEffect>
                                    <p:set>
                                      <p:cBhvr>
                                        <p:cTn id="20" dur="1" fill="hold">
                                          <p:stCondLst>
                                            <p:cond delay="499"/>
                                          </p:stCondLst>
                                        </p:cTn>
                                        <p:tgtEl>
                                          <p:spTgt spid="12"/>
                                        </p:tgtEl>
                                        <p:attrNameLst>
                                          <p:attrName>style.visibility</p:attrName>
                                        </p:attrNameLst>
                                      </p:cBhvr>
                                      <p:to>
                                        <p:strVal val="hidden"/>
                                      </p:to>
                                    </p:set>
                                  </p:childTnLst>
                                </p:cTn>
                              </p:par>
                              <p:par>
                                <p:cTn id="21" presetID="42" presetClass="path" presetSubtype="0" accel="50000" decel="50000" fill="hold" nodeType="withEffect">
                                  <p:stCondLst>
                                    <p:cond delay="0"/>
                                  </p:stCondLst>
                                  <p:childTnLst>
                                    <p:animMotion origin="layout" path="M 2.5E-6 7.40741E-7 L 2.5E-6 0.0875 " pathEditMode="relative" rAng="0" ptsTypes="AA">
                                      <p:cBhvr>
                                        <p:cTn id="22" dur="2000" fill="hold"/>
                                        <p:tgtEl>
                                          <p:spTgt spid="8"/>
                                        </p:tgtEl>
                                        <p:attrNameLst>
                                          <p:attrName>ppt_x</p:attrName>
                                          <p:attrName>ppt_y</p:attrName>
                                        </p:attrNameLst>
                                      </p:cBhvr>
                                      <p:rCtr x="0" y="4375"/>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0" nodeType="clickEffect">
                                  <p:stCondLst>
                                    <p:cond delay="0"/>
                                  </p:stCondLst>
                                  <p:childTnLst>
                                    <p:animEffect transition="out" filter="fade">
                                      <p:cBhvr>
                                        <p:cTn id="34" dur="500"/>
                                        <p:tgtEl>
                                          <p:spTgt spid="19"/>
                                        </p:tgtEl>
                                      </p:cBhvr>
                                    </p:animEffect>
                                    <p:set>
                                      <p:cBhvr>
                                        <p:cTn id="35" dur="1" fill="hold">
                                          <p:stCondLst>
                                            <p:cond delay="499"/>
                                          </p:stCondLst>
                                        </p:cTn>
                                        <p:tgtEl>
                                          <p:spTgt spid="19"/>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1" nodeType="clickEffect">
                                  <p:stCondLst>
                                    <p:cond delay="0"/>
                                  </p:stCondLst>
                                  <p:childTnLst>
                                    <p:set>
                                      <p:cBhvr>
                                        <p:cTn id="39" dur="1" fill="hold">
                                          <p:stCondLst>
                                            <p:cond delay="0"/>
                                          </p:stCondLst>
                                        </p:cTn>
                                        <p:tgtEl>
                                          <p:spTgt spid="25"/>
                                        </p:tgtEl>
                                        <p:attrNameLst>
                                          <p:attrName>style.visibility</p:attrName>
                                        </p:attrNameLst>
                                      </p:cBhvr>
                                      <p:to>
                                        <p:strVal val="hidden"/>
                                      </p:to>
                                    </p:set>
                                  </p:childTnLst>
                                </p:cTn>
                              </p:par>
                              <p:par>
                                <p:cTn id="40" presetID="1"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childTnLst>
                                </p:cTn>
                              </p:par>
                              <p:par>
                                <p:cTn id="42" presetID="10" presetClass="exit" presetSubtype="0" fill="hold" grpId="1" nodeType="withEffect">
                                  <p:stCondLst>
                                    <p:cond delay="0"/>
                                  </p:stCondLst>
                                  <p:childTnLst>
                                    <p:animEffect transition="out" filter="fade">
                                      <p:cBhvr>
                                        <p:cTn id="43" dur="500"/>
                                        <p:tgtEl>
                                          <p:spTgt spid="13"/>
                                        </p:tgtEl>
                                      </p:cBhvr>
                                    </p:animEffect>
                                    <p:set>
                                      <p:cBhvr>
                                        <p:cTn id="44" dur="1" fill="hold">
                                          <p:stCondLst>
                                            <p:cond delay="499"/>
                                          </p:stCondLst>
                                        </p:cTn>
                                        <p:tgtEl>
                                          <p:spTgt spid="13"/>
                                        </p:tgtEl>
                                        <p:attrNameLst>
                                          <p:attrName>style.visibility</p:attrName>
                                        </p:attrNameLst>
                                      </p:cBhvr>
                                      <p:to>
                                        <p:strVal val="hidden"/>
                                      </p:to>
                                    </p:set>
                                  </p:childTnLst>
                                </p:cTn>
                              </p:par>
                              <p:par>
                                <p:cTn id="45" presetID="42" presetClass="path" presetSubtype="0" accel="50000" decel="50000" fill="hold" nodeType="withEffect">
                                  <p:stCondLst>
                                    <p:cond delay="0"/>
                                  </p:stCondLst>
                                  <p:childTnLst>
                                    <p:animMotion origin="layout" path="M 2.5E-6 0.0875 L 2.5E-6 0.19861 " pathEditMode="relative" rAng="0" ptsTypes="AA">
                                      <p:cBhvr>
                                        <p:cTn id="46" dur="2000" fill="hold"/>
                                        <p:tgtEl>
                                          <p:spTgt spid="8"/>
                                        </p:tgtEl>
                                        <p:attrNameLst>
                                          <p:attrName>ppt_x</p:attrName>
                                          <p:attrName>ppt_y</p:attrName>
                                        </p:attrNameLst>
                                      </p:cBhvr>
                                      <p:rCtr x="0" y="5556"/>
                                    </p:animMotion>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grpId="0" nodeType="clickEffect">
                                  <p:stCondLst>
                                    <p:cond delay="0"/>
                                  </p:stCondLst>
                                  <p:childTnLst>
                                    <p:animEffect transition="out" filter="fade">
                                      <p:cBhvr>
                                        <p:cTn id="58" dur="500"/>
                                        <p:tgtEl>
                                          <p:spTgt spid="18"/>
                                        </p:tgtEl>
                                      </p:cBhvr>
                                    </p:animEffect>
                                    <p:set>
                                      <p:cBhvr>
                                        <p:cTn id="59" dur="1" fill="hold">
                                          <p:stCondLst>
                                            <p:cond delay="499"/>
                                          </p:stCondLst>
                                        </p:cTn>
                                        <p:tgtEl>
                                          <p:spTgt spid="18"/>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grpId="1" nodeType="clickEffect">
                                  <p:stCondLst>
                                    <p:cond delay="0"/>
                                  </p:stCondLst>
                                  <p:childTnLst>
                                    <p:set>
                                      <p:cBhvr>
                                        <p:cTn id="63" dur="1" fill="hold">
                                          <p:stCondLst>
                                            <p:cond delay="0"/>
                                          </p:stCondLst>
                                        </p:cTn>
                                        <p:tgtEl>
                                          <p:spTgt spid="26"/>
                                        </p:tgtEl>
                                        <p:attrNameLst>
                                          <p:attrName>style.visibility</p:attrName>
                                        </p:attrNameLst>
                                      </p:cBhvr>
                                      <p:to>
                                        <p:strVal val="hidden"/>
                                      </p:to>
                                    </p:set>
                                  </p:childTnLst>
                                </p:cTn>
                              </p:par>
                              <p:par>
                                <p:cTn id="64" presetID="1" presetClass="entr" presetSubtype="0"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childTnLst>
                                </p:cTn>
                              </p:par>
                              <p:par>
                                <p:cTn id="66" presetID="1" presetClass="exit" presetSubtype="0" fill="hold" grpId="1" nodeType="withEffect">
                                  <p:stCondLst>
                                    <p:cond delay="0"/>
                                  </p:stCondLst>
                                  <p:childTnLst>
                                    <p:set>
                                      <p:cBhvr>
                                        <p:cTn id="67" dur="1" fill="hold">
                                          <p:stCondLst>
                                            <p:cond delay="0"/>
                                          </p:stCondLst>
                                        </p:cTn>
                                        <p:tgtEl>
                                          <p:spTgt spid="14"/>
                                        </p:tgtEl>
                                        <p:attrNameLst>
                                          <p:attrName>style.visibility</p:attrName>
                                        </p:attrNameLst>
                                      </p:cBhvr>
                                      <p:to>
                                        <p:strVal val="hidden"/>
                                      </p:to>
                                    </p:set>
                                  </p:childTnLst>
                                </p:cTn>
                              </p:par>
                              <p:par>
                                <p:cTn id="68" presetID="42" presetClass="path" presetSubtype="0" accel="50000" decel="50000" fill="hold" nodeType="withEffect">
                                  <p:stCondLst>
                                    <p:cond delay="0"/>
                                  </p:stCondLst>
                                  <p:childTnLst>
                                    <p:animMotion origin="layout" path="M 2.5E-6 0.19861 L 0.00104 -0.45556 " pathEditMode="relative" rAng="0" ptsTypes="AA">
                                      <p:cBhvr>
                                        <p:cTn id="69" dur="2000" fill="hold"/>
                                        <p:tgtEl>
                                          <p:spTgt spid="8"/>
                                        </p:tgtEl>
                                        <p:attrNameLst>
                                          <p:attrName>ppt_x</p:attrName>
                                          <p:attrName>ppt_y</p:attrName>
                                        </p:attrNameLst>
                                      </p:cBhvr>
                                      <p:rCtr x="52" y="-32708"/>
                                    </p:animMotion>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15"/>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grpId="0" nodeType="clickEffect">
                                  <p:stCondLst>
                                    <p:cond delay="0"/>
                                  </p:stCondLst>
                                  <p:childTnLst>
                                    <p:animEffect transition="out" filter="fade">
                                      <p:cBhvr>
                                        <p:cTn id="81" dur="500"/>
                                        <p:tgtEl>
                                          <p:spTgt spid="23"/>
                                        </p:tgtEl>
                                      </p:cBhvr>
                                    </p:animEffect>
                                    <p:set>
                                      <p:cBhvr>
                                        <p:cTn id="82" dur="1" fill="hold">
                                          <p:stCondLst>
                                            <p:cond delay="499"/>
                                          </p:stCondLst>
                                        </p:cTn>
                                        <p:tgtEl>
                                          <p:spTgt spid="23"/>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27"/>
                                        </p:tgtEl>
                                        <p:attrNameLst>
                                          <p:attrName>style.visibility</p:attrName>
                                        </p:attrNameLst>
                                      </p:cBhvr>
                                      <p:to>
                                        <p:strVal val="hidden"/>
                                      </p:to>
                                    </p:set>
                                  </p:childTnLst>
                                </p:cTn>
                              </p:par>
                              <p:par>
                                <p:cTn id="87" presetID="1" presetClass="entr" presetSubtype="0" fill="hold" grpId="0" nodeType="withEffect">
                                  <p:stCondLst>
                                    <p:cond delay="0"/>
                                  </p:stCondLst>
                                  <p:childTnLst>
                                    <p:set>
                                      <p:cBhvr>
                                        <p:cTn id="88" dur="1" fill="hold">
                                          <p:stCondLst>
                                            <p:cond delay="0"/>
                                          </p:stCondLst>
                                        </p:cTn>
                                        <p:tgtEl>
                                          <p:spTgt spid="28"/>
                                        </p:tgtEl>
                                        <p:attrNameLst>
                                          <p:attrName>style.visibility</p:attrName>
                                        </p:attrNameLst>
                                      </p:cBhvr>
                                      <p:to>
                                        <p:strVal val="visible"/>
                                      </p:to>
                                    </p:set>
                                  </p:childTnLst>
                                </p:cTn>
                              </p:par>
                              <p:par>
                                <p:cTn id="89" presetID="1" presetClass="exit" presetSubtype="0" fill="hold" grpId="1" nodeType="withEffect">
                                  <p:stCondLst>
                                    <p:cond delay="0"/>
                                  </p:stCondLst>
                                  <p:childTnLst>
                                    <p:set>
                                      <p:cBhvr>
                                        <p:cTn id="90" dur="1" fill="hold">
                                          <p:stCondLst>
                                            <p:cond delay="0"/>
                                          </p:stCondLst>
                                        </p:cTn>
                                        <p:tgtEl>
                                          <p:spTgt spid="15"/>
                                        </p:tgtEl>
                                        <p:attrNameLst>
                                          <p:attrName>style.visibility</p:attrName>
                                        </p:attrNameLst>
                                      </p:cBhvr>
                                      <p:to>
                                        <p:strVal val="hidden"/>
                                      </p:to>
                                    </p:set>
                                  </p:childTnLst>
                                </p:cTn>
                              </p:par>
                              <p:par>
                                <p:cTn id="91" presetID="42" presetClass="path" presetSubtype="0" accel="50000" decel="50000" fill="hold" nodeType="withEffect">
                                  <p:stCondLst>
                                    <p:cond delay="0"/>
                                  </p:stCondLst>
                                  <p:childTnLst>
                                    <p:animMotion origin="layout" path="M 0.00104 -0.45556 L 2.5E-6 -0.35556 " pathEditMode="relative" rAng="0" ptsTypes="AA">
                                      <p:cBhvr>
                                        <p:cTn id="92" dur="2000" fill="hold"/>
                                        <p:tgtEl>
                                          <p:spTgt spid="8"/>
                                        </p:tgtEl>
                                        <p:attrNameLst>
                                          <p:attrName>ppt_x</p:attrName>
                                          <p:attrName>ppt_y</p:attrName>
                                        </p:attrNameLst>
                                      </p:cBhvr>
                                      <p:rCtr x="-52" y="5000"/>
                                    </p:animMotion>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6"/>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0" nodeType="clickEffect">
                                  <p:stCondLst>
                                    <p:cond delay="0"/>
                                  </p:stCondLst>
                                  <p:childTnLst>
                                    <p:set>
                                      <p:cBhvr>
                                        <p:cTn id="104" dur="1" fill="hold">
                                          <p:stCondLst>
                                            <p:cond delay="0"/>
                                          </p:stCondLst>
                                        </p:cTn>
                                        <p:tgtEl>
                                          <p:spTgt spid="22"/>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grpId="1" nodeType="clickEffect">
                                  <p:stCondLst>
                                    <p:cond delay="0"/>
                                  </p:stCondLst>
                                  <p:childTnLst>
                                    <p:set>
                                      <p:cBhvr>
                                        <p:cTn id="108" dur="1" fill="hold">
                                          <p:stCondLst>
                                            <p:cond delay="0"/>
                                          </p:stCondLst>
                                        </p:cTn>
                                        <p:tgtEl>
                                          <p:spTgt spid="28"/>
                                        </p:tgtEl>
                                        <p:attrNameLst>
                                          <p:attrName>style.visibility</p:attrName>
                                        </p:attrNameLst>
                                      </p:cBhvr>
                                      <p:to>
                                        <p:strVal val="hidden"/>
                                      </p:to>
                                    </p:set>
                                  </p:childTnLst>
                                </p:cTn>
                              </p:par>
                              <p:par>
                                <p:cTn id="109" presetID="1" presetClass="entr" presetSubtype="0" fill="hold" grpId="0" nodeType="withEffect">
                                  <p:stCondLst>
                                    <p:cond delay="0"/>
                                  </p:stCondLst>
                                  <p:childTnLst>
                                    <p:set>
                                      <p:cBhvr>
                                        <p:cTn id="110" dur="1" fill="hold">
                                          <p:stCondLst>
                                            <p:cond delay="0"/>
                                          </p:stCondLst>
                                        </p:cTn>
                                        <p:tgtEl>
                                          <p:spTgt spid="29"/>
                                        </p:tgtEl>
                                        <p:attrNameLst>
                                          <p:attrName>style.visibility</p:attrName>
                                        </p:attrNameLst>
                                      </p:cBhvr>
                                      <p:to>
                                        <p:strVal val="visible"/>
                                      </p:to>
                                    </p:set>
                                  </p:childTnLst>
                                </p:cTn>
                              </p:par>
                              <p:par>
                                <p:cTn id="111" presetID="1" presetClass="exit" presetSubtype="0" fill="hold" grpId="1" nodeType="withEffect">
                                  <p:stCondLst>
                                    <p:cond delay="0"/>
                                  </p:stCondLst>
                                  <p:childTnLst>
                                    <p:set>
                                      <p:cBhvr>
                                        <p:cTn id="112" dur="1" fill="hold">
                                          <p:stCondLst>
                                            <p:cond delay="0"/>
                                          </p:stCondLst>
                                        </p:cTn>
                                        <p:tgtEl>
                                          <p:spTgt spid="16"/>
                                        </p:tgtEl>
                                        <p:attrNameLst>
                                          <p:attrName>style.visibility</p:attrName>
                                        </p:attrNameLst>
                                      </p:cBhvr>
                                      <p:to>
                                        <p:strVal val="hidden"/>
                                      </p:to>
                                    </p:set>
                                  </p:childTnLst>
                                </p:cTn>
                              </p:par>
                              <p:par>
                                <p:cTn id="113" presetID="42" presetClass="path" presetSubtype="0" accel="50000" decel="50000" fill="hold" nodeType="withEffect">
                                  <p:stCondLst>
                                    <p:cond delay="0"/>
                                  </p:stCondLst>
                                  <p:childTnLst>
                                    <p:animMotion origin="layout" path="M 2.5E-6 -0.35556 L 0.00104 -0.27361 " pathEditMode="relative" rAng="0" ptsTypes="AA">
                                      <p:cBhvr>
                                        <p:cTn id="114" dur="2000" fill="hold"/>
                                        <p:tgtEl>
                                          <p:spTgt spid="8"/>
                                        </p:tgtEl>
                                        <p:attrNameLst>
                                          <p:attrName>ppt_x</p:attrName>
                                          <p:attrName>ppt_y</p:attrName>
                                        </p:attrNameLst>
                                      </p:cBhvr>
                                      <p:rCtr x="52" y="4097"/>
                                    </p:animMotion>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30"/>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3" grpId="0"/>
      <p:bldP spid="13" grpId="1"/>
      <p:bldP spid="14" grpId="0"/>
      <p:bldP spid="14" grpId="1"/>
      <p:bldP spid="15" grpId="0"/>
      <p:bldP spid="15" grpId="1"/>
      <p:bldP spid="16" grpId="0"/>
      <p:bldP spid="16" grpId="1"/>
      <p:bldP spid="18" grpId="0" animBg="1"/>
      <p:bldP spid="19" grpId="0" animBg="1"/>
      <p:bldP spid="20" grpId="0" animBg="1"/>
      <p:bldP spid="22" grpId="0" animBg="1"/>
      <p:bldP spid="23" grpId="0" animBg="1"/>
      <p:bldP spid="24" grpId="0"/>
      <p:bldP spid="25" grpId="0"/>
      <p:bldP spid="25" grpId="1"/>
      <p:bldP spid="26" grpId="0"/>
      <p:bldP spid="26" grpId="1"/>
      <p:bldP spid="27" grpId="0"/>
      <p:bldP spid="27" grpId="1"/>
      <p:bldP spid="28" grpId="0"/>
      <p:bldP spid="28" grpId="1"/>
      <p:bldP spid="29" grpId="0"/>
      <p:bldP spid="30" grpId="0"/>
      <p:bldP spid="32" grpId="0"/>
    </p:bldLst>
  </p:timing>
</p:sld>
</file>

<file path=ppt/theme/theme1.xml><?xml version="1.0" encoding="utf-8"?>
<a:theme xmlns:a="http://schemas.openxmlformats.org/drawingml/2006/main" name="uw3">
  <a:themeElements>
    <a:clrScheme name="uw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w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uw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w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w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w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w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w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w3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w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w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w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w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w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Copy of JShea_URSI06</Template>
  <TotalTime>0</TotalTime>
  <Words>1019</Words>
  <Application>Microsoft Office PowerPoint</Application>
  <PresentationFormat>On-screen Show (4:3)</PresentationFormat>
  <Paragraphs>144</Paragraphs>
  <Slides>4</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6" baseType="lpstr">
      <vt:lpstr>uw3</vt:lpstr>
      <vt:lpstr>Visio</vt:lpstr>
      <vt:lpstr>ECE 353 Introduction to Microprocessor Systems</vt:lpstr>
      <vt:lpstr>Software Circular Buffer</vt:lpstr>
      <vt:lpstr>Circular Buffers</vt:lpstr>
      <vt:lpstr>Modulus Arithmetic</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2014-01-19T15:59:11Z</dcterms:created>
  <dcterms:modified xsi:type="dcterms:W3CDTF">2015-03-20T01:33:12Z</dcterms:modified>
</cp:coreProperties>
</file>