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2ECA-1393-41D7-AC31-293B13B109BC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32E0-44FE-4896-9860-2A645274519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FA93-BB9B-43A3-A3A5-CE7724B5DC9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45" y="-794"/>
            <a:ext cx="11111555" cy="1077564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C795-FE2D-495D-8FC8-F00013A21F0B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554283"/>
            <a:ext cx="2743200" cy="365125"/>
          </a:xfrm>
        </p:spPr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  <a:ln>
            <a:noFill/>
          </a:ln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97D7-42BD-4600-934A-CC16A366A372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DCE-2CFF-4575-ABE0-7ECDB314A464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865" y="1"/>
            <a:ext cx="11114135" cy="108531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9551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9551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963A-0A51-4662-831C-914DC297F57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283B-5868-427B-8182-431CB5CAF228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0DE2-B8E1-4236-8E43-9892B1529463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9010-06F4-4F8C-AFDC-5C6F1BABE961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noFill/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096F-5896-467E-9046-AE7C3F4CBFA7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C65D-0422-45EA-A845-50A78EE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8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04B-F332-4454-AB35-E5178A2F752B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9323" y="65457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7922481-C3DF-4695-B382-1FE4C7A1224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2000" y="-3704"/>
            <a:ext cx="11439526" cy="1085851"/>
            <a:chOff x="762000" y="-19051"/>
            <a:chExt cx="11439526" cy="10858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60733" y="-19051"/>
              <a:ext cx="2924175" cy="108585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6443" y="-19051"/>
              <a:ext cx="2924175" cy="108585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2000" y="-19051"/>
              <a:ext cx="2924175" cy="108585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00580" y="-19051"/>
              <a:ext cx="2924175" cy="108585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08614" y="-19051"/>
              <a:ext cx="1992912" cy="10858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9525"/>
            <a:ext cx="1290379" cy="13430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1" y="-7541"/>
            <a:ext cx="11134726" cy="1092467"/>
          </a:xfrm>
          <a:prstGeom prst="rect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74000">
                <a:schemeClr val="tx1">
                  <a:alpha val="29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softEdge rad="127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lvl="0" algn="ctr" eaLnBrk="0" hangingPunct="0"/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342180" y="95237"/>
            <a:ext cx="840343" cy="840343"/>
          </a:xfrm>
          <a:prstGeom prst="rect">
            <a:avLst/>
          </a:prstGeom>
          <a:blipFill dpi="0" rotWithShape="1">
            <a:blip r:embed="rId16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09" y="42336"/>
            <a:ext cx="475582" cy="11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 smtClean="0">
          <a:solidFill>
            <a:srgbClr val="FFC5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445" y="2017824"/>
            <a:ext cx="9870920" cy="440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Engineering Mindset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FC65D-0422-45EA-A845-50A78EEE44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4445" y="1168390"/>
            <a:ext cx="470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1016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Three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scenario</a:t>
            </a:r>
          </a:p>
          <a:p>
            <a:r>
              <a:rPr lang="en-US" dirty="0"/>
              <a:t>Students will be able to:</a:t>
            </a:r>
          </a:p>
          <a:p>
            <a:pPr lvl="1"/>
            <a:r>
              <a:rPr lang="en-US" dirty="0"/>
              <a:t>Apply a systems engineering mindset to clearly identify </a:t>
            </a:r>
            <a:r>
              <a:rPr lang="en-US" b="1" u="sng" dirty="0"/>
              <a:t>program objectives </a:t>
            </a:r>
            <a:r>
              <a:rPr lang="en-US" dirty="0"/>
              <a:t>and translate them into </a:t>
            </a:r>
            <a:r>
              <a:rPr lang="en-US" b="1" u="sng" dirty="0"/>
              <a:t>data requirements </a:t>
            </a:r>
            <a:r>
              <a:rPr lang="en-US" dirty="0"/>
              <a:t>collected via the appropriate </a:t>
            </a:r>
            <a:r>
              <a:rPr lang="en-US" b="1" u="sng" dirty="0"/>
              <a:t>flight test techniques</a:t>
            </a:r>
            <a:r>
              <a:rPr lang="en-US" dirty="0"/>
              <a:t>.</a:t>
            </a:r>
          </a:p>
          <a:p>
            <a:pPr lvl="1"/>
            <a:r>
              <a:rPr lang="en-US" b="1" u="sng" dirty="0"/>
              <a:t>Identify</a:t>
            </a:r>
            <a:r>
              <a:rPr lang="en-US" dirty="0"/>
              <a:t> and </a:t>
            </a:r>
            <a:r>
              <a:rPr lang="en-US" b="1" u="sng" dirty="0"/>
              <a:t>mitigate</a:t>
            </a:r>
            <a:r>
              <a:rPr lang="en-US" dirty="0"/>
              <a:t> safety, security, technical, and program </a:t>
            </a:r>
            <a:r>
              <a:rPr lang="en-US" b="1" u="sng" dirty="0"/>
              <a:t>risks</a:t>
            </a:r>
            <a:r>
              <a:rPr lang="en-US" dirty="0"/>
              <a:t> using a build-up approach where appropriate.</a:t>
            </a:r>
          </a:p>
          <a:p>
            <a:pPr lvl="1"/>
            <a:r>
              <a:rPr lang="en-US" dirty="0"/>
              <a:t>Effectively identify the </a:t>
            </a:r>
            <a:r>
              <a:rPr lang="en-US" b="1" u="sng" dirty="0"/>
              <a:t>proper resources </a:t>
            </a:r>
            <a:r>
              <a:rPr lang="en-US" dirty="0"/>
              <a:t>required successfully meet the stated objectives.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3BA4B-40EA-49F3-A13F-DC5A407FDB7A}"/>
              </a:ext>
            </a:extLst>
          </p:cNvPr>
          <p:cNvSpPr/>
          <p:nvPr/>
        </p:nvSpPr>
        <p:spPr>
          <a:xfrm>
            <a:off x="1684935" y="5532330"/>
            <a:ext cx="8822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Requirements → Objectives → MOPs →FTT →Data/Resources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3263" y="6216327"/>
            <a:ext cx="4549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Risk → Mitigation/Management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8263" y="5934667"/>
            <a:ext cx="1125000" cy="3586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17406" y="5864924"/>
            <a:ext cx="1356714" cy="4284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41945" y="5877941"/>
            <a:ext cx="9626" cy="40237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51C6C0C17260458AEC121CDEF76159" ma:contentTypeVersion="18" ma:contentTypeDescription="Create a new document." ma:contentTypeScope="" ma:versionID="a3ffa67db9492c33c598d2c53d0ac5c4">
  <xsd:schema xmlns:xsd="http://www.w3.org/2001/XMLSchema" xmlns:xs="http://www.w3.org/2001/XMLSchema" xmlns:p="http://schemas.microsoft.com/office/2006/metadata/properties" xmlns:ns2="73b26691-98fd-45cc-95e9-dfcb9e2a1e95" xmlns:ns3="88d33f6b-690f-47bd-918f-3d0a6af568d9" targetNamespace="http://schemas.microsoft.com/office/2006/metadata/properties" ma:root="true" ma:fieldsID="4021be8aa7995e80c20ef733c5467ea0" ns2:_="" ns3:_="">
    <xsd:import namespace="73b26691-98fd-45cc-95e9-dfcb9e2a1e95"/>
    <xsd:import namespace="88d33f6b-690f-47bd-918f-3d0a6af568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Status" minOccurs="0"/>
                <xsd:element ref="ns2:HelpRequest" minOccurs="0"/>
                <xsd:element ref="ns2:Review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26691-98fd-45cc-95e9-dfcb9e2a1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a4c2616-1d75-4c90-a4f2-a1b9b1da3a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Status" ma:index="23" nillable="true" ma:displayName="Status" ma:format="Dropdown" ma:internalName="Statu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itial Draft"/>
                    <xsd:enumeration value="In Revision"/>
                    <xsd:enumeration value="Complete"/>
                    <xsd:enumeration value="Need Discipline Help"/>
                  </xsd:restriction>
                </xsd:simpleType>
              </xsd:element>
            </xsd:sequence>
          </xsd:extension>
        </xsd:complexContent>
      </xsd:complexType>
    </xsd:element>
    <xsd:element name="HelpRequest" ma:index="24" nillable="true" ma:displayName="Help Request" ma:format="Dropdown" ma:list="UserInfo" ma:SharePointGroup="0" ma:internalName="HelpRequest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dBy" ma:index="25" nillable="true" ma:displayName="Reviewed By" ma:format="Dropdown" ma:list="UserInfo" ma:SharePointGroup="0" ma:internalName="Review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33f6b-690f-47bd-918f-3d0a6af568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902393-c6bd-4e73-beb0-7de878520982}" ma:internalName="TaxCatchAll" ma:showField="CatchAllData" ma:web="88d33f6b-690f-47bd-918f-3d0a6af568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81F89-832B-4D12-B8AF-40D2A82E23CC}"/>
</file>

<file path=customXml/itemProps2.xml><?xml version="1.0" encoding="utf-8"?>
<ds:datastoreItem xmlns:ds="http://schemas.openxmlformats.org/officeDocument/2006/customXml" ds:itemID="{5E2C1B5F-F3C1-4ED5-B935-ABDEB10B19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1_Office Theme</vt:lpstr>
      <vt:lpstr>Systems Engineering Mindset</vt:lpstr>
      <vt:lpstr>Day Three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Mindset</dc:title>
  <dc:creator>Jessica Peterson</dc:creator>
  <cp:lastModifiedBy>Jessica Peterson</cp:lastModifiedBy>
  <cp:revision>1</cp:revision>
  <dcterms:created xsi:type="dcterms:W3CDTF">2023-12-19T23:10:19Z</dcterms:created>
  <dcterms:modified xsi:type="dcterms:W3CDTF">2023-12-19T23:10:40Z</dcterms:modified>
</cp:coreProperties>
</file>