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8C018-EACB-4CAD-8DE1-723B73B18DD8}" v="138" dt="2023-03-02T16:14:26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endParaRPr lang="de-DE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hteck 8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700" b="1" strike="noStrike" spc="-1">
                <a:solidFill>
                  <a:srgbClr val="FFFFFF"/>
                </a:solidFill>
                <a:latin typeface="Source Sans Pro Black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Format des Gliederungstextes durch Klicken bearbeiten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solidFill>
                  <a:srgbClr val="2C3E50"/>
                </a:solidFill>
                <a:latin typeface="Source Sans Pro"/>
              </a:rPr>
              <a:t>Zweite Gliederungsebene</a:t>
            </a:r>
          </a:p>
          <a:p>
            <a:pPr marL="1296000" lvl="2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2C3E50"/>
                </a:solidFill>
                <a:latin typeface="Source Sans Pro"/>
              </a:rPr>
              <a:t>Dritte Gliederungsebene</a:t>
            </a:r>
          </a:p>
          <a:p>
            <a:pPr marL="1728000" lvl="3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solidFill>
                  <a:srgbClr val="2C3E50"/>
                </a:solidFill>
                <a:latin typeface="Source Sans Pro"/>
              </a:rPr>
              <a:t>Vierte Gliederungsebene</a:t>
            </a:r>
          </a:p>
          <a:p>
            <a:pPr marL="2160000" lvl="4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solidFill>
                  <a:srgbClr val="2C3E50"/>
                </a:solidFill>
                <a:latin typeface="Source Sans Pro"/>
              </a:rPr>
              <a:t>Fünfte Gliederungsebene</a:t>
            </a:r>
          </a:p>
          <a:p>
            <a:pPr marL="2592000" lvl="5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solidFill>
                  <a:srgbClr val="2C3E50"/>
                </a:solidFill>
                <a:latin typeface="Source Sans Pro"/>
              </a:rPr>
              <a:t>Sechste Gliederungsebene</a:t>
            </a:r>
          </a:p>
          <a:p>
            <a:pPr marL="3024000" lvl="6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solidFill>
                  <a:srgbClr val="2C3E50"/>
                </a:solidFill>
                <a:latin typeface="Source Sans Pro"/>
              </a:rPr>
              <a:t>Siebte Gliederungsebene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&lt;Datum/Uhrzeit&gt;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&lt;Fußzeile&gt;</a:t>
            </a:r>
          </a:p>
        </p:txBody>
      </p:sp>
      <p:sp>
        <p:nvSpPr>
          <p:cNvPr id="6" name="Ellipse 5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feld 6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fld id="{94871AD0-BE9F-47C0-AF1D-9A43CCDC3AF6}" type="slidenum"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‹Nr.›</a:t>
            </a:fld>
            <a:endParaRPr lang="de-DE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44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de-DE" sz="2700" b="1" strike="noStrike" spc="-1">
                <a:solidFill>
                  <a:srgbClr val="FFFFFF"/>
                </a:solidFill>
                <a:latin typeface="Source Sans Pro Black"/>
              </a:rPr>
              <a:t>Format des Titeltextes durch Klicken bearbeiten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000"/>
          </a:bodyPr>
          <a:lstStyle/>
          <a:p>
            <a:pPr marL="432000" indent="-324000">
              <a:spcAft>
                <a:spcPts val="655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Format des Gliederungstextes durch Klicken bearbeiten</a:t>
            </a:r>
          </a:p>
          <a:p>
            <a:pPr marL="864000" lvl="1" indent="-324000">
              <a:spcAft>
                <a:spcPts val="850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Zweite Gliederungsebene</a:t>
            </a:r>
          </a:p>
          <a:p>
            <a:pPr marL="1296000" lvl="2" indent="-288000">
              <a:spcAft>
                <a:spcPts val="635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Dritte Gliederungsebene</a:t>
            </a:r>
          </a:p>
          <a:p>
            <a:pPr marL="1728000" lvl="3" indent="-216000">
              <a:spcAft>
                <a:spcPts val="425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Vierte Gliederungsebene</a:t>
            </a:r>
          </a:p>
          <a:p>
            <a:pPr marL="2160000" lvl="4" indent="-216000">
              <a:spcAft>
                <a:spcPts val="213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Fünfte Gliederungsebene</a:t>
            </a:r>
          </a:p>
          <a:p>
            <a:pPr marL="2592000" lvl="5" indent="-216000">
              <a:spcAft>
                <a:spcPts val="213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Sechste Gliederungsebene</a:t>
            </a:r>
          </a:p>
          <a:p>
            <a:pPr marL="3024000" lvl="6" indent="-216000">
              <a:spcAft>
                <a:spcPts val="213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Siebte Gliederungsebene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&lt;Datum/Uhrzeit&gt;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&lt;Fußzeile&gt;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fld id="{54A86069-F9CB-4010-A48C-3936D4BAFE1D}" type="slidenum"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‹Nr.›</a:t>
            </a:fld>
            <a:endParaRPr lang="de-DE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Sprechblase: rechteckig 87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de-DE" sz="2700" b="1" strike="noStrike" spc="-1">
                <a:solidFill>
                  <a:srgbClr val="2C3E50"/>
                </a:solidFill>
                <a:latin typeface="Source Sans Pro Black"/>
              </a:rPr>
              <a:t>Format des Titeltextes durch Klicken bearbeiten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marL="432000" indent="-324000">
              <a:spcAft>
                <a:spcPts val="655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Format des Gliederungstextes durch Klicken bearbeiten</a:t>
            </a:r>
          </a:p>
          <a:p>
            <a:pPr marL="864000" lvl="1" indent="-324000">
              <a:spcAft>
                <a:spcPts val="850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Zweite Gliederungsebene</a:t>
            </a:r>
          </a:p>
          <a:p>
            <a:pPr marL="1296000" lvl="2" indent="-288000">
              <a:spcAft>
                <a:spcPts val="635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Dritte Gliederungsebene</a:t>
            </a:r>
          </a:p>
          <a:p>
            <a:pPr marL="1728000" lvl="3" indent="-216000">
              <a:spcAft>
                <a:spcPts val="425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Vierte Gliederungsebene</a:t>
            </a:r>
          </a:p>
          <a:p>
            <a:pPr marL="2160000" lvl="4" indent="-216000">
              <a:spcAft>
                <a:spcPts val="213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Fünfte Gliederungsebene</a:t>
            </a:r>
          </a:p>
          <a:p>
            <a:pPr marL="2592000" lvl="5" indent="-216000">
              <a:spcAft>
                <a:spcPts val="213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Sechste Gliederungsebene</a:t>
            </a:r>
          </a:p>
          <a:p>
            <a:pPr marL="3024000" lvl="6" indent="-216000">
              <a:spcAft>
                <a:spcPts val="213"/>
              </a:spcAft>
            </a:pPr>
            <a:r>
              <a:rPr lang="de-DE" sz="1500" b="0" strike="noStrike" spc="-1">
                <a:solidFill>
                  <a:srgbClr val="FFFFFF"/>
                </a:solidFill>
                <a:latin typeface="Source Sans Pro"/>
              </a:rPr>
              <a:t>Siebte Gliederungsebene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&lt;Datum/Uhrzeit&gt;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&lt;Fußzeile&gt;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fld id="{34304D58-9B9F-41C8-B465-41CFA77FCB3D}" type="slidenum">
              <a:rPr lang="de-DE" sz="1800" b="1" strike="noStrike" spc="-1">
                <a:solidFill>
                  <a:srgbClr val="FFFFFF"/>
                </a:solidFill>
                <a:latin typeface="Source Sans Pro Black"/>
              </a:rPr>
              <a:t>‹Nr.›</a:t>
            </a:fld>
            <a:endParaRPr lang="de-DE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086120"/>
            <a:ext cx="9360000" cy="23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strike="noStrike" spc="-1">
                <a:solidFill>
                  <a:srgbClr val="FFFFFF"/>
                </a:solidFill>
                <a:latin typeface="Source Sans Pro Black"/>
              </a:rPr>
              <a:t>“Legen Sie dar, was Ihrer Ansicht nach die Kernaufgabe des Akademischen Controllings darstellt.“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1600" b="0" strike="noStrike" spc="-1">
                <a:solidFill>
                  <a:srgbClr val="FFFFFF"/>
                </a:solidFill>
                <a:latin typeface="Source Sans Pro"/>
              </a:rPr>
              <a:t>von Michael Koch, März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000" b="1" strike="noStrike" spc="-1">
                <a:solidFill>
                  <a:srgbClr val="FFFFFF"/>
                </a:solidFill>
                <a:latin typeface="Source Sans Pro Black"/>
              </a:rPr>
              <a:t>Überlegungen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Unterschied zum Controlling in gewinnorientierten Unternehmen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Definition „Akademisches Controlling“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Bestandteile des Akademischen Controllings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Bestimmung der Kernaufgaben des Akademischen Controllings</a:t>
            </a:r>
          </a:p>
        </p:txBody>
      </p:sp>
      <p:sp>
        <p:nvSpPr>
          <p:cNvPr id="134" name="Textfeld 133"/>
          <p:cNvSpPr txBox="1"/>
          <p:nvPr/>
        </p:nvSpPr>
        <p:spPr>
          <a:xfrm>
            <a:off x="237240" y="5421960"/>
            <a:ext cx="1742760" cy="258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050" b="0" strike="noStrike" spc="-1">
                <a:solidFill>
                  <a:srgbClr val="999999"/>
                </a:solidFill>
                <a:latin typeface="Source Sans Pro"/>
              </a:rPr>
              <a:t>Michael Koch – März 2023</a:t>
            </a:r>
            <a:endParaRPr lang="de-DE" sz="105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000" b="1" strike="noStrike" spc="-1">
                <a:solidFill>
                  <a:srgbClr val="FFFFFF"/>
                </a:solidFill>
                <a:latin typeface="Source Sans Pro Black"/>
              </a:rPr>
              <a:t>Unterschied zum Controlling in gewinnorienterten Unternehmen </a:t>
            </a: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Lehre und Forschung als Zielsetzung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Hochschulrelevante KPIs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Hochschulen unterliegen politischer Außensteuerung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Finanzhaushalt, KLR, Preispolitik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237600" y="5421960"/>
            <a:ext cx="1742760" cy="258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050" b="0" strike="noStrike" spc="-1">
                <a:solidFill>
                  <a:srgbClr val="999999"/>
                </a:solidFill>
                <a:latin typeface="Source Sans Pro"/>
              </a:rPr>
              <a:t>Michael Koch – März 2023</a:t>
            </a:r>
            <a:endParaRPr lang="de-DE" sz="105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000" b="1" strike="noStrike" spc="-1">
                <a:solidFill>
                  <a:srgbClr val="FFFFFF"/>
                </a:solidFill>
                <a:latin typeface="Source Sans Pro Black"/>
              </a:rPr>
              <a:t>Definition „Akademisches Controlling“ </a:t>
            </a: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980000"/>
            <a:ext cx="4140000" cy="240749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Akademisches Controlling ist Teil des Qualitätsmanagements für Hochschulen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Akademisches Controlling = strategisches + operatives Controlling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1" strike="noStrike" spc="-1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1" name="Grafik 140"/>
          <p:cNvPicPr/>
          <p:nvPr/>
        </p:nvPicPr>
        <p:blipFill>
          <a:blip r:embed="rId2"/>
          <a:stretch/>
        </p:blipFill>
        <p:spPr>
          <a:xfrm>
            <a:off x="4860000" y="1846800"/>
            <a:ext cx="4860000" cy="2833560"/>
          </a:xfrm>
          <a:prstGeom prst="rect">
            <a:avLst/>
          </a:prstGeom>
          <a:ln w="10800">
            <a:noFill/>
          </a:ln>
        </p:spPr>
      </p:pic>
      <p:sp>
        <p:nvSpPr>
          <p:cNvPr id="143" name="Textfeld 142"/>
          <p:cNvSpPr txBox="1"/>
          <p:nvPr/>
        </p:nvSpPr>
        <p:spPr>
          <a:xfrm>
            <a:off x="237600" y="5421960"/>
            <a:ext cx="1742760" cy="258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050" b="0" strike="noStrike" spc="-1">
                <a:solidFill>
                  <a:srgbClr val="999999"/>
                </a:solidFill>
                <a:latin typeface="Source Sans Pro"/>
              </a:rPr>
              <a:t>Michael Koch – März 2023</a:t>
            </a:r>
            <a:endParaRPr lang="de-DE" sz="105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96B175-F8E0-10B2-D0F1-4DDCDD0AEA52}"/>
              </a:ext>
            </a:extLst>
          </p:cNvPr>
          <p:cNvSpPr txBox="1"/>
          <p:nvPr/>
        </p:nvSpPr>
        <p:spPr>
          <a:xfrm>
            <a:off x="13051" y="1456297"/>
            <a:ext cx="8740693" cy="385632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2200" spc="-1" dirty="0">
                <a:solidFill>
                  <a:srgbClr val="2C3E50"/>
                </a:solidFill>
                <a:latin typeface="Source Sans Pro Semibold"/>
              </a:rPr>
              <a:t>Definition nach </a:t>
            </a:r>
            <a:r>
              <a:rPr lang="de-DE" sz="2200" spc="-1" dirty="0" err="1">
                <a:solidFill>
                  <a:srgbClr val="2C3E50"/>
                </a:solidFill>
                <a:latin typeface="Source Sans Pro Semibold"/>
              </a:rPr>
              <a:t>QEorg</a:t>
            </a:r>
            <a:r>
              <a:rPr lang="de-DE" sz="2200" spc="-1" dirty="0">
                <a:solidFill>
                  <a:srgbClr val="2C3E50"/>
                </a:solidFill>
                <a:latin typeface="Source Sans Pro Semibold"/>
              </a:rPr>
              <a:t> - Qualitätsentwicklung für Organisationen</a:t>
            </a:r>
            <a:r>
              <a:rPr lang="de-DE" sz="2000" spc="-1" baseline="30000" dirty="0">
                <a:solidFill>
                  <a:srgbClr val="2C3E50"/>
                </a:solidFill>
                <a:latin typeface="Source Sans Pro Semibold"/>
              </a:rPr>
              <a:t>1</a:t>
            </a:r>
            <a:r>
              <a:rPr lang="de-DE" sz="2200" spc="-1" dirty="0">
                <a:solidFill>
                  <a:srgbClr val="2C3E50"/>
                </a:solidFill>
                <a:latin typeface="Source Sans Pro Semibold"/>
              </a:rPr>
              <a:t> :</a:t>
            </a:r>
            <a:endParaRPr lang="de-DE" sz="2200" b="0" strike="noStrike" spc="-1" dirty="0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1F1E9-AD26-989C-8D19-69D76E12DA57}"/>
              </a:ext>
            </a:extLst>
          </p:cNvPr>
          <p:cNvSpPr txBox="1"/>
          <p:nvPr/>
        </p:nvSpPr>
        <p:spPr>
          <a:xfrm>
            <a:off x="267613" y="4852224"/>
            <a:ext cx="8740693" cy="385632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de-DE" sz="1050" spc="-1" baseline="30000" dirty="0">
                <a:solidFill>
                  <a:srgbClr val="2C3E50"/>
                </a:solidFill>
                <a:latin typeface="Source Sans Pro"/>
              </a:rPr>
              <a:t>1</a:t>
            </a:r>
            <a:r>
              <a:rPr lang="de-DE" sz="1100" spc="-1" dirty="0">
                <a:solidFill>
                  <a:srgbClr val="2C3E50"/>
                </a:solidFill>
                <a:latin typeface="Source Sans Pro"/>
              </a:rPr>
              <a:t> Grebe Susanne (2020) - Akademisches Controlling – Weiterentwicklung durch Quervernetzung</a:t>
            </a:r>
            <a:br>
              <a:rPr lang="de-DE" sz="1100" spc="-1" dirty="0">
                <a:solidFill>
                  <a:srgbClr val="2C3E50"/>
                </a:solidFill>
                <a:latin typeface="Source Sans Pro"/>
              </a:rPr>
            </a:br>
            <a:r>
              <a:rPr lang="de-DE" sz="1100" spc="-1" dirty="0">
                <a:latin typeface="Source Sans Pro"/>
              </a:rPr>
              <a:t>   </a:t>
            </a:r>
            <a:r>
              <a:rPr lang="de-DE" sz="1100" spc="-1" dirty="0">
                <a:solidFill>
                  <a:srgbClr val="2C3E50"/>
                </a:solidFill>
                <a:latin typeface="Source Sans Pro"/>
              </a:rPr>
              <a:t>https://www.wissenschaftsmanagement.de/news/weiterentwicklung-durch-quervernetzung</a:t>
            </a:r>
            <a:endParaRPr lang="de-DE" sz="1100" b="0" strike="noStrike" spc="-1" dirty="0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000" b="1" strike="noStrike" spc="-1">
                <a:solidFill>
                  <a:srgbClr val="FFFFFF"/>
                </a:solidFill>
                <a:latin typeface="Source Sans Pro Black"/>
              </a:rPr>
              <a:t>Bestandteile des </a:t>
            </a:r>
            <a:br/>
            <a:r>
              <a:rPr lang="de-DE" sz="4000" b="1" strike="noStrike" spc="-1">
                <a:solidFill>
                  <a:srgbClr val="FFFFFF"/>
                </a:solidFill>
                <a:latin typeface="Source Sans Pro Black"/>
              </a:rPr>
              <a:t>Akademischen Controllings </a:t>
            </a: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Strategisches Controlling: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2C3E50"/>
                </a:solidFill>
                <a:latin typeface="Source Sans Pro"/>
              </a:rPr>
              <a:t>Betrachtung und Analyse von Vision und Ziele 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2C3E50"/>
                </a:solidFill>
                <a:latin typeface="Source Sans Pro"/>
              </a:rPr>
              <a:t>Feststellen des Erfolgs der Hochschulstrategie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2C3E50"/>
                </a:solidFill>
                <a:latin typeface="Source Sans Pro"/>
              </a:rPr>
              <a:t>Früherkennung von Abweichungen von Ist- und Zielgrößen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Operatives Controlling: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2C3E50"/>
                </a:solidFill>
                <a:latin typeface="Source Sans Pro"/>
              </a:rPr>
              <a:t>Betrachung und Analyse sämtlicher relevanter Hochschulfinanzen (KLR, Kostenanalysen, etc.) und deren Prozesse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2C3E50"/>
                </a:solidFill>
                <a:latin typeface="Source Sans Pro"/>
              </a:rPr>
              <a:t>Datenanalysen und ggf. Datenmanagement dieser Daten</a:t>
            </a:r>
          </a:p>
        </p:txBody>
      </p:sp>
      <p:sp>
        <p:nvSpPr>
          <p:cNvPr id="146" name="Textfeld 145"/>
          <p:cNvSpPr txBox="1"/>
          <p:nvPr/>
        </p:nvSpPr>
        <p:spPr>
          <a:xfrm>
            <a:off x="237600" y="5421960"/>
            <a:ext cx="1742760" cy="258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050" b="0" strike="noStrike" spc="-1">
                <a:solidFill>
                  <a:srgbClr val="999999"/>
                </a:solidFill>
                <a:latin typeface="Source Sans Pro"/>
              </a:rPr>
              <a:t>Michael Koch – März 2023</a:t>
            </a:r>
            <a:endParaRPr lang="de-DE" sz="105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000" b="1" strike="noStrike" spc="-1">
                <a:solidFill>
                  <a:srgbClr val="FFFFFF"/>
                </a:solidFill>
                <a:latin typeface="Source Sans Pro Black"/>
              </a:rPr>
              <a:t>Kernaufgaben des </a:t>
            </a:r>
            <a:br/>
            <a:r>
              <a:rPr lang="de-DE" sz="4000" b="1" strike="noStrike" spc="-1">
                <a:solidFill>
                  <a:srgbClr val="FFFFFF"/>
                </a:solidFill>
                <a:latin typeface="Source Sans Pro Black"/>
              </a:rPr>
              <a:t>Akademischen Controllings</a:t>
            </a: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Auswertung buchhalterischer Werte zur Hochschulfinanzpolitik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Ermittlung von KPIs als Entscheidungshilfen in strategischen Fragen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Unterstützung bei Planung und Optimierung von Lehrveranstaltungen und -Prozesse sowie Geschäftprozesse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2C3E50"/>
                </a:solidFill>
                <a:latin typeface="Source Sans Pro Semibold"/>
              </a:rPr>
              <a:t>„Beratung der Hochschulleitung“</a:t>
            </a:r>
          </a:p>
        </p:txBody>
      </p:sp>
      <p:sp>
        <p:nvSpPr>
          <p:cNvPr id="149" name="Textfeld 148"/>
          <p:cNvSpPr txBox="1"/>
          <p:nvPr/>
        </p:nvSpPr>
        <p:spPr>
          <a:xfrm>
            <a:off x="237600" y="5421960"/>
            <a:ext cx="1742760" cy="258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050" b="0" strike="noStrike" spc="-1">
                <a:solidFill>
                  <a:srgbClr val="999999"/>
                </a:solidFill>
                <a:latin typeface="Source Sans Pro"/>
              </a:rPr>
              <a:t>Michael Koch – März 2023</a:t>
            </a:r>
            <a:endParaRPr lang="de-DE" sz="105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000" b="1" strike="noStrike" spc="-1">
                <a:solidFill>
                  <a:srgbClr val="FFFFFF"/>
                </a:solidFill>
                <a:latin typeface="Source Sans Pro Black"/>
              </a:rPr>
              <a:t>Was sagt die KI „chatGPT“?</a:t>
            </a: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32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1" strike="noStrike" spc="-1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1" strike="noStrike" spc="-1">
                <a:solidFill>
                  <a:srgbClr val="2C3E50"/>
                </a:solidFill>
                <a:latin typeface="Source Sans Pro Semibold"/>
              </a:rPr>
              <a:t>Die aktuell populärste KI weist auf folgende 4 Punkte hin:</a:t>
            </a:r>
            <a:br/>
            <a:endParaRPr lang="de-DE" sz="1800" b="1" strike="noStrike" spc="-1">
              <a:solidFill>
                <a:srgbClr val="2C3E50"/>
              </a:solidFill>
              <a:latin typeface="Source Sans Pro Semibold"/>
            </a:endParaRP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de-DE" sz="1800" b="0" strike="noStrike" spc="-1">
                <a:solidFill>
                  <a:srgbClr val="2C3E50"/>
                </a:solidFill>
                <a:latin typeface="Source Sans Pro"/>
              </a:rPr>
              <a:t>Datenerhebung und -Analyse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de-DE" sz="1800" b="0" strike="noStrike" spc="-1">
                <a:solidFill>
                  <a:srgbClr val="2C3E50"/>
                </a:solidFill>
                <a:latin typeface="Source Sans Pro"/>
              </a:rPr>
              <a:t>Prozessoptimierung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de-DE" sz="1800" b="0" strike="noStrike" spc="-1">
                <a:solidFill>
                  <a:srgbClr val="2C3E50"/>
                </a:solidFill>
                <a:latin typeface="Source Sans Pro"/>
              </a:rPr>
              <a:t>Entscheidungsunterstützung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de-DE" sz="1800" b="0" strike="noStrike" spc="-1">
                <a:solidFill>
                  <a:srgbClr val="2C3E50"/>
                </a:solidFill>
                <a:latin typeface="Source Sans Pro"/>
              </a:rPr>
              <a:t>Berichterstattung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de-DE" sz="1800" b="1" strike="noStrike" spc="-1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de-DE" sz="18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2" name="Grafik 151"/>
          <p:cNvPicPr/>
          <p:nvPr/>
        </p:nvPicPr>
        <p:blipFill>
          <a:blip r:embed="rId2"/>
          <a:stretch/>
        </p:blipFill>
        <p:spPr>
          <a:xfrm>
            <a:off x="4620960" y="1260000"/>
            <a:ext cx="5279040" cy="4069800"/>
          </a:xfrm>
          <a:prstGeom prst="rect">
            <a:avLst/>
          </a:prstGeom>
          <a:ln w="10800">
            <a:noFill/>
          </a:ln>
        </p:spPr>
      </p:pic>
      <p:sp>
        <p:nvSpPr>
          <p:cNvPr id="153" name="Textfeld 152"/>
          <p:cNvSpPr txBox="1"/>
          <p:nvPr/>
        </p:nvSpPr>
        <p:spPr>
          <a:xfrm>
            <a:off x="237600" y="5421960"/>
            <a:ext cx="1742760" cy="258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050" b="0" strike="noStrike" spc="-1">
                <a:solidFill>
                  <a:srgbClr val="999999"/>
                </a:solidFill>
                <a:latin typeface="Source Sans Pro"/>
              </a:rPr>
              <a:t>Michael Koch – März 2023</a:t>
            </a:r>
            <a:endParaRPr lang="de-DE" sz="105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000" b="1" strike="noStrike" spc="-1">
                <a:solidFill>
                  <a:srgbClr val="2C3E50"/>
                </a:solidFill>
                <a:latin typeface="Source Sans Pro Black"/>
              </a:rPr>
              <a:t>Vielen Dank für Ihre Aufmerksamkeit! :)</a:t>
            </a:r>
            <a:br/>
            <a:br/>
            <a:r>
              <a:rPr lang="de-DE" sz="2000" b="1" strike="noStrike" spc="-1">
                <a:solidFill>
                  <a:srgbClr val="2C3E50"/>
                </a:solidFill>
                <a:latin typeface="Source Sans Pro Black"/>
              </a:rPr>
              <a:t>Fragen?</a:t>
            </a:r>
          </a:p>
        </p:txBody>
      </p:sp>
      <p:sp>
        <p:nvSpPr>
          <p:cNvPr id="155" name="Textfeld 154"/>
          <p:cNvSpPr txBox="1"/>
          <p:nvPr/>
        </p:nvSpPr>
        <p:spPr>
          <a:xfrm>
            <a:off x="237600" y="5421960"/>
            <a:ext cx="1742760" cy="258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050" b="0" strike="noStrike" spc="-1">
                <a:solidFill>
                  <a:srgbClr val="999999"/>
                </a:solidFill>
                <a:latin typeface="Source Sans Pro"/>
              </a:rPr>
              <a:t>Michael Koch – März 2023</a:t>
            </a:r>
            <a:endParaRPr lang="de-DE" sz="105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Microsoft Office PowerPoint</Application>
  <PresentationFormat>Benutzerdefiniert</PresentationFormat>
  <Slides>8</Slides>
  <Notes>0</Notes>
  <HiddenSlides>0</HiddenSlide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“Legen Sie dar, was Ihrer Ansicht nach die Kernaufgabe des Akademischen Controllings darstellt.“</vt:lpstr>
      <vt:lpstr>Überlegungen</vt:lpstr>
      <vt:lpstr>Unterschied zum Controlling in gewinnorienterten Unternehmen </vt:lpstr>
      <vt:lpstr>Definition „Akademisches Controlling“ </vt:lpstr>
      <vt:lpstr>Bestandteile des  Akademischen Controllings </vt:lpstr>
      <vt:lpstr>Kernaufgaben des  Akademischen Controllings</vt:lpstr>
      <vt:lpstr>Was sagt die KI „chatGPT“?</vt:lpstr>
      <vt:lpstr>Vielen Dank für Ihre Aufmerksamkeit! :) 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/>
  <cp:revision>57</cp:revision>
  <dcterms:created xsi:type="dcterms:W3CDTF">2023-03-02T16:08:06Z</dcterms:created>
  <dcterms:modified xsi:type="dcterms:W3CDTF">2023-03-02T16:21:17Z</dcterms:modified>
  <dc:language>de-DE</dc:language>
</cp:coreProperties>
</file>