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/>
          <p:nvPr/>
        </p:nvSpPr>
        <p:spPr>
          <a:xfrm>
            <a:off x="0" y="0"/>
            <a:ext cx="12191040" cy="170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Oval 10"/>
          <p:cNvSpPr/>
          <p:nvPr/>
        </p:nvSpPr>
        <p:spPr>
          <a:xfrm>
            <a:off x="1052280" y="49320"/>
            <a:ext cx="1554480" cy="15544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icture Placeholder 198"/>
          <p:cNvSpPr/>
          <p:nvPr/>
        </p:nvSpPr>
        <p:spPr>
          <a:xfrm>
            <a:off x="1141560" y="132840"/>
            <a:ext cx="1387800" cy="1387800"/>
          </a:xfrm>
          <a:custGeom>
            <a:avLst/>
            <a:gdLst/>
            <a:ahLst/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222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TextBox 4"/>
          <p:cNvSpPr/>
          <p:nvPr/>
        </p:nvSpPr>
        <p:spPr>
          <a:xfrm>
            <a:off x="2601000" y="806400"/>
            <a:ext cx="27990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Data Engineer und</a:t>
            </a:r>
            <a:br/>
            <a:r>
              <a:rPr b="0" i="1" lang="en-US" sz="15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Software &amp; DWH Entwickler</a:t>
            </a:r>
            <a:endParaRPr b="0" lang="de-DE" sz="1500" spc="-1" strike="noStrike">
              <a:latin typeface="Source Sans Pro"/>
            </a:endParaRPr>
          </a:p>
        </p:txBody>
      </p:sp>
      <p:sp>
        <p:nvSpPr>
          <p:cNvPr id="42" name="TextBox 5"/>
          <p:cNvSpPr/>
          <p:nvPr/>
        </p:nvSpPr>
        <p:spPr>
          <a:xfrm>
            <a:off x="3053880" y="456120"/>
            <a:ext cx="1856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Michael Koch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43" name="TextBox 12"/>
          <p:cNvSpPr/>
          <p:nvPr/>
        </p:nvSpPr>
        <p:spPr>
          <a:xfrm>
            <a:off x="6857280" y="2624760"/>
            <a:ext cx="41580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Industriekaufmann, Rietberg - 1996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Informationstechnischer Assistent, Gütersloh - 2001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Dipl.-Ing. Inf. (FH), Bochum - 2006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44" name="TextBox 101"/>
          <p:cNvSpPr/>
          <p:nvPr/>
        </p:nvSpPr>
        <p:spPr>
          <a:xfrm>
            <a:off x="6903720" y="2112840"/>
            <a:ext cx="206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Ausbildung</a:t>
            </a:r>
            <a:endParaRPr b="0" lang="de-DE" sz="1600" spc="-1" strike="noStrike">
              <a:latin typeface="Source Sans Pro"/>
            </a:endParaRPr>
          </a:p>
        </p:txBody>
      </p:sp>
      <p:grpSp>
        <p:nvGrpSpPr>
          <p:cNvPr id="45" name="Group 102"/>
          <p:cNvGrpSpPr/>
          <p:nvPr/>
        </p:nvGrpSpPr>
        <p:grpSpPr>
          <a:xfrm>
            <a:off x="6283080" y="1908720"/>
            <a:ext cx="2805480" cy="556560"/>
            <a:chOff x="6283080" y="1908720"/>
            <a:chExt cx="2805480" cy="556560"/>
          </a:xfrm>
        </p:grpSpPr>
        <p:sp>
          <p:nvSpPr>
            <p:cNvPr id="46" name="Straight Connector 103"/>
            <p:cNvSpPr/>
            <p:nvPr/>
          </p:nvSpPr>
          <p:spPr>
            <a:xfrm>
              <a:off x="6802560" y="2464920"/>
              <a:ext cx="2286000" cy="360"/>
            </a:xfrm>
            <a:prstGeom prst="line">
              <a:avLst/>
            </a:prstGeom>
            <a:ln w="1905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7" name="Group 104"/>
            <p:cNvGrpSpPr/>
            <p:nvPr/>
          </p:nvGrpSpPr>
          <p:grpSpPr>
            <a:xfrm>
              <a:off x="6283080" y="1908720"/>
              <a:ext cx="504720" cy="504720"/>
              <a:chOff x="6283080" y="1908720"/>
              <a:chExt cx="504720" cy="504720"/>
            </a:xfrm>
          </p:grpSpPr>
          <p:sp>
            <p:nvSpPr>
              <p:cNvPr id="48" name="Oval 105"/>
              <p:cNvSpPr/>
              <p:nvPr/>
            </p:nvSpPr>
            <p:spPr>
              <a:xfrm>
                <a:off x="6283080" y="1908720"/>
                <a:ext cx="504720" cy="50472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9" name="Group 106"/>
              <p:cNvGrpSpPr/>
              <p:nvPr/>
            </p:nvGrpSpPr>
            <p:grpSpPr>
              <a:xfrm>
                <a:off x="6376320" y="2012760"/>
                <a:ext cx="318240" cy="297000"/>
                <a:chOff x="6376320" y="2012760"/>
                <a:chExt cx="318240" cy="297000"/>
              </a:xfrm>
            </p:grpSpPr>
            <p:sp>
              <p:nvSpPr>
                <p:cNvPr id="50" name="Freeform 461"/>
                <p:cNvSpPr/>
                <p:nvPr/>
              </p:nvSpPr>
              <p:spPr>
                <a:xfrm>
                  <a:off x="6588720" y="2278440"/>
                  <a:ext cx="16200" cy="31320"/>
                </a:xfrm>
                <a:custGeom>
                  <a:avLst/>
                  <a:gdLst/>
                  <a:ahLst/>
                  <a:rect l="l" t="t" r="r" b="b"/>
                  <a:pathLst>
                    <a:path w="343" h="652">
                      <a:moveTo>
                        <a:pt x="251" y="15"/>
                      </a:moveTo>
                      <a:cubicBezTo>
                        <a:pt x="194" y="0"/>
                        <a:pt x="136" y="35"/>
                        <a:pt x="122" y="92"/>
                      </a:cubicBezTo>
                      <a:lnTo>
                        <a:pt x="15" y="519"/>
                      </a:lnTo>
                      <a:cubicBezTo>
                        <a:pt x="0" y="576"/>
                        <a:pt x="35" y="634"/>
                        <a:pt x="93" y="648"/>
                      </a:cubicBezTo>
                      <a:cubicBezTo>
                        <a:pt x="101" y="651"/>
                        <a:pt x="110" y="652"/>
                        <a:pt x="118" y="652"/>
                      </a:cubicBezTo>
                      <a:cubicBezTo>
                        <a:pt x="166" y="652"/>
                        <a:pt x="210" y="619"/>
                        <a:pt x="222" y="571"/>
                      </a:cubicBezTo>
                      <a:lnTo>
                        <a:pt x="328" y="144"/>
                      </a:lnTo>
                      <a:cubicBezTo>
                        <a:pt x="343" y="87"/>
                        <a:pt x="308" y="29"/>
                        <a:pt x="251" y="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" name="Freeform 462"/>
                <p:cNvSpPr/>
                <p:nvPr/>
              </p:nvSpPr>
              <p:spPr>
                <a:xfrm>
                  <a:off x="6376320" y="2092680"/>
                  <a:ext cx="223200" cy="78840"/>
                </a:xfrm>
                <a:custGeom>
                  <a:avLst/>
                  <a:gdLst/>
                  <a:ahLst/>
                  <a:rect l="l" t="t" r="r" b="b"/>
                  <a:pathLst>
                    <a:path w="4494" h="1600">
                      <a:moveTo>
                        <a:pt x="3200" y="1600"/>
                      </a:moveTo>
                      <a:cubicBezTo>
                        <a:pt x="3214" y="1600"/>
                        <a:pt x="3228" y="1598"/>
                        <a:pt x="3241" y="1592"/>
                      </a:cubicBezTo>
                      <a:lnTo>
                        <a:pt x="4414" y="1107"/>
                      </a:lnTo>
                      <a:cubicBezTo>
                        <a:pt x="4468" y="1084"/>
                        <a:pt x="4494" y="1022"/>
                        <a:pt x="4472" y="967"/>
                      </a:cubicBezTo>
                      <a:cubicBezTo>
                        <a:pt x="4449" y="913"/>
                        <a:pt x="4387" y="887"/>
                        <a:pt x="4332" y="910"/>
                      </a:cubicBezTo>
                      <a:lnTo>
                        <a:pt x="3200" y="1378"/>
                      </a:lnTo>
                      <a:lnTo>
                        <a:pt x="213" y="142"/>
                      </a:lnTo>
                      <a:lnTo>
                        <a:pt x="213" y="107"/>
                      </a:lnTo>
                      <a:cubicBezTo>
                        <a:pt x="213" y="48"/>
                        <a:pt x="166" y="0"/>
                        <a:pt x="107" y="0"/>
                      </a:cubicBezTo>
                      <a:cubicBezTo>
                        <a:pt x="48" y="0"/>
                        <a:pt x="0" y="48"/>
                        <a:pt x="0" y="107"/>
                      </a:cubicBezTo>
                      <a:lnTo>
                        <a:pt x="0" y="214"/>
                      </a:lnTo>
                      <a:cubicBezTo>
                        <a:pt x="0" y="257"/>
                        <a:pt x="26" y="296"/>
                        <a:pt x="66" y="312"/>
                      </a:cubicBezTo>
                      <a:lnTo>
                        <a:pt x="3159" y="1592"/>
                      </a:lnTo>
                      <a:cubicBezTo>
                        <a:pt x="3172" y="1598"/>
                        <a:pt x="3186" y="1600"/>
                        <a:pt x="3200" y="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" name="Freeform 463"/>
                <p:cNvSpPr/>
                <p:nvPr/>
              </p:nvSpPr>
              <p:spPr>
                <a:xfrm>
                  <a:off x="6429240" y="2145960"/>
                  <a:ext cx="169920" cy="100080"/>
                </a:xfrm>
                <a:custGeom>
                  <a:avLst/>
                  <a:gdLst/>
                  <a:ahLst/>
                  <a:rect l="l" t="t" r="r" b="b"/>
                  <a:pathLst>
                    <a:path w="3428" h="2027">
                      <a:moveTo>
                        <a:pt x="3402" y="1626"/>
                      </a:moveTo>
                      <a:cubicBezTo>
                        <a:pt x="3376" y="1573"/>
                        <a:pt x="3312" y="1552"/>
                        <a:pt x="3259" y="1578"/>
                      </a:cubicBezTo>
                      <a:cubicBezTo>
                        <a:pt x="3057" y="1678"/>
                        <a:pt x="2718" y="1794"/>
                        <a:pt x="2240" y="1810"/>
                      </a:cubicBezTo>
                      <a:lnTo>
                        <a:pt x="2240" y="853"/>
                      </a:lnTo>
                      <a:cubicBezTo>
                        <a:pt x="2240" y="794"/>
                        <a:pt x="2192" y="747"/>
                        <a:pt x="2133" y="747"/>
                      </a:cubicBezTo>
                      <a:cubicBezTo>
                        <a:pt x="2074" y="747"/>
                        <a:pt x="2026" y="794"/>
                        <a:pt x="2026" y="853"/>
                      </a:cubicBezTo>
                      <a:lnTo>
                        <a:pt x="2026" y="1809"/>
                      </a:lnTo>
                      <a:cubicBezTo>
                        <a:pt x="702" y="1767"/>
                        <a:pt x="274" y="965"/>
                        <a:pt x="213" y="831"/>
                      </a:cubicBezTo>
                      <a:lnTo>
                        <a:pt x="213" y="107"/>
                      </a:lnTo>
                      <a:cubicBezTo>
                        <a:pt x="213" y="48"/>
                        <a:pt x="165" y="0"/>
                        <a:pt x="106" y="0"/>
                      </a:cubicBezTo>
                      <a:cubicBezTo>
                        <a:pt x="47" y="0"/>
                        <a:pt x="0" y="48"/>
                        <a:pt x="0" y="107"/>
                      </a:cubicBezTo>
                      <a:lnTo>
                        <a:pt x="0" y="853"/>
                      </a:lnTo>
                      <a:cubicBezTo>
                        <a:pt x="0" y="867"/>
                        <a:pt x="2" y="880"/>
                        <a:pt x="7" y="893"/>
                      </a:cubicBezTo>
                      <a:cubicBezTo>
                        <a:pt x="26" y="939"/>
                        <a:pt x="480" y="2027"/>
                        <a:pt x="2133" y="2027"/>
                      </a:cubicBezTo>
                      <a:cubicBezTo>
                        <a:pt x="2711" y="2027"/>
                        <a:pt x="3116" y="1886"/>
                        <a:pt x="3354" y="1769"/>
                      </a:cubicBezTo>
                      <a:cubicBezTo>
                        <a:pt x="3406" y="1743"/>
                        <a:pt x="3428" y="1679"/>
                        <a:pt x="3402" y="16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" name="Freeform 464"/>
                <p:cNvSpPr/>
                <p:nvPr/>
              </p:nvSpPr>
              <p:spPr>
                <a:xfrm>
                  <a:off x="6610320" y="2284200"/>
                  <a:ext cx="9720" cy="25560"/>
                </a:xfrm>
                <a:custGeom>
                  <a:avLst/>
                  <a:gdLst/>
                  <a:ahLst/>
                  <a:rect l="l" t="t" r="r" b="b"/>
                  <a:pathLst>
                    <a:path w="214" h="534">
                      <a:moveTo>
                        <a:pt x="107" y="0"/>
                      </a:moveTo>
                      <a:cubicBezTo>
                        <a:pt x="48" y="0"/>
                        <a:pt x="0" y="48"/>
                        <a:pt x="0" y="107"/>
                      </a:cubicBezTo>
                      <a:lnTo>
                        <a:pt x="0" y="427"/>
                      </a:lnTo>
                      <a:cubicBezTo>
                        <a:pt x="0" y="486"/>
                        <a:pt x="48" y="534"/>
                        <a:pt x="107" y="534"/>
                      </a:cubicBezTo>
                      <a:cubicBezTo>
                        <a:pt x="166" y="534"/>
                        <a:pt x="214" y="486"/>
                        <a:pt x="214" y="427"/>
                      </a:cubicBezTo>
                      <a:lnTo>
                        <a:pt x="214" y="107"/>
                      </a:lnTo>
                      <a:cubicBezTo>
                        <a:pt x="214" y="48"/>
                        <a:pt x="166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" name="Freeform 465"/>
                <p:cNvSpPr/>
                <p:nvPr/>
              </p:nvSpPr>
              <p:spPr>
                <a:xfrm>
                  <a:off x="6376320" y="2012760"/>
                  <a:ext cx="318240" cy="265320"/>
                </a:xfrm>
                <a:custGeom>
                  <a:avLst/>
                  <a:gdLst/>
                  <a:ahLst/>
                  <a:rect l="l" t="t" r="r" b="b"/>
                  <a:pathLst>
                    <a:path w="6400" h="5336">
                      <a:moveTo>
                        <a:pt x="6293" y="1602"/>
                      </a:moveTo>
                      <a:cubicBezTo>
                        <a:pt x="6234" y="1602"/>
                        <a:pt x="6187" y="1650"/>
                        <a:pt x="6187" y="1709"/>
                      </a:cubicBezTo>
                      <a:lnTo>
                        <a:pt x="6187" y="1744"/>
                      </a:lnTo>
                      <a:lnTo>
                        <a:pt x="4907" y="2271"/>
                      </a:lnTo>
                      <a:lnTo>
                        <a:pt x="4907" y="2078"/>
                      </a:lnTo>
                      <a:lnTo>
                        <a:pt x="6334" y="1488"/>
                      </a:lnTo>
                      <a:cubicBezTo>
                        <a:pt x="6374" y="1471"/>
                        <a:pt x="6400" y="1432"/>
                        <a:pt x="6400" y="1389"/>
                      </a:cubicBezTo>
                      <a:cubicBezTo>
                        <a:pt x="6400" y="1346"/>
                        <a:pt x="6374" y="1307"/>
                        <a:pt x="6334" y="1290"/>
                      </a:cubicBezTo>
                      <a:lnTo>
                        <a:pt x="3241" y="10"/>
                      </a:lnTo>
                      <a:cubicBezTo>
                        <a:pt x="3215" y="0"/>
                        <a:pt x="3185" y="0"/>
                        <a:pt x="3159" y="10"/>
                      </a:cubicBezTo>
                      <a:lnTo>
                        <a:pt x="66" y="1290"/>
                      </a:lnTo>
                      <a:cubicBezTo>
                        <a:pt x="26" y="1307"/>
                        <a:pt x="0" y="1346"/>
                        <a:pt x="0" y="1389"/>
                      </a:cubicBezTo>
                      <a:cubicBezTo>
                        <a:pt x="0" y="1432"/>
                        <a:pt x="26" y="1471"/>
                        <a:pt x="66" y="1488"/>
                      </a:cubicBezTo>
                      <a:lnTo>
                        <a:pt x="3159" y="2768"/>
                      </a:lnTo>
                      <a:cubicBezTo>
                        <a:pt x="3172" y="2773"/>
                        <a:pt x="3186" y="2776"/>
                        <a:pt x="3200" y="2776"/>
                      </a:cubicBezTo>
                      <a:cubicBezTo>
                        <a:pt x="3214" y="2776"/>
                        <a:pt x="3228" y="2773"/>
                        <a:pt x="3241" y="2768"/>
                      </a:cubicBezTo>
                      <a:lnTo>
                        <a:pt x="4359" y="2305"/>
                      </a:lnTo>
                      <a:cubicBezTo>
                        <a:pt x="4414" y="2282"/>
                        <a:pt x="4440" y="2220"/>
                        <a:pt x="4417" y="2165"/>
                      </a:cubicBezTo>
                      <a:cubicBezTo>
                        <a:pt x="4395" y="2111"/>
                        <a:pt x="4332" y="2085"/>
                        <a:pt x="4278" y="2108"/>
                      </a:cubicBezTo>
                      <a:lnTo>
                        <a:pt x="3200" y="2554"/>
                      </a:lnTo>
                      <a:lnTo>
                        <a:pt x="386" y="1389"/>
                      </a:lnTo>
                      <a:lnTo>
                        <a:pt x="3200" y="224"/>
                      </a:lnTo>
                      <a:lnTo>
                        <a:pt x="6014" y="1389"/>
                      </a:lnTo>
                      <a:lnTo>
                        <a:pt x="4790" y="1896"/>
                      </a:lnTo>
                      <a:lnTo>
                        <a:pt x="3617" y="1458"/>
                      </a:lnTo>
                      <a:cubicBezTo>
                        <a:pt x="3623" y="1436"/>
                        <a:pt x="3627" y="1413"/>
                        <a:pt x="3627" y="1389"/>
                      </a:cubicBezTo>
                      <a:cubicBezTo>
                        <a:pt x="3627" y="1210"/>
                        <a:pt x="3439" y="1069"/>
                        <a:pt x="3200" y="1069"/>
                      </a:cubicBezTo>
                      <a:cubicBezTo>
                        <a:pt x="2961" y="1069"/>
                        <a:pt x="2773" y="1210"/>
                        <a:pt x="2773" y="1389"/>
                      </a:cubicBezTo>
                      <a:cubicBezTo>
                        <a:pt x="2773" y="1568"/>
                        <a:pt x="2961" y="1709"/>
                        <a:pt x="3200" y="1709"/>
                      </a:cubicBezTo>
                      <a:cubicBezTo>
                        <a:pt x="3307" y="1709"/>
                        <a:pt x="3402" y="1680"/>
                        <a:pt x="3476" y="1633"/>
                      </a:cubicBezTo>
                      <a:lnTo>
                        <a:pt x="4693" y="2087"/>
                      </a:lnTo>
                      <a:lnTo>
                        <a:pt x="4693" y="2429"/>
                      </a:lnTo>
                      <a:lnTo>
                        <a:pt x="4693" y="2429"/>
                      </a:lnTo>
                      <a:lnTo>
                        <a:pt x="4693" y="4715"/>
                      </a:lnTo>
                      <a:cubicBezTo>
                        <a:pt x="4570" y="4760"/>
                        <a:pt x="4480" y="4877"/>
                        <a:pt x="4480" y="5016"/>
                      </a:cubicBezTo>
                      <a:cubicBezTo>
                        <a:pt x="4480" y="5192"/>
                        <a:pt x="4624" y="5336"/>
                        <a:pt x="4800" y="5336"/>
                      </a:cubicBezTo>
                      <a:cubicBezTo>
                        <a:pt x="4976" y="5336"/>
                        <a:pt x="5120" y="5192"/>
                        <a:pt x="5120" y="5016"/>
                      </a:cubicBezTo>
                      <a:cubicBezTo>
                        <a:pt x="5120" y="4877"/>
                        <a:pt x="5031" y="4760"/>
                        <a:pt x="4907" y="4715"/>
                      </a:cubicBezTo>
                      <a:lnTo>
                        <a:pt x="4907" y="4110"/>
                      </a:lnTo>
                      <a:cubicBezTo>
                        <a:pt x="5213" y="3879"/>
                        <a:pt x="5323" y="3571"/>
                        <a:pt x="5327" y="3557"/>
                      </a:cubicBezTo>
                      <a:cubicBezTo>
                        <a:pt x="5331" y="3546"/>
                        <a:pt x="5333" y="3534"/>
                        <a:pt x="5333" y="3522"/>
                      </a:cubicBezTo>
                      <a:lnTo>
                        <a:pt x="5333" y="2776"/>
                      </a:lnTo>
                      <a:cubicBezTo>
                        <a:pt x="5333" y="2717"/>
                        <a:pt x="5286" y="2669"/>
                        <a:pt x="5227" y="2669"/>
                      </a:cubicBezTo>
                      <a:cubicBezTo>
                        <a:pt x="5168" y="2669"/>
                        <a:pt x="5120" y="2717"/>
                        <a:pt x="5120" y="2776"/>
                      </a:cubicBezTo>
                      <a:lnTo>
                        <a:pt x="5120" y="3503"/>
                      </a:lnTo>
                      <a:cubicBezTo>
                        <a:pt x="5102" y="3548"/>
                        <a:pt x="5037" y="3687"/>
                        <a:pt x="4907" y="3825"/>
                      </a:cubicBezTo>
                      <a:lnTo>
                        <a:pt x="4907" y="2502"/>
                      </a:lnTo>
                      <a:lnTo>
                        <a:pt x="6334" y="1914"/>
                      </a:lnTo>
                      <a:cubicBezTo>
                        <a:pt x="6374" y="1898"/>
                        <a:pt x="6400" y="1859"/>
                        <a:pt x="6400" y="1816"/>
                      </a:cubicBezTo>
                      <a:lnTo>
                        <a:pt x="6400" y="1709"/>
                      </a:lnTo>
                      <a:cubicBezTo>
                        <a:pt x="6400" y="1650"/>
                        <a:pt x="6352" y="1602"/>
                        <a:pt x="6293" y="1602"/>
                      </a:cubicBezTo>
                      <a:close/>
                      <a:moveTo>
                        <a:pt x="3200" y="1496"/>
                      </a:moveTo>
                      <a:cubicBezTo>
                        <a:pt x="3070" y="1496"/>
                        <a:pt x="2987" y="1433"/>
                        <a:pt x="2987" y="1389"/>
                      </a:cubicBezTo>
                      <a:cubicBezTo>
                        <a:pt x="2987" y="1345"/>
                        <a:pt x="3070" y="1282"/>
                        <a:pt x="3200" y="1282"/>
                      </a:cubicBezTo>
                      <a:cubicBezTo>
                        <a:pt x="3330" y="1282"/>
                        <a:pt x="3413" y="1345"/>
                        <a:pt x="3413" y="1389"/>
                      </a:cubicBezTo>
                      <a:cubicBezTo>
                        <a:pt x="3413" y="1433"/>
                        <a:pt x="3330" y="1496"/>
                        <a:pt x="3200" y="1496"/>
                      </a:cubicBezTo>
                      <a:close/>
                      <a:moveTo>
                        <a:pt x="4800" y="5122"/>
                      </a:moveTo>
                      <a:cubicBezTo>
                        <a:pt x="4741" y="5122"/>
                        <a:pt x="4693" y="5074"/>
                        <a:pt x="4693" y="5016"/>
                      </a:cubicBezTo>
                      <a:cubicBezTo>
                        <a:pt x="4693" y="4957"/>
                        <a:pt x="4741" y="4909"/>
                        <a:pt x="4800" y="4909"/>
                      </a:cubicBezTo>
                      <a:cubicBezTo>
                        <a:pt x="4859" y="4909"/>
                        <a:pt x="4907" y="4957"/>
                        <a:pt x="4907" y="5016"/>
                      </a:cubicBezTo>
                      <a:cubicBezTo>
                        <a:pt x="4907" y="5074"/>
                        <a:pt x="4859" y="5122"/>
                        <a:pt x="4800" y="51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" name="Freeform 466"/>
                <p:cNvSpPr/>
                <p:nvPr/>
              </p:nvSpPr>
              <p:spPr>
                <a:xfrm>
                  <a:off x="6625800" y="2278440"/>
                  <a:ext cx="15840" cy="31320"/>
                </a:xfrm>
                <a:custGeom>
                  <a:avLst/>
                  <a:gdLst/>
                  <a:ahLst/>
                  <a:rect l="l" t="t" r="r" b="b"/>
                  <a:pathLst>
                    <a:path w="342" h="652">
                      <a:moveTo>
                        <a:pt x="221" y="92"/>
                      </a:moveTo>
                      <a:cubicBezTo>
                        <a:pt x="207" y="35"/>
                        <a:pt x="149" y="0"/>
                        <a:pt x="92" y="15"/>
                      </a:cubicBezTo>
                      <a:cubicBezTo>
                        <a:pt x="35" y="29"/>
                        <a:pt x="0" y="87"/>
                        <a:pt x="15" y="144"/>
                      </a:cubicBezTo>
                      <a:lnTo>
                        <a:pt x="121" y="571"/>
                      </a:lnTo>
                      <a:cubicBezTo>
                        <a:pt x="133" y="619"/>
                        <a:pt x="177" y="652"/>
                        <a:pt x="225" y="652"/>
                      </a:cubicBezTo>
                      <a:cubicBezTo>
                        <a:pt x="233" y="652"/>
                        <a:pt x="242" y="651"/>
                        <a:pt x="250" y="648"/>
                      </a:cubicBezTo>
                      <a:cubicBezTo>
                        <a:pt x="308" y="634"/>
                        <a:pt x="342" y="576"/>
                        <a:pt x="328" y="519"/>
                      </a:cubicBezTo>
                      <a:lnTo>
                        <a:pt x="221" y="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56" name="Straight Connector 116"/>
          <p:cNvSpPr/>
          <p:nvPr/>
        </p:nvSpPr>
        <p:spPr>
          <a:xfrm>
            <a:off x="6779160" y="4139280"/>
            <a:ext cx="373284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" name="Group 117"/>
          <p:cNvGrpSpPr/>
          <p:nvPr/>
        </p:nvGrpSpPr>
        <p:grpSpPr>
          <a:xfrm>
            <a:off x="6259680" y="3583440"/>
            <a:ext cx="504720" cy="504720"/>
            <a:chOff x="6259680" y="3583440"/>
            <a:chExt cx="504720" cy="504720"/>
          </a:xfrm>
        </p:grpSpPr>
        <p:sp>
          <p:nvSpPr>
            <p:cNvPr id="58" name="Oval 118"/>
            <p:cNvSpPr/>
            <p:nvPr/>
          </p:nvSpPr>
          <p:spPr>
            <a:xfrm>
              <a:off x="6259680" y="3583440"/>
              <a:ext cx="504720" cy="504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9" name="Group 119"/>
            <p:cNvGrpSpPr/>
            <p:nvPr/>
          </p:nvGrpSpPr>
          <p:grpSpPr>
            <a:xfrm>
              <a:off x="6347160" y="3670560"/>
              <a:ext cx="329760" cy="330120"/>
              <a:chOff x="6347160" y="3670560"/>
              <a:chExt cx="329760" cy="330120"/>
            </a:xfrm>
          </p:grpSpPr>
          <p:sp>
            <p:nvSpPr>
              <p:cNvPr id="60" name="Freeform 470"/>
              <p:cNvSpPr/>
              <p:nvPr/>
            </p:nvSpPr>
            <p:spPr>
              <a:xfrm>
                <a:off x="6347160" y="3780360"/>
                <a:ext cx="219960" cy="220320"/>
              </a:xfrm>
              <a:custGeom>
                <a:avLst/>
                <a:gdLst/>
                <a:ahLst/>
                <a:rect l="l" t="t" r="r" b="b"/>
                <a:pathLst>
                  <a:path w="4300" h="4300">
                    <a:moveTo>
                      <a:pt x="4141" y="2479"/>
                    </a:moveTo>
                    <a:cubicBezTo>
                      <a:pt x="4073" y="2439"/>
                      <a:pt x="4004" y="2398"/>
                      <a:pt x="3935" y="2358"/>
                    </a:cubicBezTo>
                    <a:cubicBezTo>
                      <a:pt x="3951" y="2220"/>
                      <a:pt x="3951" y="2080"/>
                      <a:pt x="3935" y="1942"/>
                    </a:cubicBezTo>
                    <a:cubicBezTo>
                      <a:pt x="4005" y="1902"/>
                      <a:pt x="4074" y="1861"/>
                      <a:pt x="4141" y="1821"/>
                    </a:cubicBezTo>
                    <a:cubicBezTo>
                      <a:pt x="4253" y="1753"/>
                      <a:pt x="4300" y="1610"/>
                      <a:pt x="4250" y="1488"/>
                    </a:cubicBezTo>
                    <a:lnTo>
                      <a:pt x="4250" y="1488"/>
                    </a:lnTo>
                    <a:lnTo>
                      <a:pt x="4103" y="1133"/>
                    </a:lnTo>
                    <a:cubicBezTo>
                      <a:pt x="4052" y="1011"/>
                      <a:pt x="3918" y="943"/>
                      <a:pt x="3790" y="975"/>
                    </a:cubicBezTo>
                    <a:cubicBezTo>
                      <a:pt x="3714" y="994"/>
                      <a:pt x="3637" y="1014"/>
                      <a:pt x="3560" y="1035"/>
                    </a:cubicBezTo>
                    <a:cubicBezTo>
                      <a:pt x="3473" y="926"/>
                      <a:pt x="3374" y="827"/>
                      <a:pt x="3265" y="741"/>
                    </a:cubicBezTo>
                    <a:cubicBezTo>
                      <a:pt x="3286" y="663"/>
                      <a:pt x="3306" y="586"/>
                      <a:pt x="3325" y="510"/>
                    </a:cubicBezTo>
                    <a:cubicBezTo>
                      <a:pt x="3357" y="382"/>
                      <a:pt x="3289" y="248"/>
                      <a:pt x="3167" y="197"/>
                    </a:cubicBezTo>
                    <a:lnTo>
                      <a:pt x="2812" y="50"/>
                    </a:lnTo>
                    <a:cubicBezTo>
                      <a:pt x="2690" y="0"/>
                      <a:pt x="2547" y="47"/>
                      <a:pt x="2479" y="159"/>
                    </a:cubicBezTo>
                    <a:cubicBezTo>
                      <a:pt x="2439" y="227"/>
                      <a:pt x="2398" y="296"/>
                      <a:pt x="2358" y="365"/>
                    </a:cubicBezTo>
                    <a:cubicBezTo>
                      <a:pt x="2220" y="349"/>
                      <a:pt x="2080" y="349"/>
                      <a:pt x="1942" y="365"/>
                    </a:cubicBezTo>
                    <a:cubicBezTo>
                      <a:pt x="1902" y="295"/>
                      <a:pt x="1861" y="226"/>
                      <a:pt x="1821" y="159"/>
                    </a:cubicBezTo>
                    <a:cubicBezTo>
                      <a:pt x="1753" y="47"/>
                      <a:pt x="1610" y="0"/>
                      <a:pt x="1488" y="50"/>
                    </a:cubicBezTo>
                    <a:lnTo>
                      <a:pt x="1133" y="197"/>
                    </a:lnTo>
                    <a:cubicBezTo>
                      <a:pt x="1011" y="248"/>
                      <a:pt x="943" y="382"/>
                      <a:pt x="975" y="510"/>
                    </a:cubicBezTo>
                    <a:cubicBezTo>
                      <a:pt x="994" y="586"/>
                      <a:pt x="1014" y="663"/>
                      <a:pt x="1035" y="740"/>
                    </a:cubicBezTo>
                    <a:cubicBezTo>
                      <a:pt x="926" y="827"/>
                      <a:pt x="827" y="926"/>
                      <a:pt x="741" y="1035"/>
                    </a:cubicBezTo>
                    <a:cubicBezTo>
                      <a:pt x="663" y="1014"/>
                      <a:pt x="585" y="994"/>
                      <a:pt x="510" y="975"/>
                    </a:cubicBezTo>
                    <a:cubicBezTo>
                      <a:pt x="382" y="943"/>
                      <a:pt x="248" y="1011"/>
                      <a:pt x="197" y="1133"/>
                    </a:cubicBezTo>
                    <a:lnTo>
                      <a:pt x="50" y="1488"/>
                    </a:lnTo>
                    <a:cubicBezTo>
                      <a:pt x="0" y="1610"/>
                      <a:pt x="47" y="1753"/>
                      <a:pt x="159" y="1821"/>
                    </a:cubicBezTo>
                    <a:cubicBezTo>
                      <a:pt x="227" y="1861"/>
                      <a:pt x="296" y="1902"/>
                      <a:pt x="365" y="1942"/>
                    </a:cubicBezTo>
                    <a:cubicBezTo>
                      <a:pt x="349" y="2080"/>
                      <a:pt x="349" y="2220"/>
                      <a:pt x="365" y="2358"/>
                    </a:cubicBezTo>
                    <a:cubicBezTo>
                      <a:pt x="296" y="2398"/>
                      <a:pt x="227" y="2439"/>
                      <a:pt x="159" y="2479"/>
                    </a:cubicBezTo>
                    <a:cubicBezTo>
                      <a:pt x="47" y="2547"/>
                      <a:pt x="0" y="2690"/>
                      <a:pt x="50" y="2812"/>
                    </a:cubicBezTo>
                    <a:lnTo>
                      <a:pt x="197" y="3167"/>
                    </a:lnTo>
                    <a:cubicBezTo>
                      <a:pt x="248" y="3289"/>
                      <a:pt x="382" y="3357"/>
                      <a:pt x="510" y="3325"/>
                    </a:cubicBezTo>
                    <a:cubicBezTo>
                      <a:pt x="586" y="3306"/>
                      <a:pt x="663" y="3286"/>
                      <a:pt x="740" y="3265"/>
                    </a:cubicBezTo>
                    <a:cubicBezTo>
                      <a:pt x="827" y="3374"/>
                      <a:pt x="926" y="3473"/>
                      <a:pt x="1035" y="3560"/>
                    </a:cubicBezTo>
                    <a:cubicBezTo>
                      <a:pt x="1014" y="3637"/>
                      <a:pt x="994" y="3714"/>
                      <a:pt x="975" y="3790"/>
                    </a:cubicBezTo>
                    <a:cubicBezTo>
                      <a:pt x="943" y="3918"/>
                      <a:pt x="1011" y="4052"/>
                      <a:pt x="1133" y="4103"/>
                    </a:cubicBezTo>
                    <a:lnTo>
                      <a:pt x="1488" y="4250"/>
                    </a:lnTo>
                    <a:cubicBezTo>
                      <a:pt x="1521" y="4263"/>
                      <a:pt x="1556" y="4270"/>
                      <a:pt x="1590" y="4270"/>
                    </a:cubicBezTo>
                    <a:cubicBezTo>
                      <a:pt x="1682" y="4270"/>
                      <a:pt x="1771" y="4223"/>
                      <a:pt x="1821" y="4141"/>
                    </a:cubicBezTo>
                    <a:cubicBezTo>
                      <a:pt x="1861" y="4074"/>
                      <a:pt x="1902" y="4005"/>
                      <a:pt x="1942" y="3935"/>
                    </a:cubicBezTo>
                    <a:cubicBezTo>
                      <a:pt x="2080" y="3951"/>
                      <a:pt x="2220" y="3951"/>
                      <a:pt x="2358" y="3935"/>
                    </a:cubicBezTo>
                    <a:cubicBezTo>
                      <a:pt x="2398" y="4004"/>
                      <a:pt x="2439" y="4073"/>
                      <a:pt x="2479" y="4141"/>
                    </a:cubicBezTo>
                    <a:cubicBezTo>
                      <a:pt x="2547" y="4253"/>
                      <a:pt x="2690" y="4300"/>
                      <a:pt x="2812" y="4250"/>
                    </a:cubicBezTo>
                    <a:lnTo>
                      <a:pt x="3167" y="4103"/>
                    </a:lnTo>
                    <a:cubicBezTo>
                      <a:pt x="3289" y="4052"/>
                      <a:pt x="3357" y="3918"/>
                      <a:pt x="3325" y="3790"/>
                    </a:cubicBezTo>
                    <a:cubicBezTo>
                      <a:pt x="3306" y="3715"/>
                      <a:pt x="3286" y="3637"/>
                      <a:pt x="3265" y="3560"/>
                    </a:cubicBezTo>
                    <a:cubicBezTo>
                      <a:pt x="3374" y="3473"/>
                      <a:pt x="3473" y="3374"/>
                      <a:pt x="3560" y="3265"/>
                    </a:cubicBezTo>
                    <a:cubicBezTo>
                      <a:pt x="3637" y="3286"/>
                      <a:pt x="3714" y="3306"/>
                      <a:pt x="3790" y="3325"/>
                    </a:cubicBezTo>
                    <a:cubicBezTo>
                      <a:pt x="3918" y="3357"/>
                      <a:pt x="4052" y="3289"/>
                      <a:pt x="4103" y="3167"/>
                    </a:cubicBezTo>
                    <a:lnTo>
                      <a:pt x="4250" y="2812"/>
                    </a:lnTo>
                    <a:cubicBezTo>
                      <a:pt x="4300" y="2690"/>
                      <a:pt x="4253" y="2547"/>
                      <a:pt x="4141" y="2479"/>
                    </a:cubicBezTo>
                    <a:close/>
                    <a:moveTo>
                      <a:pt x="3844" y="3043"/>
                    </a:moveTo>
                    <a:cubicBezTo>
                      <a:pt x="3771" y="3025"/>
                      <a:pt x="3697" y="3005"/>
                      <a:pt x="3623" y="2985"/>
                    </a:cubicBezTo>
                    <a:cubicBezTo>
                      <a:pt x="3518" y="2957"/>
                      <a:pt x="3407" y="2994"/>
                      <a:pt x="3341" y="3079"/>
                    </a:cubicBezTo>
                    <a:cubicBezTo>
                      <a:pt x="3265" y="3177"/>
                      <a:pt x="3177" y="3265"/>
                      <a:pt x="3079" y="3341"/>
                    </a:cubicBezTo>
                    <a:cubicBezTo>
                      <a:pt x="2994" y="3408"/>
                      <a:pt x="2957" y="3518"/>
                      <a:pt x="2985" y="3623"/>
                    </a:cubicBezTo>
                    <a:cubicBezTo>
                      <a:pt x="3005" y="3697"/>
                      <a:pt x="3025" y="3772"/>
                      <a:pt x="3043" y="3844"/>
                    </a:cubicBezTo>
                    <a:lnTo>
                      <a:pt x="2716" y="3979"/>
                    </a:lnTo>
                    <a:cubicBezTo>
                      <a:pt x="2678" y="3914"/>
                      <a:pt x="2639" y="3848"/>
                      <a:pt x="2601" y="3782"/>
                    </a:cubicBezTo>
                    <a:cubicBezTo>
                      <a:pt x="2547" y="3688"/>
                      <a:pt x="2442" y="3636"/>
                      <a:pt x="2335" y="3649"/>
                    </a:cubicBezTo>
                    <a:cubicBezTo>
                      <a:pt x="2213" y="3665"/>
                      <a:pt x="2088" y="3665"/>
                      <a:pt x="1965" y="3649"/>
                    </a:cubicBezTo>
                    <a:cubicBezTo>
                      <a:pt x="1857" y="3636"/>
                      <a:pt x="1753" y="3688"/>
                      <a:pt x="1699" y="3782"/>
                    </a:cubicBezTo>
                    <a:cubicBezTo>
                      <a:pt x="1661" y="3849"/>
                      <a:pt x="1622" y="3915"/>
                      <a:pt x="1584" y="3979"/>
                    </a:cubicBezTo>
                    <a:lnTo>
                      <a:pt x="1257" y="3844"/>
                    </a:lnTo>
                    <a:cubicBezTo>
                      <a:pt x="1275" y="3771"/>
                      <a:pt x="1295" y="3697"/>
                      <a:pt x="1315" y="3623"/>
                    </a:cubicBezTo>
                    <a:cubicBezTo>
                      <a:pt x="1343" y="3518"/>
                      <a:pt x="1306" y="3407"/>
                      <a:pt x="1221" y="3341"/>
                    </a:cubicBezTo>
                    <a:cubicBezTo>
                      <a:pt x="1123" y="3265"/>
                      <a:pt x="1035" y="3177"/>
                      <a:pt x="959" y="3079"/>
                    </a:cubicBezTo>
                    <a:cubicBezTo>
                      <a:pt x="892" y="2994"/>
                      <a:pt x="782" y="2957"/>
                      <a:pt x="677" y="2985"/>
                    </a:cubicBezTo>
                    <a:cubicBezTo>
                      <a:pt x="603" y="3005"/>
                      <a:pt x="529" y="3025"/>
                      <a:pt x="456" y="3043"/>
                    </a:cubicBezTo>
                    <a:lnTo>
                      <a:pt x="321" y="2716"/>
                    </a:lnTo>
                    <a:cubicBezTo>
                      <a:pt x="385" y="2678"/>
                      <a:pt x="452" y="2639"/>
                      <a:pt x="518" y="2601"/>
                    </a:cubicBezTo>
                    <a:cubicBezTo>
                      <a:pt x="612" y="2547"/>
                      <a:pt x="664" y="2443"/>
                      <a:pt x="651" y="2335"/>
                    </a:cubicBezTo>
                    <a:cubicBezTo>
                      <a:pt x="635" y="2213"/>
                      <a:pt x="635" y="2088"/>
                      <a:pt x="651" y="1965"/>
                    </a:cubicBezTo>
                    <a:cubicBezTo>
                      <a:pt x="664" y="1858"/>
                      <a:pt x="612" y="1753"/>
                      <a:pt x="518" y="1699"/>
                    </a:cubicBezTo>
                    <a:cubicBezTo>
                      <a:pt x="452" y="1661"/>
                      <a:pt x="385" y="1622"/>
                      <a:pt x="321" y="1584"/>
                    </a:cubicBezTo>
                    <a:lnTo>
                      <a:pt x="456" y="1257"/>
                    </a:lnTo>
                    <a:cubicBezTo>
                      <a:pt x="529" y="1275"/>
                      <a:pt x="603" y="1295"/>
                      <a:pt x="677" y="1315"/>
                    </a:cubicBezTo>
                    <a:cubicBezTo>
                      <a:pt x="782" y="1343"/>
                      <a:pt x="892" y="1306"/>
                      <a:pt x="959" y="1221"/>
                    </a:cubicBezTo>
                    <a:cubicBezTo>
                      <a:pt x="1035" y="1123"/>
                      <a:pt x="1123" y="1035"/>
                      <a:pt x="1221" y="959"/>
                    </a:cubicBezTo>
                    <a:cubicBezTo>
                      <a:pt x="1306" y="892"/>
                      <a:pt x="1343" y="782"/>
                      <a:pt x="1315" y="677"/>
                    </a:cubicBezTo>
                    <a:cubicBezTo>
                      <a:pt x="1295" y="603"/>
                      <a:pt x="1275" y="529"/>
                      <a:pt x="1257" y="456"/>
                    </a:cubicBezTo>
                    <a:lnTo>
                      <a:pt x="1584" y="321"/>
                    </a:lnTo>
                    <a:cubicBezTo>
                      <a:pt x="1622" y="385"/>
                      <a:pt x="1661" y="451"/>
                      <a:pt x="1699" y="518"/>
                    </a:cubicBezTo>
                    <a:cubicBezTo>
                      <a:pt x="1753" y="612"/>
                      <a:pt x="1858" y="664"/>
                      <a:pt x="1965" y="651"/>
                    </a:cubicBezTo>
                    <a:cubicBezTo>
                      <a:pt x="2087" y="635"/>
                      <a:pt x="2212" y="635"/>
                      <a:pt x="2335" y="651"/>
                    </a:cubicBezTo>
                    <a:cubicBezTo>
                      <a:pt x="2442" y="664"/>
                      <a:pt x="2547" y="612"/>
                      <a:pt x="2601" y="518"/>
                    </a:cubicBezTo>
                    <a:cubicBezTo>
                      <a:pt x="2639" y="452"/>
                      <a:pt x="2678" y="385"/>
                      <a:pt x="2716" y="321"/>
                    </a:cubicBezTo>
                    <a:lnTo>
                      <a:pt x="3043" y="456"/>
                    </a:lnTo>
                    <a:cubicBezTo>
                      <a:pt x="3025" y="529"/>
                      <a:pt x="3005" y="603"/>
                      <a:pt x="2985" y="677"/>
                    </a:cubicBezTo>
                    <a:cubicBezTo>
                      <a:pt x="2957" y="782"/>
                      <a:pt x="2994" y="892"/>
                      <a:pt x="3079" y="959"/>
                    </a:cubicBezTo>
                    <a:cubicBezTo>
                      <a:pt x="3177" y="1035"/>
                      <a:pt x="3265" y="1123"/>
                      <a:pt x="3341" y="1221"/>
                    </a:cubicBezTo>
                    <a:cubicBezTo>
                      <a:pt x="3408" y="1306"/>
                      <a:pt x="3518" y="1343"/>
                      <a:pt x="3623" y="1315"/>
                    </a:cubicBezTo>
                    <a:cubicBezTo>
                      <a:pt x="3697" y="1295"/>
                      <a:pt x="3771" y="1275"/>
                      <a:pt x="3844" y="1257"/>
                    </a:cubicBezTo>
                    <a:lnTo>
                      <a:pt x="3979" y="1584"/>
                    </a:lnTo>
                    <a:cubicBezTo>
                      <a:pt x="3915" y="1622"/>
                      <a:pt x="3849" y="1661"/>
                      <a:pt x="3782" y="1699"/>
                    </a:cubicBezTo>
                    <a:cubicBezTo>
                      <a:pt x="3688" y="1753"/>
                      <a:pt x="3636" y="1857"/>
                      <a:pt x="3649" y="1964"/>
                    </a:cubicBezTo>
                    <a:cubicBezTo>
                      <a:pt x="3665" y="2087"/>
                      <a:pt x="3665" y="2212"/>
                      <a:pt x="3649" y="2335"/>
                    </a:cubicBezTo>
                    <a:cubicBezTo>
                      <a:pt x="3636" y="2442"/>
                      <a:pt x="3688" y="2547"/>
                      <a:pt x="3782" y="2601"/>
                    </a:cubicBezTo>
                    <a:cubicBezTo>
                      <a:pt x="3848" y="2639"/>
                      <a:pt x="3914" y="2678"/>
                      <a:pt x="3979" y="2716"/>
                    </a:cubicBezTo>
                    <a:lnTo>
                      <a:pt x="3844" y="3043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Freeform 471"/>
              <p:cNvSpPr/>
              <p:nvPr/>
            </p:nvSpPr>
            <p:spPr>
              <a:xfrm>
                <a:off x="6400440" y="3833640"/>
                <a:ext cx="113040" cy="106560"/>
              </a:xfrm>
              <a:custGeom>
                <a:avLst/>
                <a:gdLst/>
                <a:ahLst/>
                <a:rect l="l" t="t" r="r" b="b"/>
                <a:pathLst>
                  <a:path w="2216" h="2085">
                    <a:moveTo>
                      <a:pt x="2010" y="734"/>
                    </a:moveTo>
                    <a:lnTo>
                      <a:pt x="2010" y="734"/>
                    </a:lnTo>
                    <a:cubicBezTo>
                      <a:pt x="1804" y="237"/>
                      <a:pt x="1232" y="0"/>
                      <a:pt x="734" y="206"/>
                    </a:cubicBezTo>
                    <a:cubicBezTo>
                      <a:pt x="237" y="412"/>
                      <a:pt x="0" y="984"/>
                      <a:pt x="206" y="1482"/>
                    </a:cubicBezTo>
                    <a:cubicBezTo>
                      <a:pt x="306" y="1723"/>
                      <a:pt x="493" y="1910"/>
                      <a:pt x="734" y="2010"/>
                    </a:cubicBezTo>
                    <a:cubicBezTo>
                      <a:pt x="855" y="2060"/>
                      <a:pt x="981" y="2085"/>
                      <a:pt x="1108" y="2085"/>
                    </a:cubicBezTo>
                    <a:cubicBezTo>
                      <a:pt x="1235" y="2085"/>
                      <a:pt x="1361" y="2060"/>
                      <a:pt x="1482" y="2010"/>
                    </a:cubicBezTo>
                    <a:cubicBezTo>
                      <a:pt x="1979" y="1804"/>
                      <a:pt x="2216" y="1232"/>
                      <a:pt x="2010" y="734"/>
                    </a:cubicBezTo>
                    <a:close/>
                    <a:moveTo>
                      <a:pt x="1372" y="1745"/>
                    </a:moveTo>
                    <a:cubicBezTo>
                      <a:pt x="1202" y="1816"/>
                      <a:pt x="1014" y="1816"/>
                      <a:pt x="844" y="1745"/>
                    </a:cubicBezTo>
                    <a:cubicBezTo>
                      <a:pt x="674" y="1675"/>
                      <a:pt x="541" y="1542"/>
                      <a:pt x="471" y="1372"/>
                    </a:cubicBezTo>
                    <a:cubicBezTo>
                      <a:pt x="325" y="1021"/>
                      <a:pt x="493" y="616"/>
                      <a:pt x="844" y="471"/>
                    </a:cubicBezTo>
                    <a:cubicBezTo>
                      <a:pt x="930" y="435"/>
                      <a:pt x="1019" y="418"/>
                      <a:pt x="1107" y="418"/>
                    </a:cubicBezTo>
                    <a:cubicBezTo>
                      <a:pt x="1378" y="418"/>
                      <a:pt x="1635" y="579"/>
                      <a:pt x="1745" y="844"/>
                    </a:cubicBezTo>
                    <a:cubicBezTo>
                      <a:pt x="1891" y="1195"/>
                      <a:pt x="1723" y="1600"/>
                      <a:pt x="1372" y="174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Freeform 472"/>
              <p:cNvSpPr/>
              <p:nvPr/>
            </p:nvSpPr>
            <p:spPr>
              <a:xfrm>
                <a:off x="6510240" y="3670560"/>
                <a:ext cx="166680" cy="166680"/>
              </a:xfrm>
              <a:custGeom>
                <a:avLst/>
                <a:gdLst/>
                <a:ahLst/>
                <a:rect l="l" t="t" r="r" b="b"/>
                <a:pathLst>
                  <a:path w="3252" h="3252">
                    <a:moveTo>
                      <a:pt x="3059" y="1262"/>
                    </a:moveTo>
                    <a:cubicBezTo>
                      <a:pt x="3009" y="1254"/>
                      <a:pt x="2959" y="1247"/>
                      <a:pt x="2908" y="1240"/>
                    </a:cubicBezTo>
                    <a:cubicBezTo>
                      <a:pt x="2882" y="1155"/>
                      <a:pt x="2847" y="1071"/>
                      <a:pt x="2805" y="993"/>
                    </a:cubicBezTo>
                    <a:cubicBezTo>
                      <a:pt x="2836" y="952"/>
                      <a:pt x="2867" y="911"/>
                      <a:pt x="2897" y="870"/>
                    </a:cubicBezTo>
                    <a:cubicBezTo>
                      <a:pt x="2963" y="781"/>
                      <a:pt x="2953" y="654"/>
                      <a:pt x="2875" y="575"/>
                    </a:cubicBezTo>
                    <a:lnTo>
                      <a:pt x="2677" y="377"/>
                    </a:lnTo>
                    <a:cubicBezTo>
                      <a:pt x="2598" y="299"/>
                      <a:pt x="2471" y="289"/>
                      <a:pt x="2382" y="355"/>
                    </a:cubicBezTo>
                    <a:cubicBezTo>
                      <a:pt x="2341" y="385"/>
                      <a:pt x="2300" y="416"/>
                      <a:pt x="2259" y="447"/>
                    </a:cubicBezTo>
                    <a:cubicBezTo>
                      <a:pt x="2181" y="405"/>
                      <a:pt x="2097" y="370"/>
                      <a:pt x="2012" y="344"/>
                    </a:cubicBezTo>
                    <a:cubicBezTo>
                      <a:pt x="2005" y="293"/>
                      <a:pt x="1998" y="243"/>
                      <a:pt x="1990" y="193"/>
                    </a:cubicBezTo>
                    <a:cubicBezTo>
                      <a:pt x="1974" y="83"/>
                      <a:pt x="1877" y="0"/>
                      <a:pt x="1766" y="0"/>
                    </a:cubicBezTo>
                    <a:lnTo>
                      <a:pt x="1486" y="0"/>
                    </a:lnTo>
                    <a:cubicBezTo>
                      <a:pt x="1375" y="0"/>
                      <a:pt x="1278" y="83"/>
                      <a:pt x="1262" y="193"/>
                    </a:cubicBezTo>
                    <a:cubicBezTo>
                      <a:pt x="1254" y="242"/>
                      <a:pt x="1247" y="293"/>
                      <a:pt x="1240" y="344"/>
                    </a:cubicBezTo>
                    <a:cubicBezTo>
                      <a:pt x="1155" y="370"/>
                      <a:pt x="1072" y="405"/>
                      <a:pt x="993" y="447"/>
                    </a:cubicBezTo>
                    <a:cubicBezTo>
                      <a:pt x="952" y="416"/>
                      <a:pt x="911" y="385"/>
                      <a:pt x="870" y="355"/>
                    </a:cubicBezTo>
                    <a:cubicBezTo>
                      <a:pt x="781" y="289"/>
                      <a:pt x="654" y="299"/>
                      <a:pt x="575" y="377"/>
                    </a:cubicBezTo>
                    <a:lnTo>
                      <a:pt x="378" y="575"/>
                    </a:lnTo>
                    <a:cubicBezTo>
                      <a:pt x="299" y="654"/>
                      <a:pt x="289" y="781"/>
                      <a:pt x="355" y="870"/>
                    </a:cubicBezTo>
                    <a:cubicBezTo>
                      <a:pt x="385" y="911"/>
                      <a:pt x="416" y="952"/>
                      <a:pt x="447" y="993"/>
                    </a:cubicBezTo>
                    <a:cubicBezTo>
                      <a:pt x="405" y="1071"/>
                      <a:pt x="370" y="1155"/>
                      <a:pt x="345" y="1240"/>
                    </a:cubicBezTo>
                    <a:cubicBezTo>
                      <a:pt x="293" y="1247"/>
                      <a:pt x="243" y="1254"/>
                      <a:pt x="193" y="1262"/>
                    </a:cubicBezTo>
                    <a:cubicBezTo>
                      <a:pt x="83" y="1278"/>
                      <a:pt x="0" y="1375"/>
                      <a:pt x="0" y="1486"/>
                    </a:cubicBezTo>
                    <a:lnTo>
                      <a:pt x="0" y="1766"/>
                    </a:lnTo>
                    <a:cubicBezTo>
                      <a:pt x="0" y="1877"/>
                      <a:pt x="83" y="1974"/>
                      <a:pt x="193" y="1990"/>
                    </a:cubicBezTo>
                    <a:cubicBezTo>
                      <a:pt x="243" y="1998"/>
                      <a:pt x="293" y="2005"/>
                      <a:pt x="345" y="2012"/>
                    </a:cubicBezTo>
                    <a:cubicBezTo>
                      <a:pt x="370" y="2097"/>
                      <a:pt x="405" y="2180"/>
                      <a:pt x="447" y="2259"/>
                    </a:cubicBezTo>
                    <a:cubicBezTo>
                      <a:pt x="416" y="2300"/>
                      <a:pt x="385" y="2341"/>
                      <a:pt x="355" y="2382"/>
                    </a:cubicBezTo>
                    <a:cubicBezTo>
                      <a:pt x="289" y="2471"/>
                      <a:pt x="299" y="2598"/>
                      <a:pt x="378" y="2677"/>
                    </a:cubicBezTo>
                    <a:lnTo>
                      <a:pt x="575" y="2874"/>
                    </a:lnTo>
                    <a:cubicBezTo>
                      <a:pt x="654" y="2953"/>
                      <a:pt x="781" y="2963"/>
                      <a:pt x="870" y="2897"/>
                    </a:cubicBezTo>
                    <a:cubicBezTo>
                      <a:pt x="911" y="2867"/>
                      <a:pt x="952" y="2836"/>
                      <a:pt x="993" y="2805"/>
                    </a:cubicBezTo>
                    <a:cubicBezTo>
                      <a:pt x="1072" y="2847"/>
                      <a:pt x="1155" y="2882"/>
                      <a:pt x="1240" y="2907"/>
                    </a:cubicBezTo>
                    <a:cubicBezTo>
                      <a:pt x="1247" y="2959"/>
                      <a:pt x="1254" y="3009"/>
                      <a:pt x="1262" y="3059"/>
                    </a:cubicBezTo>
                    <a:cubicBezTo>
                      <a:pt x="1278" y="3169"/>
                      <a:pt x="1375" y="3252"/>
                      <a:pt x="1486" y="3252"/>
                    </a:cubicBezTo>
                    <a:lnTo>
                      <a:pt x="1766" y="3252"/>
                    </a:lnTo>
                    <a:cubicBezTo>
                      <a:pt x="1877" y="3252"/>
                      <a:pt x="1974" y="3169"/>
                      <a:pt x="1990" y="3059"/>
                    </a:cubicBezTo>
                    <a:cubicBezTo>
                      <a:pt x="1998" y="3009"/>
                      <a:pt x="2005" y="2959"/>
                      <a:pt x="2012" y="2907"/>
                    </a:cubicBezTo>
                    <a:cubicBezTo>
                      <a:pt x="2097" y="2882"/>
                      <a:pt x="2180" y="2847"/>
                      <a:pt x="2259" y="2805"/>
                    </a:cubicBezTo>
                    <a:cubicBezTo>
                      <a:pt x="2300" y="2836"/>
                      <a:pt x="2341" y="2867"/>
                      <a:pt x="2382" y="2897"/>
                    </a:cubicBezTo>
                    <a:cubicBezTo>
                      <a:pt x="2471" y="2963"/>
                      <a:pt x="2598" y="2953"/>
                      <a:pt x="2677" y="2874"/>
                    </a:cubicBezTo>
                    <a:lnTo>
                      <a:pt x="2875" y="2677"/>
                    </a:lnTo>
                    <a:cubicBezTo>
                      <a:pt x="2953" y="2598"/>
                      <a:pt x="2963" y="2471"/>
                      <a:pt x="2897" y="2382"/>
                    </a:cubicBezTo>
                    <a:cubicBezTo>
                      <a:pt x="2867" y="2341"/>
                      <a:pt x="2836" y="2300"/>
                      <a:pt x="2805" y="2259"/>
                    </a:cubicBezTo>
                    <a:cubicBezTo>
                      <a:pt x="2847" y="2180"/>
                      <a:pt x="2882" y="2097"/>
                      <a:pt x="2908" y="2012"/>
                    </a:cubicBezTo>
                    <a:cubicBezTo>
                      <a:pt x="2959" y="2005"/>
                      <a:pt x="3009" y="1998"/>
                      <a:pt x="3059" y="1990"/>
                    </a:cubicBezTo>
                    <a:cubicBezTo>
                      <a:pt x="3169" y="1974"/>
                      <a:pt x="3252" y="1877"/>
                      <a:pt x="3252" y="1766"/>
                    </a:cubicBezTo>
                    <a:lnTo>
                      <a:pt x="3252" y="1486"/>
                    </a:lnTo>
                    <a:cubicBezTo>
                      <a:pt x="3252" y="1375"/>
                      <a:pt x="3169" y="1278"/>
                      <a:pt x="3059" y="1262"/>
                    </a:cubicBezTo>
                    <a:close/>
                    <a:moveTo>
                      <a:pt x="2980" y="1727"/>
                    </a:moveTo>
                    <a:cubicBezTo>
                      <a:pt x="2935" y="1733"/>
                      <a:pt x="2889" y="1740"/>
                      <a:pt x="2843" y="1746"/>
                    </a:cubicBezTo>
                    <a:cubicBezTo>
                      <a:pt x="2752" y="1757"/>
                      <a:pt x="2678" y="1822"/>
                      <a:pt x="2654" y="1910"/>
                    </a:cubicBezTo>
                    <a:cubicBezTo>
                      <a:pt x="2630" y="1994"/>
                      <a:pt x="2597" y="2075"/>
                      <a:pt x="2553" y="2152"/>
                    </a:cubicBezTo>
                    <a:cubicBezTo>
                      <a:pt x="2508" y="2231"/>
                      <a:pt x="2515" y="2329"/>
                      <a:pt x="2571" y="2402"/>
                    </a:cubicBezTo>
                    <a:cubicBezTo>
                      <a:pt x="2599" y="2439"/>
                      <a:pt x="2627" y="2476"/>
                      <a:pt x="2655" y="2512"/>
                    </a:cubicBezTo>
                    <a:lnTo>
                      <a:pt x="2512" y="2655"/>
                    </a:lnTo>
                    <a:cubicBezTo>
                      <a:pt x="2475" y="2627"/>
                      <a:pt x="2439" y="2599"/>
                      <a:pt x="2402" y="2571"/>
                    </a:cubicBezTo>
                    <a:cubicBezTo>
                      <a:pt x="2329" y="2515"/>
                      <a:pt x="2231" y="2508"/>
                      <a:pt x="2152" y="2553"/>
                    </a:cubicBezTo>
                    <a:cubicBezTo>
                      <a:pt x="2076" y="2597"/>
                      <a:pt x="1994" y="2630"/>
                      <a:pt x="1910" y="2654"/>
                    </a:cubicBezTo>
                    <a:cubicBezTo>
                      <a:pt x="1822" y="2678"/>
                      <a:pt x="1758" y="2752"/>
                      <a:pt x="1746" y="2843"/>
                    </a:cubicBezTo>
                    <a:cubicBezTo>
                      <a:pt x="1740" y="2889"/>
                      <a:pt x="1733" y="2935"/>
                      <a:pt x="1727" y="2980"/>
                    </a:cubicBezTo>
                    <a:lnTo>
                      <a:pt x="1525" y="2980"/>
                    </a:lnTo>
                    <a:cubicBezTo>
                      <a:pt x="1519" y="2935"/>
                      <a:pt x="1512" y="2889"/>
                      <a:pt x="1506" y="2843"/>
                    </a:cubicBezTo>
                    <a:cubicBezTo>
                      <a:pt x="1495" y="2752"/>
                      <a:pt x="1430" y="2678"/>
                      <a:pt x="1342" y="2654"/>
                    </a:cubicBezTo>
                    <a:cubicBezTo>
                      <a:pt x="1258" y="2630"/>
                      <a:pt x="1177" y="2597"/>
                      <a:pt x="1100" y="2553"/>
                    </a:cubicBezTo>
                    <a:cubicBezTo>
                      <a:pt x="1021" y="2508"/>
                      <a:pt x="923" y="2515"/>
                      <a:pt x="850" y="2571"/>
                    </a:cubicBezTo>
                    <a:cubicBezTo>
                      <a:pt x="813" y="2599"/>
                      <a:pt x="777" y="2627"/>
                      <a:pt x="740" y="2655"/>
                    </a:cubicBezTo>
                    <a:lnTo>
                      <a:pt x="597" y="2512"/>
                    </a:lnTo>
                    <a:cubicBezTo>
                      <a:pt x="625" y="2475"/>
                      <a:pt x="653" y="2439"/>
                      <a:pt x="681" y="2402"/>
                    </a:cubicBezTo>
                    <a:cubicBezTo>
                      <a:pt x="737" y="2329"/>
                      <a:pt x="744" y="2231"/>
                      <a:pt x="699" y="2152"/>
                    </a:cubicBezTo>
                    <a:cubicBezTo>
                      <a:pt x="655" y="2075"/>
                      <a:pt x="622" y="1994"/>
                      <a:pt x="598" y="1910"/>
                    </a:cubicBezTo>
                    <a:cubicBezTo>
                      <a:pt x="574" y="1822"/>
                      <a:pt x="500" y="1757"/>
                      <a:pt x="409" y="1746"/>
                    </a:cubicBezTo>
                    <a:cubicBezTo>
                      <a:pt x="363" y="1740"/>
                      <a:pt x="317" y="1733"/>
                      <a:pt x="272" y="1727"/>
                    </a:cubicBezTo>
                    <a:lnTo>
                      <a:pt x="272" y="1525"/>
                    </a:lnTo>
                    <a:cubicBezTo>
                      <a:pt x="317" y="1519"/>
                      <a:pt x="363" y="1512"/>
                      <a:pt x="409" y="1506"/>
                    </a:cubicBezTo>
                    <a:cubicBezTo>
                      <a:pt x="500" y="1494"/>
                      <a:pt x="574" y="1430"/>
                      <a:pt x="598" y="1342"/>
                    </a:cubicBezTo>
                    <a:cubicBezTo>
                      <a:pt x="622" y="1258"/>
                      <a:pt x="655" y="1176"/>
                      <a:pt x="699" y="1100"/>
                    </a:cubicBezTo>
                    <a:cubicBezTo>
                      <a:pt x="744" y="1021"/>
                      <a:pt x="737" y="923"/>
                      <a:pt x="681" y="850"/>
                    </a:cubicBezTo>
                    <a:cubicBezTo>
                      <a:pt x="653" y="813"/>
                      <a:pt x="625" y="776"/>
                      <a:pt x="597" y="740"/>
                    </a:cubicBezTo>
                    <a:lnTo>
                      <a:pt x="740" y="597"/>
                    </a:lnTo>
                    <a:cubicBezTo>
                      <a:pt x="777" y="625"/>
                      <a:pt x="813" y="653"/>
                      <a:pt x="850" y="681"/>
                    </a:cubicBezTo>
                    <a:cubicBezTo>
                      <a:pt x="923" y="737"/>
                      <a:pt x="1021" y="744"/>
                      <a:pt x="1100" y="699"/>
                    </a:cubicBezTo>
                    <a:cubicBezTo>
                      <a:pt x="1177" y="655"/>
                      <a:pt x="1258" y="622"/>
                      <a:pt x="1342" y="598"/>
                    </a:cubicBezTo>
                    <a:cubicBezTo>
                      <a:pt x="1430" y="574"/>
                      <a:pt x="1495" y="500"/>
                      <a:pt x="1506" y="409"/>
                    </a:cubicBezTo>
                    <a:cubicBezTo>
                      <a:pt x="1512" y="363"/>
                      <a:pt x="1519" y="317"/>
                      <a:pt x="1525" y="272"/>
                    </a:cubicBezTo>
                    <a:lnTo>
                      <a:pt x="1727" y="272"/>
                    </a:lnTo>
                    <a:cubicBezTo>
                      <a:pt x="1733" y="317"/>
                      <a:pt x="1740" y="363"/>
                      <a:pt x="1746" y="409"/>
                    </a:cubicBezTo>
                    <a:cubicBezTo>
                      <a:pt x="1758" y="500"/>
                      <a:pt x="1822" y="574"/>
                      <a:pt x="1910" y="598"/>
                    </a:cubicBezTo>
                    <a:cubicBezTo>
                      <a:pt x="1994" y="622"/>
                      <a:pt x="2076" y="655"/>
                      <a:pt x="2152" y="699"/>
                    </a:cubicBezTo>
                    <a:cubicBezTo>
                      <a:pt x="2231" y="744"/>
                      <a:pt x="2329" y="737"/>
                      <a:pt x="2402" y="681"/>
                    </a:cubicBezTo>
                    <a:cubicBezTo>
                      <a:pt x="2439" y="653"/>
                      <a:pt x="2475" y="625"/>
                      <a:pt x="2512" y="597"/>
                    </a:cubicBezTo>
                    <a:lnTo>
                      <a:pt x="2655" y="740"/>
                    </a:lnTo>
                    <a:cubicBezTo>
                      <a:pt x="2627" y="776"/>
                      <a:pt x="2599" y="813"/>
                      <a:pt x="2571" y="850"/>
                    </a:cubicBezTo>
                    <a:cubicBezTo>
                      <a:pt x="2515" y="923"/>
                      <a:pt x="2508" y="1021"/>
                      <a:pt x="2553" y="1100"/>
                    </a:cubicBezTo>
                    <a:cubicBezTo>
                      <a:pt x="2597" y="1176"/>
                      <a:pt x="2630" y="1258"/>
                      <a:pt x="2654" y="1342"/>
                    </a:cubicBezTo>
                    <a:cubicBezTo>
                      <a:pt x="2678" y="1430"/>
                      <a:pt x="2752" y="1494"/>
                      <a:pt x="2843" y="1506"/>
                    </a:cubicBezTo>
                    <a:cubicBezTo>
                      <a:pt x="2889" y="1512"/>
                      <a:pt x="2935" y="1519"/>
                      <a:pt x="2980" y="1525"/>
                    </a:cubicBezTo>
                    <a:lnTo>
                      <a:pt x="2980" y="172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Freeform 473"/>
              <p:cNvSpPr/>
              <p:nvPr/>
            </p:nvSpPr>
            <p:spPr>
              <a:xfrm>
                <a:off x="6564600" y="3724200"/>
                <a:ext cx="58320" cy="59040"/>
              </a:xfrm>
              <a:custGeom>
                <a:avLst/>
                <a:gdLst/>
                <a:ahLst/>
                <a:rect l="l" t="t" r="r" b="b"/>
                <a:pathLst>
                  <a:path w="1160" h="1160">
                    <a:moveTo>
                      <a:pt x="580" y="0"/>
                    </a:moveTo>
                    <a:cubicBezTo>
                      <a:pt x="260" y="0"/>
                      <a:pt x="0" y="260"/>
                      <a:pt x="0" y="580"/>
                    </a:cubicBezTo>
                    <a:cubicBezTo>
                      <a:pt x="0" y="900"/>
                      <a:pt x="260" y="1160"/>
                      <a:pt x="580" y="1160"/>
                    </a:cubicBezTo>
                    <a:cubicBezTo>
                      <a:pt x="900" y="1160"/>
                      <a:pt x="1160" y="900"/>
                      <a:pt x="1160" y="580"/>
                    </a:cubicBezTo>
                    <a:cubicBezTo>
                      <a:pt x="1160" y="260"/>
                      <a:pt x="900" y="0"/>
                      <a:pt x="580" y="0"/>
                    </a:cubicBezTo>
                    <a:close/>
                    <a:moveTo>
                      <a:pt x="580" y="902"/>
                    </a:moveTo>
                    <a:cubicBezTo>
                      <a:pt x="402" y="902"/>
                      <a:pt x="258" y="758"/>
                      <a:pt x="258" y="580"/>
                    </a:cubicBezTo>
                    <a:cubicBezTo>
                      <a:pt x="258" y="402"/>
                      <a:pt x="402" y="258"/>
                      <a:pt x="580" y="258"/>
                    </a:cubicBezTo>
                    <a:cubicBezTo>
                      <a:pt x="758" y="258"/>
                      <a:pt x="902" y="402"/>
                      <a:pt x="902" y="580"/>
                    </a:cubicBezTo>
                    <a:cubicBezTo>
                      <a:pt x="902" y="758"/>
                      <a:pt x="758" y="902"/>
                      <a:pt x="580" y="902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4" name="TextBox 114"/>
          <p:cNvSpPr/>
          <p:nvPr/>
        </p:nvSpPr>
        <p:spPr>
          <a:xfrm>
            <a:off x="6880320" y="3787560"/>
            <a:ext cx="3630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Berufserfahrungen und Tätigkeiten 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65" name="Straight Connector 180"/>
          <p:cNvSpPr/>
          <p:nvPr/>
        </p:nvSpPr>
        <p:spPr>
          <a:xfrm flipH="1">
            <a:off x="5851080" y="2005560"/>
            <a:ext cx="1080" cy="407232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TextBox 193"/>
          <p:cNvSpPr/>
          <p:nvPr/>
        </p:nvSpPr>
        <p:spPr>
          <a:xfrm>
            <a:off x="1353240" y="4307760"/>
            <a:ext cx="282204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Addresse:</a:t>
            </a:r>
            <a:endParaRPr b="0" lang="de-DE" sz="1400" spc="-1" strike="noStrike">
              <a:latin typeface="Source Sans Pr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Dorstener Str. 76  </a:t>
            </a:r>
            <a:endParaRPr b="0" lang="de-DE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44809 Bochum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67" name="Freeform 194"/>
          <p:cNvSpPr/>
          <p:nvPr/>
        </p:nvSpPr>
        <p:spPr>
          <a:xfrm rot="3278400">
            <a:off x="946800" y="4404960"/>
            <a:ext cx="337320" cy="340920"/>
          </a:xfrm>
          <a:custGeom>
            <a:avLst/>
            <a:gdLst/>
            <a:ahLst/>
            <a:rect l="l" t="t" r="r" b="b"/>
            <a:pathLst>
              <a:path w="349823" h="369596">
                <a:moveTo>
                  <a:pt x="70945" y="118819"/>
                </a:moveTo>
                <a:lnTo>
                  <a:pt x="217428" y="69154"/>
                </a:lnTo>
                <a:lnTo>
                  <a:pt x="349823" y="165490"/>
                </a:lnTo>
                <a:lnTo>
                  <a:pt x="305566" y="227849"/>
                </a:lnTo>
                <a:lnTo>
                  <a:pt x="205429" y="156781"/>
                </a:lnTo>
                <a:lnTo>
                  <a:pt x="150207" y="234591"/>
                </a:lnTo>
                <a:lnTo>
                  <a:pt x="250343" y="305658"/>
                </a:lnTo>
                <a:lnTo>
                  <a:pt x="204966" y="369596"/>
                </a:lnTo>
                <a:lnTo>
                  <a:pt x="71451" y="274839"/>
                </a:lnTo>
                <a:cubicBezTo>
                  <a:pt x="69225" y="219678"/>
                  <a:pt x="71584" y="159968"/>
                  <a:pt x="70945" y="118819"/>
                </a:cubicBezTo>
                <a:close/>
                <a:moveTo>
                  <a:pt x="3658" y="79075"/>
                </a:moveTo>
                <a:cubicBezTo>
                  <a:pt x="6676" y="73617"/>
                  <a:pt x="12264" y="69023"/>
                  <a:pt x="22729" y="64914"/>
                </a:cubicBezTo>
                <a:lnTo>
                  <a:pt x="196032" y="1449"/>
                </a:lnTo>
                <a:cubicBezTo>
                  <a:pt x="208296" y="-3043"/>
                  <a:pt x="221877" y="3258"/>
                  <a:pt x="226368" y="15521"/>
                </a:cubicBezTo>
                <a:cubicBezTo>
                  <a:pt x="230858" y="27784"/>
                  <a:pt x="224558" y="41365"/>
                  <a:pt x="212295" y="45856"/>
                </a:cubicBezTo>
                <a:lnTo>
                  <a:pt x="47316" y="106273"/>
                </a:lnTo>
                <a:lnTo>
                  <a:pt x="47316" y="289373"/>
                </a:lnTo>
                <a:cubicBezTo>
                  <a:pt x="47316" y="302432"/>
                  <a:pt x="36729" y="313019"/>
                  <a:pt x="23670" y="313019"/>
                </a:cubicBezTo>
                <a:cubicBezTo>
                  <a:pt x="10611" y="313019"/>
                  <a:pt x="24" y="302432"/>
                  <a:pt x="25" y="289373"/>
                </a:cubicBezTo>
                <a:lnTo>
                  <a:pt x="24" y="98459"/>
                </a:lnTo>
                <a:cubicBezTo>
                  <a:pt x="16" y="98446"/>
                  <a:pt x="8" y="98433"/>
                  <a:pt x="0" y="98419"/>
                </a:cubicBezTo>
                <a:cubicBezTo>
                  <a:pt x="190" y="90855"/>
                  <a:pt x="639" y="84533"/>
                  <a:pt x="3658" y="790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ectangle 191"/>
          <p:cNvSpPr/>
          <p:nvPr/>
        </p:nvSpPr>
        <p:spPr>
          <a:xfrm>
            <a:off x="1353240" y="4978800"/>
            <a:ext cx="300204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Telefon:</a:t>
            </a:r>
            <a:endParaRPr b="0" lang="de-DE" sz="1400" spc="-1" strike="noStrike">
              <a:latin typeface="Source Sans Pr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+49 234 6231411</a:t>
            </a:r>
            <a:endParaRPr b="0" lang="de-DE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+49 177 2997967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69" name="Freeform 192"/>
          <p:cNvSpPr/>
          <p:nvPr/>
        </p:nvSpPr>
        <p:spPr>
          <a:xfrm>
            <a:off x="967320" y="5050440"/>
            <a:ext cx="315000" cy="349560"/>
          </a:xfrm>
          <a:custGeom>
            <a:avLst/>
            <a:gdLst/>
            <a:ahLst/>
            <a:rect l="l" t="t" r="r" b="b"/>
            <a:pathLst>
              <a:path w="2839113" h="2779288">
                <a:moveTo>
                  <a:pt x="634951" y="0"/>
                </a:moveTo>
                <a:lnTo>
                  <a:pt x="1172526" y="727041"/>
                </a:lnTo>
                <a:cubicBezTo>
                  <a:pt x="1061475" y="975770"/>
                  <a:pt x="874225" y="1005423"/>
                  <a:pt x="696499" y="987452"/>
                </a:cubicBezTo>
                <a:cubicBezTo>
                  <a:pt x="251073" y="1846230"/>
                  <a:pt x="1559023" y="2431995"/>
                  <a:pt x="1804804" y="2170143"/>
                </a:cubicBezTo>
                <a:cubicBezTo>
                  <a:pt x="1811009" y="1988316"/>
                  <a:pt x="1835290" y="1864195"/>
                  <a:pt x="2030889" y="1788252"/>
                </a:cubicBezTo>
                <a:lnTo>
                  <a:pt x="2814364" y="2141835"/>
                </a:lnTo>
                <a:cubicBezTo>
                  <a:pt x="2940357" y="2610284"/>
                  <a:pt x="2558789" y="2740386"/>
                  <a:pt x="2268388" y="2700921"/>
                </a:cubicBezTo>
                <a:cubicBezTo>
                  <a:pt x="1034091" y="3148684"/>
                  <a:pt x="-543194" y="1577028"/>
                  <a:pt x="184434" y="538873"/>
                </a:cubicBezTo>
                <a:cubicBezTo>
                  <a:pt x="195816" y="545508"/>
                  <a:pt x="49512" y="10994"/>
                  <a:pt x="634951" y="0"/>
                </a:cubicBezTo>
                <a:close/>
              </a:path>
            </a:pathLst>
          </a:cu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Rectangle 189"/>
          <p:cNvSpPr/>
          <p:nvPr/>
        </p:nvSpPr>
        <p:spPr>
          <a:xfrm>
            <a:off x="1353240" y="5670000"/>
            <a:ext cx="228204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Email Address:</a:t>
            </a:r>
            <a:endParaRPr b="0" lang="de-DE" sz="1400" spc="-1" strike="noStrike">
              <a:latin typeface="Source Sans Pr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michaelkoch1977@gmx.de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71" name="Freeform 190"/>
          <p:cNvSpPr/>
          <p:nvPr/>
        </p:nvSpPr>
        <p:spPr>
          <a:xfrm>
            <a:off x="967320" y="5702400"/>
            <a:ext cx="337680" cy="358920"/>
          </a:xfrm>
          <a:custGeom>
            <a:avLst/>
            <a:gdLst/>
            <a:ahLst/>
            <a:rect l="l" t="t" r="r" b="b"/>
            <a:pathLst>
              <a:path w="211410" h="214759">
                <a:moveTo>
                  <a:pt x="110616" y="0"/>
                </a:moveTo>
                <a:cubicBezTo>
                  <a:pt x="129071" y="0"/>
                  <a:pt x="145647" y="3776"/>
                  <a:pt x="160343" y="11329"/>
                </a:cubicBezTo>
                <a:cubicBezTo>
                  <a:pt x="175040" y="18882"/>
                  <a:pt x="186630" y="30137"/>
                  <a:pt x="195113" y="45095"/>
                </a:cubicBezTo>
                <a:cubicBezTo>
                  <a:pt x="202331" y="57968"/>
                  <a:pt x="205940" y="71958"/>
                  <a:pt x="205940" y="87064"/>
                </a:cubicBezTo>
                <a:cubicBezTo>
                  <a:pt x="205940" y="108644"/>
                  <a:pt x="198350" y="127806"/>
                  <a:pt x="183170" y="144549"/>
                </a:cubicBezTo>
                <a:cubicBezTo>
                  <a:pt x="169626" y="159581"/>
                  <a:pt x="154818" y="167097"/>
                  <a:pt x="138745" y="167097"/>
                </a:cubicBezTo>
                <a:cubicBezTo>
                  <a:pt x="133610" y="167097"/>
                  <a:pt x="129461" y="166315"/>
                  <a:pt x="126299" y="164753"/>
                </a:cubicBezTo>
                <a:cubicBezTo>
                  <a:pt x="123136" y="163190"/>
                  <a:pt x="120811" y="160957"/>
                  <a:pt x="119323" y="158055"/>
                </a:cubicBezTo>
                <a:cubicBezTo>
                  <a:pt x="118355" y="156195"/>
                  <a:pt x="117648" y="152995"/>
                  <a:pt x="117202" y="148456"/>
                </a:cubicBezTo>
                <a:cubicBezTo>
                  <a:pt x="112365" y="154037"/>
                  <a:pt x="106951" y="158520"/>
                  <a:pt x="100961" y="161906"/>
                </a:cubicBezTo>
                <a:cubicBezTo>
                  <a:pt x="94971" y="165292"/>
                  <a:pt x="88962" y="166985"/>
                  <a:pt x="82934" y="166985"/>
                </a:cubicBezTo>
                <a:cubicBezTo>
                  <a:pt x="76311" y="166985"/>
                  <a:pt x="69874" y="165050"/>
                  <a:pt x="63624" y="161181"/>
                </a:cubicBezTo>
                <a:cubicBezTo>
                  <a:pt x="57373" y="157311"/>
                  <a:pt x="52294" y="151358"/>
                  <a:pt x="48387" y="143321"/>
                </a:cubicBezTo>
                <a:cubicBezTo>
                  <a:pt x="44481" y="135285"/>
                  <a:pt x="42527" y="126466"/>
                  <a:pt x="42527" y="116867"/>
                </a:cubicBezTo>
                <a:cubicBezTo>
                  <a:pt x="42527" y="105035"/>
                  <a:pt x="45560" y="93185"/>
                  <a:pt x="51624" y="81316"/>
                </a:cubicBezTo>
                <a:cubicBezTo>
                  <a:pt x="57689" y="69447"/>
                  <a:pt x="65224" y="60536"/>
                  <a:pt x="74228" y="54582"/>
                </a:cubicBezTo>
                <a:cubicBezTo>
                  <a:pt x="83232" y="48629"/>
                  <a:pt x="91975" y="45653"/>
                  <a:pt x="100459" y="45653"/>
                </a:cubicBezTo>
                <a:cubicBezTo>
                  <a:pt x="106933" y="45653"/>
                  <a:pt x="113109" y="47346"/>
                  <a:pt x="118988" y="50732"/>
                </a:cubicBezTo>
                <a:cubicBezTo>
                  <a:pt x="124866" y="54117"/>
                  <a:pt x="129927" y="59271"/>
                  <a:pt x="134168" y="66191"/>
                </a:cubicBezTo>
                <a:lnTo>
                  <a:pt x="137963" y="48890"/>
                </a:lnTo>
                <a:lnTo>
                  <a:pt x="157943" y="48890"/>
                </a:lnTo>
                <a:lnTo>
                  <a:pt x="141870" y="123788"/>
                </a:lnTo>
                <a:cubicBezTo>
                  <a:pt x="139638" y="134206"/>
                  <a:pt x="138521" y="139973"/>
                  <a:pt x="138521" y="141089"/>
                </a:cubicBezTo>
                <a:cubicBezTo>
                  <a:pt x="138521" y="143098"/>
                  <a:pt x="139284" y="144828"/>
                  <a:pt x="140810" y="146279"/>
                </a:cubicBezTo>
                <a:cubicBezTo>
                  <a:pt x="142335" y="147730"/>
                  <a:pt x="144177" y="148456"/>
                  <a:pt x="146335" y="148456"/>
                </a:cubicBezTo>
                <a:cubicBezTo>
                  <a:pt x="150279" y="148456"/>
                  <a:pt x="155451" y="146186"/>
                  <a:pt x="161850" y="141647"/>
                </a:cubicBezTo>
                <a:cubicBezTo>
                  <a:pt x="170333" y="135694"/>
                  <a:pt x="177049" y="127713"/>
                  <a:pt x="181998" y="117704"/>
                </a:cubicBezTo>
                <a:cubicBezTo>
                  <a:pt x="186946" y="107696"/>
                  <a:pt x="189421" y="97371"/>
                  <a:pt x="189421" y="86729"/>
                </a:cubicBezTo>
                <a:cubicBezTo>
                  <a:pt x="189421" y="74302"/>
                  <a:pt x="186239" y="62694"/>
                  <a:pt x="179877" y="51904"/>
                </a:cubicBezTo>
                <a:cubicBezTo>
                  <a:pt x="173515" y="41114"/>
                  <a:pt x="164027" y="32482"/>
                  <a:pt x="151414" y="26007"/>
                </a:cubicBezTo>
                <a:cubicBezTo>
                  <a:pt x="138800" y="19533"/>
                  <a:pt x="124866" y="16296"/>
                  <a:pt x="109611" y="16296"/>
                </a:cubicBezTo>
                <a:cubicBezTo>
                  <a:pt x="92199" y="16296"/>
                  <a:pt x="76293" y="20371"/>
                  <a:pt x="61893" y="28519"/>
                </a:cubicBezTo>
                <a:cubicBezTo>
                  <a:pt x="47494" y="36667"/>
                  <a:pt x="36332" y="48350"/>
                  <a:pt x="28407" y="63568"/>
                </a:cubicBezTo>
                <a:cubicBezTo>
                  <a:pt x="20482" y="78786"/>
                  <a:pt x="16519" y="95101"/>
                  <a:pt x="16519" y="112514"/>
                </a:cubicBezTo>
                <a:cubicBezTo>
                  <a:pt x="16519" y="130745"/>
                  <a:pt x="20482" y="146447"/>
                  <a:pt x="28407" y="159618"/>
                </a:cubicBezTo>
                <a:cubicBezTo>
                  <a:pt x="36332" y="172789"/>
                  <a:pt x="47792" y="182519"/>
                  <a:pt x="62786" y="188807"/>
                </a:cubicBezTo>
                <a:cubicBezTo>
                  <a:pt x="77781" y="195095"/>
                  <a:pt x="94394" y="198239"/>
                  <a:pt x="112625" y="198239"/>
                </a:cubicBezTo>
                <a:cubicBezTo>
                  <a:pt x="132122" y="198239"/>
                  <a:pt x="148456" y="194965"/>
                  <a:pt x="161627" y="188416"/>
                </a:cubicBezTo>
                <a:cubicBezTo>
                  <a:pt x="174798" y="181868"/>
                  <a:pt x="184658" y="173905"/>
                  <a:pt x="191207" y="164529"/>
                </a:cubicBezTo>
                <a:lnTo>
                  <a:pt x="211410" y="164529"/>
                </a:lnTo>
                <a:cubicBezTo>
                  <a:pt x="207615" y="172343"/>
                  <a:pt x="201104" y="180305"/>
                  <a:pt x="191876" y="188416"/>
                </a:cubicBezTo>
                <a:cubicBezTo>
                  <a:pt x="182649" y="196527"/>
                  <a:pt x="171673" y="202946"/>
                  <a:pt x="158948" y="207671"/>
                </a:cubicBezTo>
                <a:cubicBezTo>
                  <a:pt x="146223" y="212396"/>
                  <a:pt x="130894" y="214759"/>
                  <a:pt x="112960" y="214759"/>
                </a:cubicBezTo>
                <a:cubicBezTo>
                  <a:pt x="96440" y="214759"/>
                  <a:pt x="81204" y="212638"/>
                  <a:pt x="67251" y="208396"/>
                </a:cubicBezTo>
                <a:cubicBezTo>
                  <a:pt x="53299" y="204155"/>
                  <a:pt x="41411" y="197774"/>
                  <a:pt x="31588" y="189253"/>
                </a:cubicBezTo>
                <a:cubicBezTo>
                  <a:pt x="21766" y="180733"/>
                  <a:pt x="14361" y="170929"/>
                  <a:pt x="9376" y="159841"/>
                </a:cubicBezTo>
                <a:cubicBezTo>
                  <a:pt x="3125" y="145777"/>
                  <a:pt x="0" y="130596"/>
                  <a:pt x="0" y="114300"/>
                </a:cubicBezTo>
                <a:cubicBezTo>
                  <a:pt x="0" y="96143"/>
                  <a:pt x="3720" y="78841"/>
                  <a:pt x="11162" y="62396"/>
                </a:cubicBezTo>
                <a:cubicBezTo>
                  <a:pt x="20240" y="42230"/>
                  <a:pt x="33132" y="26789"/>
                  <a:pt x="49838" y="16073"/>
                </a:cubicBezTo>
                <a:cubicBezTo>
                  <a:pt x="66544" y="5358"/>
                  <a:pt x="86804" y="0"/>
                  <a:pt x="110616" y="0"/>
                </a:cubicBezTo>
                <a:close/>
                <a:moveTo>
                  <a:pt x="101910" y="62284"/>
                </a:moveTo>
                <a:cubicBezTo>
                  <a:pt x="97147" y="62284"/>
                  <a:pt x="92664" y="63494"/>
                  <a:pt x="88459" y="65912"/>
                </a:cubicBezTo>
                <a:cubicBezTo>
                  <a:pt x="84255" y="68331"/>
                  <a:pt x="80181" y="72219"/>
                  <a:pt x="76237" y="77576"/>
                </a:cubicBezTo>
                <a:cubicBezTo>
                  <a:pt x="72293" y="82934"/>
                  <a:pt x="69130" y="89445"/>
                  <a:pt x="66749" y="97110"/>
                </a:cubicBezTo>
                <a:cubicBezTo>
                  <a:pt x="64368" y="104775"/>
                  <a:pt x="63177" y="111807"/>
                  <a:pt x="63177" y="118207"/>
                </a:cubicBezTo>
                <a:cubicBezTo>
                  <a:pt x="63177" y="128401"/>
                  <a:pt x="65596" y="136326"/>
                  <a:pt x="70432" y="141982"/>
                </a:cubicBezTo>
                <a:cubicBezTo>
                  <a:pt x="75269" y="147637"/>
                  <a:pt x="80813" y="150465"/>
                  <a:pt x="87064" y="150465"/>
                </a:cubicBezTo>
                <a:cubicBezTo>
                  <a:pt x="91231" y="150465"/>
                  <a:pt x="95622" y="149219"/>
                  <a:pt x="100235" y="146726"/>
                </a:cubicBezTo>
                <a:cubicBezTo>
                  <a:pt x="104849" y="144233"/>
                  <a:pt x="109258" y="140531"/>
                  <a:pt x="113462" y="135619"/>
                </a:cubicBezTo>
                <a:cubicBezTo>
                  <a:pt x="117667" y="130708"/>
                  <a:pt x="121108" y="124476"/>
                  <a:pt x="123787" y="116923"/>
                </a:cubicBezTo>
                <a:cubicBezTo>
                  <a:pt x="126466" y="109370"/>
                  <a:pt x="127806" y="101798"/>
                  <a:pt x="127806" y="94208"/>
                </a:cubicBezTo>
                <a:cubicBezTo>
                  <a:pt x="127806" y="84088"/>
                  <a:pt x="125294" y="76237"/>
                  <a:pt x="120271" y="70656"/>
                </a:cubicBezTo>
                <a:cubicBezTo>
                  <a:pt x="115248" y="65075"/>
                  <a:pt x="109128" y="62284"/>
                  <a:pt x="101910" y="6228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184"/>
          <p:cNvSpPr/>
          <p:nvPr/>
        </p:nvSpPr>
        <p:spPr>
          <a:xfrm>
            <a:off x="1127880" y="3917880"/>
            <a:ext cx="1285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Kontakt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73" name="Straight Connector 185"/>
          <p:cNvSpPr/>
          <p:nvPr/>
        </p:nvSpPr>
        <p:spPr>
          <a:xfrm>
            <a:off x="1001880" y="426960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/>
          <p:cNvSpPr/>
          <p:nvPr/>
        </p:nvSpPr>
        <p:spPr>
          <a:xfrm>
            <a:off x="6833880" y="4562280"/>
            <a:ext cx="5117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bei Nordwest Handel, NWB </a:t>
            </a: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Verlag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, Trimet Aluminium SE, Gastro-Hero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5" name="Rectangle 7"/>
          <p:cNvSpPr/>
          <p:nvPr/>
        </p:nvSpPr>
        <p:spPr>
          <a:xfrm>
            <a:off x="6833880" y="4314960"/>
            <a:ext cx="1540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als Data Engineer</a:t>
            </a:r>
            <a:endParaRPr b="0" lang="de-DE" sz="1400" spc="-1" strike="noStrike">
              <a:latin typeface="Source Sans Pro"/>
            </a:endParaRPr>
          </a:p>
        </p:txBody>
      </p:sp>
      <p:sp>
        <p:nvSpPr>
          <p:cNvPr id="76" name="TextBox 204"/>
          <p:cNvSpPr/>
          <p:nvPr/>
        </p:nvSpPr>
        <p:spPr>
          <a:xfrm>
            <a:off x="6833880" y="5263200"/>
            <a:ext cx="4721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bei NWB Verlag, Trimet Aluminium SE, Gastro-Hero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7" name="Rectangle 206"/>
          <p:cNvSpPr/>
          <p:nvPr/>
        </p:nvSpPr>
        <p:spPr>
          <a:xfrm>
            <a:off x="6833880" y="4995720"/>
            <a:ext cx="2557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als Datawarehouse Entwickler</a:t>
            </a:r>
            <a:endParaRPr b="0" lang="de-DE" sz="1400" spc="-1" strike="noStrike">
              <a:latin typeface="Source Sans Pro"/>
            </a:endParaRPr>
          </a:p>
        </p:txBody>
      </p:sp>
      <p:sp>
        <p:nvSpPr>
          <p:cNvPr id="78" name="TextBox 214"/>
          <p:cNvSpPr/>
          <p:nvPr/>
        </p:nvSpPr>
        <p:spPr>
          <a:xfrm>
            <a:off x="6833880" y="5964480"/>
            <a:ext cx="4721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Source Sans Pro"/>
                <a:ea typeface="DejaVu Sans"/>
              </a:rPr>
              <a:t>bei Micros Fidelio, Nordwest Handel, NWB Verlag, Gudat Solutions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79" name="Rectangle 216"/>
          <p:cNvSpPr/>
          <p:nvPr/>
        </p:nvSpPr>
        <p:spPr>
          <a:xfrm>
            <a:off x="6833880" y="5716800"/>
            <a:ext cx="2108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als Software Entwickler  </a:t>
            </a:r>
            <a:endParaRPr b="0" lang="de-DE" sz="1400" spc="-1" strike="noStrike">
              <a:latin typeface="Source Sans Pr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-7200000" y="2669040"/>
            <a:ext cx="608400" cy="5702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69080" y="3700800"/>
            <a:ext cx="532080" cy="532080"/>
          </a:xfrm>
          <a:prstGeom prst="rect">
            <a:avLst/>
          </a:prstGeom>
          <a:ln w="0">
            <a:noFill/>
          </a:ln>
        </p:spPr>
      </p:pic>
      <p:sp>
        <p:nvSpPr>
          <p:cNvPr id="82" name="TextBox 3"/>
          <p:cNvSpPr/>
          <p:nvPr/>
        </p:nvSpPr>
        <p:spPr>
          <a:xfrm>
            <a:off x="1134000" y="213192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Persönliches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83" name="Straight Connector 1"/>
          <p:cNvSpPr/>
          <p:nvPr/>
        </p:nvSpPr>
        <p:spPr>
          <a:xfrm>
            <a:off x="1008000" y="248364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487800" y="1940400"/>
            <a:ext cx="532080" cy="532080"/>
          </a:xfrm>
          <a:prstGeom prst="rect">
            <a:avLst/>
          </a:prstGeom>
          <a:ln w="0">
            <a:noFill/>
          </a:ln>
        </p:spPr>
      </p:pic>
      <p:sp>
        <p:nvSpPr>
          <p:cNvPr id="85" name="TextBox 6"/>
          <p:cNvSpPr/>
          <p:nvPr/>
        </p:nvSpPr>
        <p:spPr>
          <a:xfrm>
            <a:off x="1061280" y="2624760"/>
            <a:ext cx="41580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ledig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geboren am 24.04.1977 in Rhead-Wiedenbrück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aufgewachsen in Rietberg, Ostwestfalen</a:t>
            </a:r>
            <a:endParaRPr b="0" lang="de-DE" sz="1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"/>
          <p:cNvSpPr/>
          <p:nvPr/>
        </p:nvSpPr>
        <p:spPr>
          <a:xfrm>
            <a:off x="1080" y="0"/>
            <a:ext cx="12191040" cy="170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7" name="Group 44"/>
          <p:cNvGrpSpPr/>
          <p:nvPr/>
        </p:nvGrpSpPr>
        <p:grpSpPr>
          <a:xfrm>
            <a:off x="0" y="2880000"/>
            <a:ext cx="5579280" cy="3419280"/>
            <a:chOff x="0" y="2880000"/>
            <a:chExt cx="5579280" cy="3419280"/>
          </a:xfrm>
        </p:grpSpPr>
        <p:grpSp>
          <p:nvGrpSpPr>
            <p:cNvPr id="88" name="Group 4"/>
            <p:cNvGrpSpPr/>
            <p:nvPr/>
          </p:nvGrpSpPr>
          <p:grpSpPr>
            <a:xfrm>
              <a:off x="0" y="2880000"/>
              <a:ext cx="5579280" cy="3419280"/>
              <a:chOff x="0" y="2880000"/>
              <a:chExt cx="5579280" cy="3419280"/>
            </a:xfrm>
          </p:grpSpPr>
          <p:sp>
            <p:nvSpPr>
              <p:cNvPr id="89" name="Freeform 3"/>
              <p:cNvSpPr/>
              <p:nvPr/>
            </p:nvSpPr>
            <p:spPr>
              <a:xfrm>
                <a:off x="4320" y="2881440"/>
                <a:ext cx="5573520" cy="3415320"/>
              </a:xfrm>
              <a:custGeom>
                <a:avLst/>
                <a:gdLst/>
                <a:ahLst/>
                <a:rect l="l" t="t" r="r" b="b"/>
                <a:pathLst>
                  <a:path w="5777230" h="4519109">
                    <a:moveTo>
                      <a:pt x="5777230" y="0"/>
                    </a:moveTo>
                    <a:lnTo>
                      <a:pt x="5777230" y="63847"/>
                    </a:lnTo>
                    <a:lnTo>
                      <a:pt x="5541641" y="73003"/>
                    </a:lnTo>
                    <a:cubicBezTo>
                      <a:pt x="4353863" y="124971"/>
                      <a:pt x="2514917" y="281466"/>
                      <a:pt x="2172652" y="371477"/>
                    </a:cubicBezTo>
                    <a:cubicBezTo>
                      <a:pt x="1781492" y="474347"/>
                      <a:pt x="3600770" y="348900"/>
                      <a:pt x="3657600" y="674849"/>
                    </a:cubicBezTo>
                    <a:cubicBezTo>
                      <a:pt x="3701852" y="928658"/>
                      <a:pt x="1876772" y="1089668"/>
                      <a:pt x="1859280" y="1253969"/>
                    </a:cubicBezTo>
                    <a:cubicBezTo>
                      <a:pt x="1822464" y="1599780"/>
                      <a:pt x="5186534" y="1125587"/>
                      <a:pt x="5306853" y="2367441"/>
                    </a:cubicBezTo>
                    <a:cubicBezTo>
                      <a:pt x="5440087" y="3742600"/>
                      <a:pt x="716059" y="4525260"/>
                      <a:pt x="0" y="4519073"/>
                    </a:cubicBezTo>
                    <a:lnTo>
                      <a:pt x="0" y="3204689"/>
                    </a:lnTo>
                    <a:cubicBezTo>
                      <a:pt x="1510506" y="2963865"/>
                      <a:pt x="3657030" y="2647728"/>
                      <a:pt x="3639978" y="2276478"/>
                    </a:cubicBezTo>
                    <a:cubicBezTo>
                      <a:pt x="3619069" y="1821263"/>
                      <a:pt x="621348" y="2116928"/>
                      <a:pt x="571023" y="1435420"/>
                    </a:cubicBezTo>
                    <a:cubicBezTo>
                      <a:pt x="525198" y="814855"/>
                      <a:pt x="2548660" y="782763"/>
                      <a:pt x="2667000" y="659609"/>
                    </a:cubicBezTo>
                    <a:cubicBezTo>
                      <a:pt x="2723556" y="600752"/>
                      <a:pt x="1401846" y="642351"/>
                      <a:pt x="1336357" y="450535"/>
                    </a:cubicBezTo>
                    <a:cubicBezTo>
                      <a:pt x="1303434" y="354103"/>
                      <a:pt x="1652746" y="229158"/>
                      <a:pt x="2084705" y="188439"/>
                    </a:cubicBezTo>
                    <a:cubicBezTo>
                      <a:pt x="2808159" y="111570"/>
                      <a:pt x="5018219" y="23863"/>
                      <a:pt x="5761942" y="468"/>
                    </a:cubicBezTo>
                    <a:lnTo>
                      <a:pt x="577723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Freeform 4"/>
              <p:cNvSpPr/>
              <p:nvPr/>
            </p:nvSpPr>
            <p:spPr>
              <a:xfrm>
                <a:off x="0" y="2880000"/>
                <a:ext cx="5579280" cy="3419280"/>
              </a:xfrm>
              <a:custGeom>
                <a:avLst/>
                <a:gdLst/>
                <a:ahLst/>
                <a:rect l="l" t="t" r="r" b="b"/>
                <a:pathLst>
                  <a:path w="5783248" h="4524553">
                    <a:moveTo>
                      <a:pt x="5781744" y="0"/>
                    </a:moveTo>
                    <a:cubicBezTo>
                      <a:pt x="5782245" y="25545"/>
                      <a:pt x="5782747" y="51091"/>
                      <a:pt x="5783248" y="76636"/>
                    </a:cubicBezTo>
                    <a:lnTo>
                      <a:pt x="5547659" y="85792"/>
                    </a:lnTo>
                    <a:cubicBezTo>
                      <a:pt x="4191379" y="121316"/>
                      <a:pt x="2293905" y="358930"/>
                      <a:pt x="2178670" y="384266"/>
                    </a:cubicBezTo>
                    <a:cubicBezTo>
                      <a:pt x="1804836" y="466457"/>
                      <a:pt x="3669609" y="328568"/>
                      <a:pt x="3663618" y="687638"/>
                    </a:cubicBezTo>
                    <a:cubicBezTo>
                      <a:pt x="3660099" y="898562"/>
                      <a:pt x="1827151" y="1051335"/>
                      <a:pt x="1865298" y="1266758"/>
                    </a:cubicBezTo>
                    <a:cubicBezTo>
                      <a:pt x="1921904" y="1586424"/>
                      <a:pt x="5209909" y="1143949"/>
                      <a:pt x="5312871" y="2380230"/>
                    </a:cubicBezTo>
                    <a:cubicBezTo>
                      <a:pt x="5415484" y="3612325"/>
                      <a:pt x="1222216" y="4286745"/>
                      <a:pt x="0" y="4524553"/>
                    </a:cubicBezTo>
                    <a:cubicBezTo>
                      <a:pt x="669" y="4054757"/>
                      <a:pt x="1337" y="3676312"/>
                      <a:pt x="2006" y="3206516"/>
                    </a:cubicBezTo>
                    <a:cubicBezTo>
                      <a:pt x="1042611" y="3015023"/>
                      <a:pt x="3585543" y="2698371"/>
                      <a:pt x="3645996" y="2289267"/>
                    </a:cubicBezTo>
                    <a:cubicBezTo>
                      <a:pt x="3731579" y="1710100"/>
                      <a:pt x="648707" y="2089477"/>
                      <a:pt x="577041" y="1448209"/>
                    </a:cubicBezTo>
                    <a:cubicBezTo>
                      <a:pt x="509653" y="845216"/>
                      <a:pt x="2424119" y="744705"/>
                      <a:pt x="2667000" y="665090"/>
                    </a:cubicBezTo>
                    <a:cubicBezTo>
                      <a:pt x="2791426" y="624304"/>
                      <a:pt x="1394792" y="631985"/>
                      <a:pt x="1342375" y="463324"/>
                    </a:cubicBezTo>
                    <a:cubicBezTo>
                      <a:pt x="1305784" y="345587"/>
                      <a:pt x="1667791" y="230986"/>
                      <a:pt x="2099750" y="190267"/>
                    </a:cubicBezTo>
                    <a:cubicBezTo>
                      <a:pt x="2839896" y="115178"/>
                      <a:pt x="5167828" y="18939"/>
                      <a:pt x="578174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1" name="Freeform 5"/>
            <p:cNvSpPr/>
            <p:nvPr/>
          </p:nvSpPr>
          <p:spPr>
            <a:xfrm>
              <a:off x="18720" y="2902320"/>
              <a:ext cx="5550120" cy="2897280"/>
            </a:xfrm>
            <a:custGeom>
              <a:avLst/>
              <a:gdLst/>
              <a:ahLst/>
              <a:rect l="l" t="t" r="r" b="b"/>
              <a:pathLst>
                <a:path w="9105363" h="4997003">
                  <a:moveTo>
                    <a:pt x="0" y="4997003"/>
                  </a:moveTo>
                  <a:cubicBezTo>
                    <a:pt x="1149172" y="4872910"/>
                    <a:pt x="7300175" y="4208709"/>
                    <a:pt x="7310549" y="2865192"/>
                  </a:cubicBezTo>
                  <a:cubicBezTo>
                    <a:pt x="7346323" y="1966175"/>
                    <a:pt x="1960217" y="2091429"/>
                    <a:pt x="2021983" y="1648496"/>
                  </a:cubicBezTo>
                  <a:cubicBezTo>
                    <a:pt x="2091267" y="1151646"/>
                    <a:pt x="4898264" y="1041044"/>
                    <a:pt x="4906850" y="798491"/>
                  </a:cubicBezTo>
                  <a:cubicBezTo>
                    <a:pt x="4915436" y="555938"/>
                    <a:pt x="3086638" y="699752"/>
                    <a:pt x="2846231" y="502276"/>
                  </a:cubicBezTo>
                  <a:cubicBezTo>
                    <a:pt x="2554309" y="163133"/>
                    <a:pt x="8169498" y="27904"/>
                    <a:pt x="9105363" y="0"/>
                  </a:cubicBezTo>
                </a:path>
              </a:pathLst>
            </a:custGeom>
            <a:noFill/>
            <a:ln>
              <a:solidFill>
                <a:srgbClr val="ffff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Box 1"/>
          <p:cNvSpPr/>
          <p:nvPr/>
        </p:nvSpPr>
        <p:spPr>
          <a:xfrm>
            <a:off x="612000" y="540000"/>
            <a:ext cx="899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Roadmap der relevanten Stationen</a:t>
            </a:r>
            <a:endParaRPr b="0" lang="de-DE" sz="4000" spc="-1" strike="noStrike">
              <a:latin typeface="Source Sans Pro"/>
            </a:endParaRPr>
          </a:p>
        </p:txBody>
      </p:sp>
      <p:grpSp>
        <p:nvGrpSpPr>
          <p:cNvPr id="93" name=""/>
          <p:cNvGrpSpPr/>
          <p:nvPr/>
        </p:nvGrpSpPr>
        <p:grpSpPr>
          <a:xfrm>
            <a:off x="360000" y="4609800"/>
            <a:ext cx="650880" cy="969480"/>
            <a:chOff x="360000" y="4609800"/>
            <a:chExt cx="650880" cy="969480"/>
          </a:xfrm>
        </p:grpSpPr>
        <p:grpSp>
          <p:nvGrpSpPr>
            <p:cNvPr id="94" name="Group 3"/>
            <p:cNvGrpSpPr/>
            <p:nvPr/>
          </p:nvGrpSpPr>
          <p:grpSpPr>
            <a:xfrm>
              <a:off x="360000" y="4609800"/>
              <a:ext cx="650880" cy="969480"/>
              <a:chOff x="360000" y="4609800"/>
              <a:chExt cx="650880" cy="969480"/>
            </a:xfrm>
          </p:grpSpPr>
          <p:grpSp>
            <p:nvGrpSpPr>
              <p:cNvPr id="95" name=""/>
              <p:cNvGrpSpPr/>
              <p:nvPr/>
            </p:nvGrpSpPr>
            <p:grpSpPr>
              <a:xfrm>
                <a:off x="360000" y="4609800"/>
                <a:ext cx="650880" cy="969480"/>
                <a:chOff x="360000" y="4609800"/>
                <a:chExt cx="650880" cy="969480"/>
              </a:xfrm>
            </p:grpSpPr>
            <p:sp>
              <p:nvSpPr>
                <p:cNvPr id="96" name="Oval 4"/>
                <p:cNvSpPr/>
                <p:nvPr/>
              </p:nvSpPr>
              <p:spPr>
                <a:xfrm>
                  <a:off x="36000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Rectangle 19"/>
                <p:cNvSpPr/>
                <p:nvPr/>
              </p:nvSpPr>
              <p:spPr>
                <a:xfrm>
                  <a:off x="47232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8" name="Oval 6"/>
                <p:cNvSpPr/>
                <p:nvPr/>
              </p:nvSpPr>
              <p:spPr>
                <a:xfrm>
                  <a:off x="43596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99" name="" descr=""/>
            <p:cNvPicPr/>
            <p:nvPr/>
          </p:nvPicPr>
          <p:blipFill>
            <a:blip r:embed="rId1"/>
            <a:stretch/>
          </p:blipFill>
          <p:spPr>
            <a:xfrm>
              <a:off x="54648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0" name="Oval 4"/>
          <p:cNvSpPr/>
          <p:nvPr/>
        </p:nvSpPr>
        <p:spPr>
          <a:xfrm>
            <a:off x="3848400" y="4140000"/>
            <a:ext cx="650880" cy="691920"/>
          </a:xfrm>
          <a:prstGeom prst="ellipse">
            <a:avLst/>
          </a:pr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19"/>
          <p:cNvSpPr/>
          <p:nvPr/>
        </p:nvSpPr>
        <p:spPr>
          <a:xfrm>
            <a:off x="3960720" y="4633920"/>
            <a:ext cx="506160" cy="47556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Oval 6"/>
          <p:cNvSpPr/>
          <p:nvPr/>
        </p:nvSpPr>
        <p:spPr>
          <a:xfrm>
            <a:off x="3924360" y="4221000"/>
            <a:ext cx="498960" cy="53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034880" y="4320000"/>
            <a:ext cx="284400" cy="351360"/>
          </a:xfrm>
          <a:prstGeom prst="rect">
            <a:avLst/>
          </a:prstGeom>
          <a:ln w="0">
            <a:noFill/>
          </a:ln>
        </p:spPr>
      </p:pic>
      <p:grpSp>
        <p:nvGrpSpPr>
          <p:cNvPr id="104" name=""/>
          <p:cNvGrpSpPr/>
          <p:nvPr/>
        </p:nvGrpSpPr>
        <p:grpSpPr>
          <a:xfrm>
            <a:off x="360360" y="4609800"/>
            <a:ext cx="650880" cy="969480"/>
            <a:chOff x="360360" y="4609800"/>
            <a:chExt cx="650880" cy="969480"/>
          </a:xfrm>
        </p:grpSpPr>
        <p:grpSp>
          <p:nvGrpSpPr>
            <p:cNvPr id="105" name="Group 3"/>
            <p:cNvGrpSpPr/>
            <p:nvPr/>
          </p:nvGrpSpPr>
          <p:grpSpPr>
            <a:xfrm>
              <a:off x="360360" y="4609800"/>
              <a:ext cx="650880" cy="969480"/>
              <a:chOff x="360360" y="4609800"/>
              <a:chExt cx="650880" cy="969480"/>
            </a:xfrm>
          </p:grpSpPr>
          <p:grpSp>
            <p:nvGrpSpPr>
              <p:cNvPr id="106" name=""/>
              <p:cNvGrpSpPr/>
              <p:nvPr/>
            </p:nvGrpSpPr>
            <p:grpSpPr>
              <a:xfrm>
                <a:off x="360360" y="4609800"/>
                <a:ext cx="650880" cy="969480"/>
                <a:chOff x="360360" y="4609800"/>
                <a:chExt cx="650880" cy="969480"/>
              </a:xfrm>
            </p:grpSpPr>
            <p:sp>
              <p:nvSpPr>
                <p:cNvPr id="107" name="Oval 4"/>
                <p:cNvSpPr/>
                <p:nvPr/>
              </p:nvSpPr>
              <p:spPr>
                <a:xfrm>
                  <a:off x="36036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Rectangle 19"/>
                <p:cNvSpPr/>
                <p:nvPr/>
              </p:nvSpPr>
              <p:spPr>
                <a:xfrm>
                  <a:off x="47268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Oval 6"/>
                <p:cNvSpPr/>
                <p:nvPr/>
              </p:nvSpPr>
              <p:spPr>
                <a:xfrm>
                  <a:off x="43632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110" name="" descr=""/>
            <p:cNvPicPr/>
            <p:nvPr/>
          </p:nvPicPr>
          <p:blipFill>
            <a:blip r:embed="rId3"/>
            <a:stretch/>
          </p:blipFill>
          <p:spPr>
            <a:xfrm>
              <a:off x="54684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1" name="Oval 4"/>
          <p:cNvSpPr/>
          <p:nvPr/>
        </p:nvSpPr>
        <p:spPr>
          <a:xfrm>
            <a:off x="4680000" y="2520000"/>
            <a:ext cx="290880" cy="309240"/>
          </a:xfrm>
          <a:prstGeom prst="ellipse">
            <a:avLst/>
          </a:pr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19"/>
          <p:cNvSpPr/>
          <p:nvPr/>
        </p:nvSpPr>
        <p:spPr>
          <a:xfrm>
            <a:off x="4730400" y="274104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Oval 6"/>
          <p:cNvSpPr/>
          <p:nvPr/>
        </p:nvSpPr>
        <p:spPr>
          <a:xfrm>
            <a:off x="4713840" y="255636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4763520" y="260064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115" name="Oval 4"/>
          <p:cNvSpPr/>
          <p:nvPr/>
        </p:nvSpPr>
        <p:spPr>
          <a:xfrm>
            <a:off x="3162960" y="2580840"/>
            <a:ext cx="290880" cy="309240"/>
          </a:xfrm>
          <a:prstGeom prst="ellipse">
            <a:avLst/>
          </a:pr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19"/>
          <p:cNvSpPr/>
          <p:nvPr/>
        </p:nvSpPr>
        <p:spPr>
          <a:xfrm>
            <a:off x="3213360" y="280188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Oval 6"/>
          <p:cNvSpPr/>
          <p:nvPr/>
        </p:nvSpPr>
        <p:spPr>
          <a:xfrm>
            <a:off x="3196800" y="261720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3246480" y="266148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119" name="Oval 4"/>
          <p:cNvSpPr/>
          <p:nvPr/>
        </p:nvSpPr>
        <p:spPr>
          <a:xfrm>
            <a:off x="1080000" y="2880000"/>
            <a:ext cx="482760" cy="513360"/>
          </a:xfrm>
          <a:prstGeom prst="ellipse">
            <a:avLst/>
          </a:pr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Rectangle 19"/>
          <p:cNvSpPr/>
          <p:nvPr/>
        </p:nvSpPr>
        <p:spPr>
          <a:xfrm>
            <a:off x="1163520" y="324648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Oval 6"/>
          <p:cNvSpPr/>
          <p:nvPr/>
        </p:nvSpPr>
        <p:spPr>
          <a:xfrm>
            <a:off x="1136520" y="294012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" descr=""/>
          <p:cNvPicPr/>
          <p:nvPr/>
        </p:nvPicPr>
        <p:blipFill>
          <a:blip r:embed="rId6"/>
          <a:stretch/>
        </p:blipFill>
        <p:spPr>
          <a:xfrm>
            <a:off x="1218240" y="301356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123" name="Oval 4"/>
          <p:cNvSpPr/>
          <p:nvPr/>
        </p:nvSpPr>
        <p:spPr>
          <a:xfrm>
            <a:off x="2740320" y="3349440"/>
            <a:ext cx="482760" cy="51336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19"/>
          <p:cNvSpPr/>
          <p:nvPr/>
        </p:nvSpPr>
        <p:spPr>
          <a:xfrm>
            <a:off x="2823840" y="371592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Oval 6"/>
          <p:cNvSpPr/>
          <p:nvPr/>
        </p:nvSpPr>
        <p:spPr>
          <a:xfrm>
            <a:off x="2796840" y="340956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" descr=""/>
          <p:cNvPicPr/>
          <p:nvPr/>
        </p:nvPicPr>
        <p:blipFill>
          <a:blip r:embed="rId7"/>
          <a:stretch/>
        </p:blipFill>
        <p:spPr>
          <a:xfrm>
            <a:off x="2878560" y="348300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65"/>
          <p:cNvSpPr/>
          <p:nvPr/>
        </p:nvSpPr>
        <p:spPr>
          <a:xfrm>
            <a:off x="936000" y="460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70c0"/>
                </a:solidFill>
                <a:latin typeface="Arial"/>
                <a:ea typeface="DejaVu Sans"/>
              </a:rPr>
              <a:t>Gastro-Hero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4320000" y="3960000"/>
            <a:ext cx="12592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168253"/>
                </a:solidFill>
                <a:latin typeface="Arial"/>
                <a:ea typeface="DejaVu Sans"/>
              </a:rPr>
              <a:t>Gudat Solutions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3167640" y="355356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bf00"/>
                </a:solidFill>
                <a:latin typeface="Arial"/>
                <a:ea typeface="DejaVu Sans"/>
              </a:rPr>
              <a:t>Trimet SE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30" name="Rectangle 5"/>
          <p:cNvSpPr/>
          <p:nvPr/>
        </p:nvSpPr>
        <p:spPr>
          <a:xfrm>
            <a:off x="540000" y="265212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f0041"/>
                </a:solidFill>
                <a:latin typeface="Arial"/>
                <a:ea typeface="DejaVu Sans"/>
              </a:rPr>
              <a:t>NWB Verlag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31" name="Rectangle 6"/>
          <p:cNvSpPr/>
          <p:nvPr/>
        </p:nvSpPr>
        <p:spPr>
          <a:xfrm>
            <a:off x="2602080" y="2340000"/>
            <a:ext cx="135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47804"/>
                </a:solidFill>
                <a:latin typeface="Arial"/>
                <a:ea typeface="DejaVu Sans"/>
              </a:rPr>
              <a:t>Nordwest Handel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4222080" y="226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be33d"/>
                </a:solidFill>
                <a:latin typeface="Arial"/>
                <a:ea typeface="DejaVu Sans"/>
              </a:rPr>
              <a:t>Micros Fidelio</a:t>
            </a:r>
            <a:endParaRPr b="0" lang="de-DE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31"/>
          <p:cNvSpPr/>
          <p:nvPr/>
        </p:nvSpPr>
        <p:spPr>
          <a:xfrm>
            <a:off x="0" y="0"/>
            <a:ext cx="12191040" cy="170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4" name="Group 7"/>
          <p:cNvGrpSpPr/>
          <p:nvPr/>
        </p:nvGrpSpPr>
        <p:grpSpPr>
          <a:xfrm>
            <a:off x="0" y="2880000"/>
            <a:ext cx="5579280" cy="3419280"/>
            <a:chOff x="0" y="2880000"/>
            <a:chExt cx="5579280" cy="3419280"/>
          </a:xfrm>
        </p:grpSpPr>
        <p:grpSp>
          <p:nvGrpSpPr>
            <p:cNvPr id="135" name="Group 13"/>
            <p:cNvGrpSpPr/>
            <p:nvPr/>
          </p:nvGrpSpPr>
          <p:grpSpPr>
            <a:xfrm>
              <a:off x="0" y="2880000"/>
              <a:ext cx="5579280" cy="3419280"/>
              <a:chOff x="0" y="2880000"/>
              <a:chExt cx="5579280" cy="3419280"/>
            </a:xfrm>
          </p:grpSpPr>
          <p:sp>
            <p:nvSpPr>
              <p:cNvPr id="136" name="Freeform 6"/>
              <p:cNvSpPr/>
              <p:nvPr/>
            </p:nvSpPr>
            <p:spPr>
              <a:xfrm>
                <a:off x="4320" y="2881440"/>
                <a:ext cx="5573520" cy="3415320"/>
              </a:xfrm>
              <a:custGeom>
                <a:avLst/>
                <a:gdLst/>
                <a:ahLst/>
                <a:rect l="l" t="t" r="r" b="b"/>
                <a:pathLst>
                  <a:path w="5777230" h="4519109">
                    <a:moveTo>
                      <a:pt x="5777230" y="0"/>
                    </a:moveTo>
                    <a:lnTo>
                      <a:pt x="5777230" y="63847"/>
                    </a:lnTo>
                    <a:lnTo>
                      <a:pt x="5541641" y="73003"/>
                    </a:lnTo>
                    <a:cubicBezTo>
                      <a:pt x="4353863" y="124971"/>
                      <a:pt x="2514917" y="281466"/>
                      <a:pt x="2172652" y="371477"/>
                    </a:cubicBezTo>
                    <a:cubicBezTo>
                      <a:pt x="1781492" y="474347"/>
                      <a:pt x="3600770" y="348900"/>
                      <a:pt x="3657600" y="674849"/>
                    </a:cubicBezTo>
                    <a:cubicBezTo>
                      <a:pt x="3701852" y="928658"/>
                      <a:pt x="1876772" y="1089668"/>
                      <a:pt x="1859280" y="1253969"/>
                    </a:cubicBezTo>
                    <a:cubicBezTo>
                      <a:pt x="1822464" y="1599780"/>
                      <a:pt x="5186534" y="1125587"/>
                      <a:pt x="5306853" y="2367441"/>
                    </a:cubicBezTo>
                    <a:cubicBezTo>
                      <a:pt x="5440087" y="3742600"/>
                      <a:pt x="716059" y="4525260"/>
                      <a:pt x="0" y="4519073"/>
                    </a:cubicBezTo>
                    <a:lnTo>
                      <a:pt x="0" y="3204689"/>
                    </a:lnTo>
                    <a:cubicBezTo>
                      <a:pt x="1510506" y="2963865"/>
                      <a:pt x="3657030" y="2647728"/>
                      <a:pt x="3639978" y="2276478"/>
                    </a:cubicBezTo>
                    <a:cubicBezTo>
                      <a:pt x="3619069" y="1821263"/>
                      <a:pt x="621348" y="2116928"/>
                      <a:pt x="571023" y="1435420"/>
                    </a:cubicBezTo>
                    <a:cubicBezTo>
                      <a:pt x="525198" y="814855"/>
                      <a:pt x="2548660" y="782763"/>
                      <a:pt x="2667000" y="659609"/>
                    </a:cubicBezTo>
                    <a:cubicBezTo>
                      <a:pt x="2723556" y="600752"/>
                      <a:pt x="1401846" y="642351"/>
                      <a:pt x="1336357" y="450535"/>
                    </a:cubicBezTo>
                    <a:cubicBezTo>
                      <a:pt x="1303434" y="354103"/>
                      <a:pt x="1652746" y="229158"/>
                      <a:pt x="2084705" y="188439"/>
                    </a:cubicBezTo>
                    <a:cubicBezTo>
                      <a:pt x="2808159" y="111570"/>
                      <a:pt x="5018219" y="23863"/>
                      <a:pt x="5761942" y="468"/>
                    </a:cubicBezTo>
                    <a:lnTo>
                      <a:pt x="577723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Freeform 10"/>
              <p:cNvSpPr/>
              <p:nvPr/>
            </p:nvSpPr>
            <p:spPr>
              <a:xfrm>
                <a:off x="0" y="2880000"/>
                <a:ext cx="5579280" cy="3419280"/>
              </a:xfrm>
              <a:custGeom>
                <a:avLst/>
                <a:gdLst/>
                <a:ahLst/>
                <a:rect l="l" t="t" r="r" b="b"/>
                <a:pathLst>
                  <a:path w="5783248" h="4524553">
                    <a:moveTo>
                      <a:pt x="5781744" y="0"/>
                    </a:moveTo>
                    <a:cubicBezTo>
                      <a:pt x="5782245" y="25545"/>
                      <a:pt x="5782747" y="51091"/>
                      <a:pt x="5783248" y="76636"/>
                    </a:cubicBezTo>
                    <a:lnTo>
                      <a:pt x="5547659" y="85792"/>
                    </a:lnTo>
                    <a:cubicBezTo>
                      <a:pt x="4191379" y="121316"/>
                      <a:pt x="2293905" y="358930"/>
                      <a:pt x="2178670" y="384266"/>
                    </a:cubicBezTo>
                    <a:cubicBezTo>
                      <a:pt x="1804836" y="466457"/>
                      <a:pt x="3669609" y="328568"/>
                      <a:pt x="3663618" y="687638"/>
                    </a:cubicBezTo>
                    <a:cubicBezTo>
                      <a:pt x="3660099" y="898562"/>
                      <a:pt x="1827151" y="1051335"/>
                      <a:pt x="1865298" y="1266758"/>
                    </a:cubicBezTo>
                    <a:cubicBezTo>
                      <a:pt x="1921904" y="1586424"/>
                      <a:pt x="5209909" y="1143949"/>
                      <a:pt x="5312871" y="2380230"/>
                    </a:cubicBezTo>
                    <a:cubicBezTo>
                      <a:pt x="5415484" y="3612325"/>
                      <a:pt x="1222216" y="4286745"/>
                      <a:pt x="0" y="4524553"/>
                    </a:cubicBezTo>
                    <a:cubicBezTo>
                      <a:pt x="669" y="4054757"/>
                      <a:pt x="1337" y="3676312"/>
                      <a:pt x="2006" y="3206516"/>
                    </a:cubicBezTo>
                    <a:cubicBezTo>
                      <a:pt x="1042611" y="3015023"/>
                      <a:pt x="3585543" y="2698371"/>
                      <a:pt x="3645996" y="2289267"/>
                    </a:cubicBezTo>
                    <a:cubicBezTo>
                      <a:pt x="3731579" y="1710100"/>
                      <a:pt x="648707" y="2089477"/>
                      <a:pt x="577041" y="1448209"/>
                    </a:cubicBezTo>
                    <a:cubicBezTo>
                      <a:pt x="509653" y="845216"/>
                      <a:pt x="2424119" y="744705"/>
                      <a:pt x="2667000" y="665090"/>
                    </a:cubicBezTo>
                    <a:cubicBezTo>
                      <a:pt x="2791426" y="624304"/>
                      <a:pt x="1394792" y="631985"/>
                      <a:pt x="1342375" y="463324"/>
                    </a:cubicBezTo>
                    <a:cubicBezTo>
                      <a:pt x="1305784" y="345587"/>
                      <a:pt x="1667791" y="230986"/>
                      <a:pt x="2099750" y="190267"/>
                    </a:cubicBezTo>
                    <a:cubicBezTo>
                      <a:pt x="2839896" y="115178"/>
                      <a:pt x="5167828" y="18939"/>
                      <a:pt x="578174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8" name="Freeform 11"/>
            <p:cNvSpPr/>
            <p:nvPr/>
          </p:nvSpPr>
          <p:spPr>
            <a:xfrm>
              <a:off x="18720" y="2902320"/>
              <a:ext cx="5550120" cy="2897280"/>
            </a:xfrm>
            <a:custGeom>
              <a:avLst/>
              <a:gdLst/>
              <a:ahLst/>
              <a:rect l="l" t="t" r="r" b="b"/>
              <a:pathLst>
                <a:path w="9105363" h="4997003">
                  <a:moveTo>
                    <a:pt x="0" y="4997003"/>
                  </a:moveTo>
                  <a:cubicBezTo>
                    <a:pt x="1149172" y="4872910"/>
                    <a:pt x="7300175" y="4208709"/>
                    <a:pt x="7310549" y="2865192"/>
                  </a:cubicBezTo>
                  <a:cubicBezTo>
                    <a:pt x="7346323" y="1966175"/>
                    <a:pt x="1960217" y="2091429"/>
                    <a:pt x="2021983" y="1648496"/>
                  </a:cubicBezTo>
                  <a:cubicBezTo>
                    <a:pt x="2091267" y="1151646"/>
                    <a:pt x="4898264" y="1041044"/>
                    <a:pt x="4906850" y="798491"/>
                  </a:cubicBezTo>
                  <a:cubicBezTo>
                    <a:pt x="4915436" y="555938"/>
                    <a:pt x="3086638" y="699752"/>
                    <a:pt x="2846231" y="502276"/>
                  </a:cubicBezTo>
                  <a:cubicBezTo>
                    <a:pt x="2554309" y="163133"/>
                    <a:pt x="8169498" y="27904"/>
                    <a:pt x="9105363" y="0"/>
                  </a:cubicBezTo>
                </a:path>
              </a:pathLst>
            </a:custGeom>
            <a:noFill/>
            <a:ln>
              <a:solidFill>
                <a:srgbClr val="ffff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TextBox 10"/>
          <p:cNvSpPr/>
          <p:nvPr/>
        </p:nvSpPr>
        <p:spPr>
          <a:xfrm>
            <a:off x="612000" y="540000"/>
            <a:ext cx="899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Roadmap der relevanten Stationen</a:t>
            </a:r>
            <a:endParaRPr b="0" lang="de-DE" sz="4000" spc="-1" strike="noStrike">
              <a:latin typeface="Source Sans Pro"/>
            </a:endParaRPr>
          </a:p>
        </p:txBody>
      </p:sp>
      <p:grpSp>
        <p:nvGrpSpPr>
          <p:cNvPr id="140" name=""/>
          <p:cNvGrpSpPr/>
          <p:nvPr/>
        </p:nvGrpSpPr>
        <p:grpSpPr>
          <a:xfrm>
            <a:off x="360000" y="4609800"/>
            <a:ext cx="650880" cy="969480"/>
            <a:chOff x="360000" y="4609800"/>
            <a:chExt cx="650880" cy="969480"/>
          </a:xfrm>
        </p:grpSpPr>
        <p:grpSp>
          <p:nvGrpSpPr>
            <p:cNvPr id="141" name="Group 3"/>
            <p:cNvGrpSpPr/>
            <p:nvPr/>
          </p:nvGrpSpPr>
          <p:grpSpPr>
            <a:xfrm>
              <a:off x="360000" y="4609800"/>
              <a:ext cx="650880" cy="969480"/>
              <a:chOff x="360000" y="4609800"/>
              <a:chExt cx="650880" cy="969480"/>
            </a:xfrm>
          </p:grpSpPr>
          <p:grpSp>
            <p:nvGrpSpPr>
              <p:cNvPr id="142" name=""/>
              <p:cNvGrpSpPr/>
              <p:nvPr/>
            </p:nvGrpSpPr>
            <p:grpSpPr>
              <a:xfrm>
                <a:off x="360000" y="4609800"/>
                <a:ext cx="650880" cy="969480"/>
                <a:chOff x="360000" y="4609800"/>
                <a:chExt cx="650880" cy="969480"/>
              </a:xfrm>
            </p:grpSpPr>
            <p:sp>
              <p:nvSpPr>
                <p:cNvPr id="143" name="Oval 4"/>
                <p:cNvSpPr/>
                <p:nvPr/>
              </p:nvSpPr>
              <p:spPr>
                <a:xfrm>
                  <a:off x="36000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4" name="Rectangle 19"/>
                <p:cNvSpPr/>
                <p:nvPr/>
              </p:nvSpPr>
              <p:spPr>
                <a:xfrm>
                  <a:off x="47232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5" name="Oval 6"/>
                <p:cNvSpPr/>
                <p:nvPr/>
              </p:nvSpPr>
              <p:spPr>
                <a:xfrm>
                  <a:off x="43596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146" name="" descr=""/>
            <p:cNvPicPr/>
            <p:nvPr/>
          </p:nvPicPr>
          <p:blipFill>
            <a:blip r:embed="rId1"/>
            <a:stretch/>
          </p:blipFill>
          <p:spPr>
            <a:xfrm>
              <a:off x="54648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7" name="Oval 23"/>
          <p:cNvSpPr/>
          <p:nvPr/>
        </p:nvSpPr>
        <p:spPr>
          <a:xfrm>
            <a:off x="3848400" y="4140000"/>
            <a:ext cx="650880" cy="691920"/>
          </a:xfrm>
          <a:prstGeom prst="ellipse">
            <a:avLst/>
          </a:pr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32"/>
          <p:cNvSpPr/>
          <p:nvPr/>
        </p:nvSpPr>
        <p:spPr>
          <a:xfrm>
            <a:off x="3960720" y="4633920"/>
            <a:ext cx="506160" cy="47556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Oval 24"/>
          <p:cNvSpPr/>
          <p:nvPr/>
        </p:nvSpPr>
        <p:spPr>
          <a:xfrm>
            <a:off x="3924360" y="4221000"/>
            <a:ext cx="498960" cy="53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034880" y="4320000"/>
            <a:ext cx="284400" cy="351360"/>
          </a:xfrm>
          <a:prstGeom prst="rect">
            <a:avLst/>
          </a:prstGeom>
          <a:ln w="0">
            <a:noFill/>
          </a:ln>
        </p:spPr>
      </p:pic>
      <p:grpSp>
        <p:nvGrpSpPr>
          <p:cNvPr id="151" name=""/>
          <p:cNvGrpSpPr/>
          <p:nvPr/>
        </p:nvGrpSpPr>
        <p:grpSpPr>
          <a:xfrm>
            <a:off x="360360" y="4609800"/>
            <a:ext cx="650880" cy="969480"/>
            <a:chOff x="360360" y="4609800"/>
            <a:chExt cx="650880" cy="969480"/>
          </a:xfrm>
        </p:grpSpPr>
        <p:grpSp>
          <p:nvGrpSpPr>
            <p:cNvPr id="152" name="Group 3"/>
            <p:cNvGrpSpPr/>
            <p:nvPr/>
          </p:nvGrpSpPr>
          <p:grpSpPr>
            <a:xfrm>
              <a:off x="360360" y="4609800"/>
              <a:ext cx="650880" cy="969480"/>
              <a:chOff x="360360" y="4609800"/>
              <a:chExt cx="650880" cy="969480"/>
            </a:xfrm>
          </p:grpSpPr>
          <p:grpSp>
            <p:nvGrpSpPr>
              <p:cNvPr id="153" name=""/>
              <p:cNvGrpSpPr/>
              <p:nvPr/>
            </p:nvGrpSpPr>
            <p:grpSpPr>
              <a:xfrm>
                <a:off x="360360" y="4609800"/>
                <a:ext cx="650880" cy="969480"/>
                <a:chOff x="360360" y="4609800"/>
                <a:chExt cx="650880" cy="969480"/>
              </a:xfrm>
            </p:grpSpPr>
            <p:sp>
              <p:nvSpPr>
                <p:cNvPr id="154" name="Oval 4"/>
                <p:cNvSpPr/>
                <p:nvPr/>
              </p:nvSpPr>
              <p:spPr>
                <a:xfrm>
                  <a:off x="36036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5" name="Rectangle 19"/>
                <p:cNvSpPr/>
                <p:nvPr/>
              </p:nvSpPr>
              <p:spPr>
                <a:xfrm>
                  <a:off x="47268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6" name="Oval 6"/>
                <p:cNvSpPr/>
                <p:nvPr/>
              </p:nvSpPr>
              <p:spPr>
                <a:xfrm>
                  <a:off x="43632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157" name="" descr=""/>
            <p:cNvPicPr/>
            <p:nvPr/>
          </p:nvPicPr>
          <p:blipFill>
            <a:blip r:embed="rId3"/>
            <a:stretch/>
          </p:blipFill>
          <p:spPr>
            <a:xfrm>
              <a:off x="54684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8" name="Oval 25"/>
          <p:cNvSpPr/>
          <p:nvPr/>
        </p:nvSpPr>
        <p:spPr>
          <a:xfrm>
            <a:off x="4680000" y="2520000"/>
            <a:ext cx="290880" cy="309240"/>
          </a:xfrm>
          <a:prstGeom prst="ellipse">
            <a:avLst/>
          </a:pr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angle 33"/>
          <p:cNvSpPr/>
          <p:nvPr/>
        </p:nvSpPr>
        <p:spPr>
          <a:xfrm>
            <a:off x="4730400" y="274104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Oval 26"/>
          <p:cNvSpPr/>
          <p:nvPr/>
        </p:nvSpPr>
        <p:spPr>
          <a:xfrm>
            <a:off x="4713840" y="255636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" descr=""/>
          <p:cNvPicPr/>
          <p:nvPr/>
        </p:nvPicPr>
        <p:blipFill>
          <a:blip r:embed="rId4"/>
          <a:stretch/>
        </p:blipFill>
        <p:spPr>
          <a:xfrm>
            <a:off x="4763520" y="260064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162" name="Oval 40"/>
          <p:cNvSpPr/>
          <p:nvPr/>
        </p:nvSpPr>
        <p:spPr>
          <a:xfrm>
            <a:off x="3162960" y="2580840"/>
            <a:ext cx="290880" cy="309240"/>
          </a:xfrm>
          <a:prstGeom prst="ellipse">
            <a:avLst/>
          </a:pr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34"/>
          <p:cNvSpPr/>
          <p:nvPr/>
        </p:nvSpPr>
        <p:spPr>
          <a:xfrm>
            <a:off x="3213360" y="280188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Oval 41"/>
          <p:cNvSpPr/>
          <p:nvPr/>
        </p:nvSpPr>
        <p:spPr>
          <a:xfrm>
            <a:off x="3196800" y="261720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3246480" y="266148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166" name="Oval 42"/>
          <p:cNvSpPr/>
          <p:nvPr/>
        </p:nvSpPr>
        <p:spPr>
          <a:xfrm>
            <a:off x="1080000" y="2880000"/>
            <a:ext cx="482760" cy="513360"/>
          </a:xfrm>
          <a:prstGeom prst="ellipse">
            <a:avLst/>
          </a:pr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angle 35"/>
          <p:cNvSpPr/>
          <p:nvPr/>
        </p:nvSpPr>
        <p:spPr>
          <a:xfrm>
            <a:off x="1163520" y="324648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Oval 43"/>
          <p:cNvSpPr/>
          <p:nvPr/>
        </p:nvSpPr>
        <p:spPr>
          <a:xfrm>
            <a:off x="1136520" y="294012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" descr=""/>
          <p:cNvPicPr/>
          <p:nvPr/>
        </p:nvPicPr>
        <p:blipFill>
          <a:blip r:embed="rId6"/>
          <a:stretch/>
        </p:blipFill>
        <p:spPr>
          <a:xfrm>
            <a:off x="1218240" y="301356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170" name="Oval 44"/>
          <p:cNvSpPr/>
          <p:nvPr/>
        </p:nvSpPr>
        <p:spPr>
          <a:xfrm>
            <a:off x="2740320" y="3349440"/>
            <a:ext cx="482760" cy="51336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36"/>
          <p:cNvSpPr/>
          <p:nvPr/>
        </p:nvSpPr>
        <p:spPr>
          <a:xfrm>
            <a:off x="2823840" y="371592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Oval 45"/>
          <p:cNvSpPr/>
          <p:nvPr/>
        </p:nvSpPr>
        <p:spPr>
          <a:xfrm>
            <a:off x="2796840" y="340956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" descr=""/>
          <p:cNvPicPr/>
          <p:nvPr/>
        </p:nvPicPr>
        <p:blipFill>
          <a:blip r:embed="rId7"/>
          <a:stretch/>
        </p:blipFill>
        <p:spPr>
          <a:xfrm>
            <a:off x="2878560" y="348300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174" name="Rectangle 37"/>
          <p:cNvSpPr/>
          <p:nvPr/>
        </p:nvSpPr>
        <p:spPr>
          <a:xfrm>
            <a:off x="936000" y="460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70c0"/>
                </a:solidFill>
                <a:latin typeface="Arial"/>
                <a:ea typeface="DejaVu Sans"/>
              </a:rPr>
              <a:t>Gastro-Hero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75" name="Rectangle 38"/>
          <p:cNvSpPr/>
          <p:nvPr/>
        </p:nvSpPr>
        <p:spPr>
          <a:xfrm>
            <a:off x="4320000" y="3960000"/>
            <a:ext cx="12592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168253"/>
                </a:solidFill>
                <a:latin typeface="Arial"/>
                <a:ea typeface="DejaVu Sans"/>
              </a:rPr>
              <a:t>Gudat Solutions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76" name="Rectangle 39"/>
          <p:cNvSpPr/>
          <p:nvPr/>
        </p:nvSpPr>
        <p:spPr>
          <a:xfrm>
            <a:off x="3167640" y="355356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bf00"/>
                </a:solidFill>
                <a:latin typeface="Arial"/>
                <a:ea typeface="DejaVu Sans"/>
              </a:rPr>
              <a:t>Trimet SE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77" name="Rectangle 40"/>
          <p:cNvSpPr/>
          <p:nvPr/>
        </p:nvSpPr>
        <p:spPr>
          <a:xfrm>
            <a:off x="540000" y="265212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f0041"/>
                </a:solidFill>
                <a:latin typeface="Arial"/>
                <a:ea typeface="DejaVu Sans"/>
              </a:rPr>
              <a:t>NWB Verlag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78" name="Rectangle 41"/>
          <p:cNvSpPr/>
          <p:nvPr/>
        </p:nvSpPr>
        <p:spPr>
          <a:xfrm>
            <a:off x="2602080" y="2340000"/>
            <a:ext cx="135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47804"/>
                </a:solidFill>
                <a:latin typeface="Arial"/>
                <a:ea typeface="DejaVu Sans"/>
              </a:rPr>
              <a:t>Nordwest Handel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79" name="Rectangle 42"/>
          <p:cNvSpPr/>
          <p:nvPr/>
        </p:nvSpPr>
        <p:spPr>
          <a:xfrm>
            <a:off x="4222080" y="226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be33d"/>
                </a:solidFill>
                <a:latin typeface="Arial"/>
                <a:ea typeface="DejaVu Sans"/>
              </a:rPr>
              <a:t>Micros Fidelio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80" name="TextBox 11"/>
          <p:cNvSpPr/>
          <p:nvPr/>
        </p:nvSpPr>
        <p:spPr>
          <a:xfrm>
            <a:off x="6138000" y="182124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Branchen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181" name="Straight Connector 3"/>
          <p:cNvSpPr/>
          <p:nvPr/>
        </p:nvSpPr>
        <p:spPr>
          <a:xfrm>
            <a:off x="6012000" y="217296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13"/>
          <p:cNvSpPr/>
          <p:nvPr/>
        </p:nvSpPr>
        <p:spPr>
          <a:xfrm>
            <a:off x="6065280" y="2206080"/>
            <a:ext cx="16380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Software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Industrie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Handel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Verlagswesen</a:t>
            </a:r>
            <a:endParaRPr b="0" lang="de-DE" sz="1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43"/>
          <p:cNvSpPr/>
          <p:nvPr/>
        </p:nvSpPr>
        <p:spPr>
          <a:xfrm>
            <a:off x="0" y="0"/>
            <a:ext cx="12191040" cy="170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4" name="Group 14"/>
          <p:cNvGrpSpPr/>
          <p:nvPr/>
        </p:nvGrpSpPr>
        <p:grpSpPr>
          <a:xfrm>
            <a:off x="0" y="2880000"/>
            <a:ext cx="5579280" cy="3419280"/>
            <a:chOff x="0" y="2880000"/>
            <a:chExt cx="5579280" cy="3419280"/>
          </a:xfrm>
        </p:grpSpPr>
        <p:grpSp>
          <p:nvGrpSpPr>
            <p:cNvPr id="185" name="Group 15"/>
            <p:cNvGrpSpPr/>
            <p:nvPr/>
          </p:nvGrpSpPr>
          <p:grpSpPr>
            <a:xfrm>
              <a:off x="0" y="2880000"/>
              <a:ext cx="5579280" cy="3419280"/>
              <a:chOff x="0" y="2880000"/>
              <a:chExt cx="5579280" cy="3419280"/>
            </a:xfrm>
          </p:grpSpPr>
          <p:sp>
            <p:nvSpPr>
              <p:cNvPr id="186" name="Freeform 12"/>
              <p:cNvSpPr/>
              <p:nvPr/>
            </p:nvSpPr>
            <p:spPr>
              <a:xfrm>
                <a:off x="4320" y="2881440"/>
                <a:ext cx="5573520" cy="3415320"/>
              </a:xfrm>
              <a:custGeom>
                <a:avLst/>
                <a:gdLst/>
                <a:ahLst/>
                <a:rect l="l" t="t" r="r" b="b"/>
                <a:pathLst>
                  <a:path w="5777230" h="4519109">
                    <a:moveTo>
                      <a:pt x="5777230" y="0"/>
                    </a:moveTo>
                    <a:lnTo>
                      <a:pt x="5777230" y="63847"/>
                    </a:lnTo>
                    <a:lnTo>
                      <a:pt x="5541641" y="73003"/>
                    </a:lnTo>
                    <a:cubicBezTo>
                      <a:pt x="4353863" y="124971"/>
                      <a:pt x="2514917" y="281466"/>
                      <a:pt x="2172652" y="371477"/>
                    </a:cubicBezTo>
                    <a:cubicBezTo>
                      <a:pt x="1781492" y="474347"/>
                      <a:pt x="3600770" y="348900"/>
                      <a:pt x="3657600" y="674849"/>
                    </a:cubicBezTo>
                    <a:cubicBezTo>
                      <a:pt x="3701852" y="928658"/>
                      <a:pt x="1876772" y="1089668"/>
                      <a:pt x="1859280" y="1253969"/>
                    </a:cubicBezTo>
                    <a:cubicBezTo>
                      <a:pt x="1822464" y="1599780"/>
                      <a:pt x="5186534" y="1125587"/>
                      <a:pt x="5306853" y="2367441"/>
                    </a:cubicBezTo>
                    <a:cubicBezTo>
                      <a:pt x="5440087" y="3742600"/>
                      <a:pt x="716059" y="4525260"/>
                      <a:pt x="0" y="4519073"/>
                    </a:cubicBezTo>
                    <a:lnTo>
                      <a:pt x="0" y="3204689"/>
                    </a:lnTo>
                    <a:cubicBezTo>
                      <a:pt x="1510506" y="2963865"/>
                      <a:pt x="3657030" y="2647728"/>
                      <a:pt x="3639978" y="2276478"/>
                    </a:cubicBezTo>
                    <a:cubicBezTo>
                      <a:pt x="3619069" y="1821263"/>
                      <a:pt x="621348" y="2116928"/>
                      <a:pt x="571023" y="1435420"/>
                    </a:cubicBezTo>
                    <a:cubicBezTo>
                      <a:pt x="525198" y="814855"/>
                      <a:pt x="2548660" y="782763"/>
                      <a:pt x="2667000" y="659609"/>
                    </a:cubicBezTo>
                    <a:cubicBezTo>
                      <a:pt x="2723556" y="600752"/>
                      <a:pt x="1401846" y="642351"/>
                      <a:pt x="1336357" y="450535"/>
                    </a:cubicBezTo>
                    <a:cubicBezTo>
                      <a:pt x="1303434" y="354103"/>
                      <a:pt x="1652746" y="229158"/>
                      <a:pt x="2084705" y="188439"/>
                    </a:cubicBezTo>
                    <a:cubicBezTo>
                      <a:pt x="2808159" y="111570"/>
                      <a:pt x="5018219" y="23863"/>
                      <a:pt x="5761942" y="468"/>
                    </a:cubicBezTo>
                    <a:lnTo>
                      <a:pt x="577723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Freeform 13"/>
              <p:cNvSpPr/>
              <p:nvPr/>
            </p:nvSpPr>
            <p:spPr>
              <a:xfrm>
                <a:off x="0" y="2880000"/>
                <a:ext cx="5579280" cy="3419280"/>
              </a:xfrm>
              <a:custGeom>
                <a:avLst/>
                <a:gdLst/>
                <a:ahLst/>
                <a:rect l="l" t="t" r="r" b="b"/>
                <a:pathLst>
                  <a:path w="5783248" h="4524553">
                    <a:moveTo>
                      <a:pt x="5781744" y="0"/>
                    </a:moveTo>
                    <a:cubicBezTo>
                      <a:pt x="5782245" y="25545"/>
                      <a:pt x="5782747" y="51091"/>
                      <a:pt x="5783248" y="76636"/>
                    </a:cubicBezTo>
                    <a:lnTo>
                      <a:pt x="5547659" y="85792"/>
                    </a:lnTo>
                    <a:cubicBezTo>
                      <a:pt x="4191379" y="121316"/>
                      <a:pt x="2293905" y="358930"/>
                      <a:pt x="2178670" y="384266"/>
                    </a:cubicBezTo>
                    <a:cubicBezTo>
                      <a:pt x="1804836" y="466457"/>
                      <a:pt x="3669609" y="328568"/>
                      <a:pt x="3663618" y="687638"/>
                    </a:cubicBezTo>
                    <a:cubicBezTo>
                      <a:pt x="3660099" y="898562"/>
                      <a:pt x="1827151" y="1051335"/>
                      <a:pt x="1865298" y="1266758"/>
                    </a:cubicBezTo>
                    <a:cubicBezTo>
                      <a:pt x="1921904" y="1586424"/>
                      <a:pt x="5209909" y="1143949"/>
                      <a:pt x="5312871" y="2380230"/>
                    </a:cubicBezTo>
                    <a:cubicBezTo>
                      <a:pt x="5415484" y="3612325"/>
                      <a:pt x="1222216" y="4286745"/>
                      <a:pt x="0" y="4524553"/>
                    </a:cubicBezTo>
                    <a:cubicBezTo>
                      <a:pt x="669" y="4054757"/>
                      <a:pt x="1337" y="3676312"/>
                      <a:pt x="2006" y="3206516"/>
                    </a:cubicBezTo>
                    <a:cubicBezTo>
                      <a:pt x="1042611" y="3015023"/>
                      <a:pt x="3585543" y="2698371"/>
                      <a:pt x="3645996" y="2289267"/>
                    </a:cubicBezTo>
                    <a:cubicBezTo>
                      <a:pt x="3731579" y="1710100"/>
                      <a:pt x="648707" y="2089477"/>
                      <a:pt x="577041" y="1448209"/>
                    </a:cubicBezTo>
                    <a:cubicBezTo>
                      <a:pt x="509653" y="845216"/>
                      <a:pt x="2424119" y="744705"/>
                      <a:pt x="2667000" y="665090"/>
                    </a:cubicBezTo>
                    <a:cubicBezTo>
                      <a:pt x="2791426" y="624304"/>
                      <a:pt x="1394792" y="631985"/>
                      <a:pt x="1342375" y="463324"/>
                    </a:cubicBezTo>
                    <a:cubicBezTo>
                      <a:pt x="1305784" y="345587"/>
                      <a:pt x="1667791" y="230986"/>
                      <a:pt x="2099750" y="190267"/>
                    </a:cubicBezTo>
                    <a:cubicBezTo>
                      <a:pt x="2839896" y="115178"/>
                      <a:pt x="5167828" y="18939"/>
                      <a:pt x="578174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8" name="Freeform 15"/>
            <p:cNvSpPr/>
            <p:nvPr/>
          </p:nvSpPr>
          <p:spPr>
            <a:xfrm>
              <a:off x="18720" y="2902320"/>
              <a:ext cx="5550120" cy="2897280"/>
            </a:xfrm>
            <a:custGeom>
              <a:avLst/>
              <a:gdLst/>
              <a:ahLst/>
              <a:rect l="l" t="t" r="r" b="b"/>
              <a:pathLst>
                <a:path w="9105363" h="4997003">
                  <a:moveTo>
                    <a:pt x="0" y="4997003"/>
                  </a:moveTo>
                  <a:cubicBezTo>
                    <a:pt x="1149172" y="4872910"/>
                    <a:pt x="7300175" y="4208709"/>
                    <a:pt x="7310549" y="2865192"/>
                  </a:cubicBezTo>
                  <a:cubicBezTo>
                    <a:pt x="7346323" y="1966175"/>
                    <a:pt x="1960217" y="2091429"/>
                    <a:pt x="2021983" y="1648496"/>
                  </a:cubicBezTo>
                  <a:cubicBezTo>
                    <a:pt x="2091267" y="1151646"/>
                    <a:pt x="4898264" y="1041044"/>
                    <a:pt x="4906850" y="798491"/>
                  </a:cubicBezTo>
                  <a:cubicBezTo>
                    <a:pt x="4915436" y="555938"/>
                    <a:pt x="3086638" y="699752"/>
                    <a:pt x="2846231" y="502276"/>
                  </a:cubicBezTo>
                  <a:cubicBezTo>
                    <a:pt x="2554309" y="163133"/>
                    <a:pt x="8169498" y="27904"/>
                    <a:pt x="9105363" y="0"/>
                  </a:cubicBezTo>
                </a:path>
              </a:pathLst>
            </a:custGeom>
            <a:noFill/>
            <a:ln>
              <a:solidFill>
                <a:srgbClr val="ffff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9" name="TextBox 23"/>
          <p:cNvSpPr/>
          <p:nvPr/>
        </p:nvSpPr>
        <p:spPr>
          <a:xfrm>
            <a:off x="612000" y="540000"/>
            <a:ext cx="899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Roadmap der relevanten Stationen</a:t>
            </a:r>
            <a:endParaRPr b="0" lang="de-DE" sz="4000" spc="-1" strike="noStrike">
              <a:latin typeface="Source Sans Pro"/>
            </a:endParaRPr>
          </a:p>
        </p:txBody>
      </p:sp>
      <p:grpSp>
        <p:nvGrpSpPr>
          <p:cNvPr id="190" name=""/>
          <p:cNvGrpSpPr/>
          <p:nvPr/>
        </p:nvGrpSpPr>
        <p:grpSpPr>
          <a:xfrm>
            <a:off x="360000" y="4609800"/>
            <a:ext cx="650880" cy="969480"/>
            <a:chOff x="360000" y="4609800"/>
            <a:chExt cx="650880" cy="969480"/>
          </a:xfrm>
        </p:grpSpPr>
        <p:grpSp>
          <p:nvGrpSpPr>
            <p:cNvPr id="191" name="Group 3"/>
            <p:cNvGrpSpPr/>
            <p:nvPr/>
          </p:nvGrpSpPr>
          <p:grpSpPr>
            <a:xfrm>
              <a:off x="360000" y="4609800"/>
              <a:ext cx="650880" cy="969480"/>
              <a:chOff x="360000" y="4609800"/>
              <a:chExt cx="650880" cy="969480"/>
            </a:xfrm>
          </p:grpSpPr>
          <p:grpSp>
            <p:nvGrpSpPr>
              <p:cNvPr id="192" name=""/>
              <p:cNvGrpSpPr/>
              <p:nvPr/>
            </p:nvGrpSpPr>
            <p:grpSpPr>
              <a:xfrm>
                <a:off x="360000" y="4609800"/>
                <a:ext cx="650880" cy="969480"/>
                <a:chOff x="360000" y="4609800"/>
                <a:chExt cx="650880" cy="969480"/>
              </a:xfrm>
            </p:grpSpPr>
            <p:sp>
              <p:nvSpPr>
                <p:cNvPr id="193" name="Oval 4"/>
                <p:cNvSpPr/>
                <p:nvPr/>
              </p:nvSpPr>
              <p:spPr>
                <a:xfrm>
                  <a:off x="36000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4" name="Rectangle 19"/>
                <p:cNvSpPr/>
                <p:nvPr/>
              </p:nvSpPr>
              <p:spPr>
                <a:xfrm>
                  <a:off x="47232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Oval 6"/>
                <p:cNvSpPr/>
                <p:nvPr/>
              </p:nvSpPr>
              <p:spPr>
                <a:xfrm>
                  <a:off x="43596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196" name="" descr=""/>
            <p:cNvPicPr/>
            <p:nvPr/>
          </p:nvPicPr>
          <p:blipFill>
            <a:blip r:embed="rId1"/>
            <a:stretch/>
          </p:blipFill>
          <p:spPr>
            <a:xfrm>
              <a:off x="54648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7" name="Oval 46"/>
          <p:cNvSpPr/>
          <p:nvPr/>
        </p:nvSpPr>
        <p:spPr>
          <a:xfrm>
            <a:off x="3848400" y="4140000"/>
            <a:ext cx="650880" cy="691920"/>
          </a:xfrm>
          <a:prstGeom prst="ellipse">
            <a:avLst/>
          </a:pr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44"/>
          <p:cNvSpPr/>
          <p:nvPr/>
        </p:nvSpPr>
        <p:spPr>
          <a:xfrm>
            <a:off x="3960720" y="4633920"/>
            <a:ext cx="506160" cy="47556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Oval 47"/>
          <p:cNvSpPr/>
          <p:nvPr/>
        </p:nvSpPr>
        <p:spPr>
          <a:xfrm>
            <a:off x="3924360" y="4221000"/>
            <a:ext cx="498960" cy="53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4034880" y="4320000"/>
            <a:ext cx="284400" cy="351360"/>
          </a:xfrm>
          <a:prstGeom prst="rect">
            <a:avLst/>
          </a:prstGeom>
          <a:ln w="0">
            <a:noFill/>
          </a:ln>
        </p:spPr>
      </p:pic>
      <p:grpSp>
        <p:nvGrpSpPr>
          <p:cNvPr id="201" name=""/>
          <p:cNvGrpSpPr/>
          <p:nvPr/>
        </p:nvGrpSpPr>
        <p:grpSpPr>
          <a:xfrm>
            <a:off x="360360" y="4609800"/>
            <a:ext cx="650880" cy="969480"/>
            <a:chOff x="360360" y="4609800"/>
            <a:chExt cx="650880" cy="969480"/>
          </a:xfrm>
        </p:grpSpPr>
        <p:grpSp>
          <p:nvGrpSpPr>
            <p:cNvPr id="202" name="Group 3"/>
            <p:cNvGrpSpPr/>
            <p:nvPr/>
          </p:nvGrpSpPr>
          <p:grpSpPr>
            <a:xfrm>
              <a:off x="360360" y="4609800"/>
              <a:ext cx="650880" cy="969480"/>
              <a:chOff x="360360" y="4609800"/>
              <a:chExt cx="650880" cy="969480"/>
            </a:xfrm>
          </p:grpSpPr>
          <p:grpSp>
            <p:nvGrpSpPr>
              <p:cNvPr id="203" name=""/>
              <p:cNvGrpSpPr/>
              <p:nvPr/>
            </p:nvGrpSpPr>
            <p:grpSpPr>
              <a:xfrm>
                <a:off x="360360" y="4609800"/>
                <a:ext cx="650880" cy="969480"/>
                <a:chOff x="360360" y="4609800"/>
                <a:chExt cx="650880" cy="969480"/>
              </a:xfrm>
            </p:grpSpPr>
            <p:sp>
              <p:nvSpPr>
                <p:cNvPr id="204" name="Oval 4"/>
                <p:cNvSpPr/>
                <p:nvPr/>
              </p:nvSpPr>
              <p:spPr>
                <a:xfrm>
                  <a:off x="36036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5" name="Rectangle 19"/>
                <p:cNvSpPr/>
                <p:nvPr/>
              </p:nvSpPr>
              <p:spPr>
                <a:xfrm>
                  <a:off x="47268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6" name="Oval 6"/>
                <p:cNvSpPr/>
                <p:nvPr/>
              </p:nvSpPr>
              <p:spPr>
                <a:xfrm>
                  <a:off x="43632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207" name="" descr=""/>
            <p:cNvPicPr/>
            <p:nvPr/>
          </p:nvPicPr>
          <p:blipFill>
            <a:blip r:embed="rId3"/>
            <a:stretch/>
          </p:blipFill>
          <p:spPr>
            <a:xfrm>
              <a:off x="54684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8" name="Oval 48"/>
          <p:cNvSpPr/>
          <p:nvPr/>
        </p:nvSpPr>
        <p:spPr>
          <a:xfrm>
            <a:off x="4680000" y="2520000"/>
            <a:ext cx="290880" cy="309240"/>
          </a:xfrm>
          <a:prstGeom prst="ellipse">
            <a:avLst/>
          </a:pr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Rectangle 45"/>
          <p:cNvSpPr/>
          <p:nvPr/>
        </p:nvSpPr>
        <p:spPr>
          <a:xfrm>
            <a:off x="4730400" y="274104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Oval 49"/>
          <p:cNvSpPr/>
          <p:nvPr/>
        </p:nvSpPr>
        <p:spPr>
          <a:xfrm>
            <a:off x="4713840" y="255636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" descr=""/>
          <p:cNvPicPr/>
          <p:nvPr/>
        </p:nvPicPr>
        <p:blipFill>
          <a:blip r:embed="rId4"/>
          <a:stretch/>
        </p:blipFill>
        <p:spPr>
          <a:xfrm>
            <a:off x="4763520" y="260064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212" name="Oval 50"/>
          <p:cNvSpPr/>
          <p:nvPr/>
        </p:nvSpPr>
        <p:spPr>
          <a:xfrm>
            <a:off x="3162960" y="2580840"/>
            <a:ext cx="290880" cy="309240"/>
          </a:xfrm>
          <a:prstGeom prst="ellipse">
            <a:avLst/>
          </a:pr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Rectangle 46"/>
          <p:cNvSpPr/>
          <p:nvPr/>
        </p:nvSpPr>
        <p:spPr>
          <a:xfrm>
            <a:off x="3213360" y="280188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Oval 51"/>
          <p:cNvSpPr/>
          <p:nvPr/>
        </p:nvSpPr>
        <p:spPr>
          <a:xfrm>
            <a:off x="3196800" y="261720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" descr=""/>
          <p:cNvPicPr/>
          <p:nvPr/>
        </p:nvPicPr>
        <p:blipFill>
          <a:blip r:embed="rId5"/>
          <a:stretch/>
        </p:blipFill>
        <p:spPr>
          <a:xfrm>
            <a:off x="3246480" y="266148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216" name="Oval 52"/>
          <p:cNvSpPr/>
          <p:nvPr/>
        </p:nvSpPr>
        <p:spPr>
          <a:xfrm>
            <a:off x="1080000" y="2880000"/>
            <a:ext cx="482760" cy="513360"/>
          </a:xfrm>
          <a:prstGeom prst="ellipse">
            <a:avLst/>
          </a:pr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Rectangle 47"/>
          <p:cNvSpPr/>
          <p:nvPr/>
        </p:nvSpPr>
        <p:spPr>
          <a:xfrm>
            <a:off x="1163520" y="324648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Oval 53"/>
          <p:cNvSpPr/>
          <p:nvPr/>
        </p:nvSpPr>
        <p:spPr>
          <a:xfrm>
            <a:off x="1136520" y="294012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" descr=""/>
          <p:cNvPicPr/>
          <p:nvPr/>
        </p:nvPicPr>
        <p:blipFill>
          <a:blip r:embed="rId6"/>
          <a:stretch/>
        </p:blipFill>
        <p:spPr>
          <a:xfrm>
            <a:off x="1218240" y="301356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220" name="Oval 54"/>
          <p:cNvSpPr/>
          <p:nvPr/>
        </p:nvSpPr>
        <p:spPr>
          <a:xfrm>
            <a:off x="2740320" y="3349440"/>
            <a:ext cx="482760" cy="51336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Rectangle 48"/>
          <p:cNvSpPr/>
          <p:nvPr/>
        </p:nvSpPr>
        <p:spPr>
          <a:xfrm>
            <a:off x="2823840" y="371592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Oval 55"/>
          <p:cNvSpPr/>
          <p:nvPr/>
        </p:nvSpPr>
        <p:spPr>
          <a:xfrm>
            <a:off x="2796840" y="340956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" descr=""/>
          <p:cNvPicPr/>
          <p:nvPr/>
        </p:nvPicPr>
        <p:blipFill>
          <a:blip r:embed="rId7"/>
          <a:stretch/>
        </p:blipFill>
        <p:spPr>
          <a:xfrm>
            <a:off x="2878560" y="348300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224" name="Rectangle 49"/>
          <p:cNvSpPr/>
          <p:nvPr/>
        </p:nvSpPr>
        <p:spPr>
          <a:xfrm>
            <a:off x="936000" y="460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70c0"/>
                </a:solidFill>
                <a:latin typeface="Arial"/>
                <a:ea typeface="DejaVu Sans"/>
              </a:rPr>
              <a:t>Gastro-Hero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25" name="Rectangle 50"/>
          <p:cNvSpPr/>
          <p:nvPr/>
        </p:nvSpPr>
        <p:spPr>
          <a:xfrm>
            <a:off x="4320000" y="3960000"/>
            <a:ext cx="12592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168253"/>
                </a:solidFill>
                <a:latin typeface="Arial"/>
                <a:ea typeface="DejaVu Sans"/>
              </a:rPr>
              <a:t>Gudat Solutions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26" name="Rectangle 51"/>
          <p:cNvSpPr/>
          <p:nvPr/>
        </p:nvSpPr>
        <p:spPr>
          <a:xfrm>
            <a:off x="3167640" y="355356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bf00"/>
                </a:solidFill>
                <a:latin typeface="Arial"/>
                <a:ea typeface="DejaVu Sans"/>
              </a:rPr>
              <a:t>Trimet SE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27" name="Rectangle 52"/>
          <p:cNvSpPr/>
          <p:nvPr/>
        </p:nvSpPr>
        <p:spPr>
          <a:xfrm>
            <a:off x="540000" y="265212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f0041"/>
                </a:solidFill>
                <a:latin typeface="Arial"/>
                <a:ea typeface="DejaVu Sans"/>
              </a:rPr>
              <a:t>NWB Verlag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28" name="Rectangle 53"/>
          <p:cNvSpPr/>
          <p:nvPr/>
        </p:nvSpPr>
        <p:spPr>
          <a:xfrm>
            <a:off x="2602080" y="2340000"/>
            <a:ext cx="135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47804"/>
                </a:solidFill>
                <a:latin typeface="Arial"/>
                <a:ea typeface="DejaVu Sans"/>
              </a:rPr>
              <a:t>Nordwest Handel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29" name="Rectangle 54"/>
          <p:cNvSpPr/>
          <p:nvPr/>
        </p:nvSpPr>
        <p:spPr>
          <a:xfrm>
            <a:off x="4222080" y="226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be33d"/>
                </a:solidFill>
                <a:latin typeface="Arial"/>
                <a:ea typeface="DejaVu Sans"/>
              </a:rPr>
              <a:t>Micros Fidelio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30" name="TextBox 24"/>
          <p:cNvSpPr/>
          <p:nvPr/>
        </p:nvSpPr>
        <p:spPr>
          <a:xfrm>
            <a:off x="6138000" y="182124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Branchen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231" name="Straight Connector 10"/>
          <p:cNvSpPr/>
          <p:nvPr/>
        </p:nvSpPr>
        <p:spPr>
          <a:xfrm>
            <a:off x="6012000" y="217296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Box 25"/>
          <p:cNvSpPr/>
          <p:nvPr/>
        </p:nvSpPr>
        <p:spPr>
          <a:xfrm>
            <a:off x="6065280" y="2206080"/>
            <a:ext cx="16380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Software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Industrie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Handel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Verlagswesen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233" name="TextBox 26"/>
          <p:cNvSpPr/>
          <p:nvPr/>
        </p:nvSpPr>
        <p:spPr>
          <a:xfrm>
            <a:off x="6138000" y="318888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Aufgaben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234" name="Straight Connector 11"/>
          <p:cNvSpPr/>
          <p:nvPr/>
        </p:nvSpPr>
        <p:spPr>
          <a:xfrm>
            <a:off x="6012000" y="354060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Box 2"/>
          <p:cNvSpPr/>
          <p:nvPr/>
        </p:nvSpPr>
        <p:spPr>
          <a:xfrm>
            <a:off x="6065280" y="3573720"/>
            <a:ext cx="509472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Digitalisierung branchenabhängiger Geschäftsprozesse 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Management branchenabhängiger Daten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Data Engineering diverser Datentypen aus unterschiedlichen Systemen über verschiedensten Schnittstellen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Datawarehouse-Entwicklung nach entsprechenden Anforderungen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Ermittlung branchenspezifischer KPIs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Bereitstellung von Berichten und Analysen in diversen Infrastrukturen</a:t>
            </a:r>
            <a:endParaRPr b="0" lang="de-DE" sz="12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9"/>
          <p:cNvSpPr/>
          <p:nvPr/>
        </p:nvSpPr>
        <p:spPr>
          <a:xfrm>
            <a:off x="0" y="0"/>
            <a:ext cx="12191040" cy="170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7" name="Group 1"/>
          <p:cNvGrpSpPr/>
          <p:nvPr/>
        </p:nvGrpSpPr>
        <p:grpSpPr>
          <a:xfrm>
            <a:off x="0" y="2880000"/>
            <a:ext cx="5579280" cy="3419280"/>
            <a:chOff x="0" y="2880000"/>
            <a:chExt cx="5579280" cy="3419280"/>
          </a:xfrm>
        </p:grpSpPr>
        <p:grpSp>
          <p:nvGrpSpPr>
            <p:cNvPr id="238" name="Group 2"/>
            <p:cNvGrpSpPr/>
            <p:nvPr/>
          </p:nvGrpSpPr>
          <p:grpSpPr>
            <a:xfrm>
              <a:off x="0" y="2880000"/>
              <a:ext cx="5579280" cy="3419280"/>
              <a:chOff x="0" y="2880000"/>
              <a:chExt cx="5579280" cy="3419280"/>
            </a:xfrm>
          </p:grpSpPr>
          <p:sp>
            <p:nvSpPr>
              <p:cNvPr id="239" name="Freeform 1"/>
              <p:cNvSpPr/>
              <p:nvPr/>
            </p:nvSpPr>
            <p:spPr>
              <a:xfrm>
                <a:off x="4320" y="2881440"/>
                <a:ext cx="5573520" cy="3415320"/>
              </a:xfrm>
              <a:custGeom>
                <a:avLst/>
                <a:gdLst/>
                <a:ahLst/>
                <a:rect l="l" t="t" r="r" b="b"/>
                <a:pathLst>
                  <a:path w="5777230" h="4519109">
                    <a:moveTo>
                      <a:pt x="5777230" y="0"/>
                    </a:moveTo>
                    <a:lnTo>
                      <a:pt x="5777230" y="63847"/>
                    </a:lnTo>
                    <a:lnTo>
                      <a:pt x="5541641" y="73003"/>
                    </a:lnTo>
                    <a:cubicBezTo>
                      <a:pt x="4353863" y="124971"/>
                      <a:pt x="2514917" y="281466"/>
                      <a:pt x="2172652" y="371477"/>
                    </a:cubicBezTo>
                    <a:cubicBezTo>
                      <a:pt x="1781492" y="474347"/>
                      <a:pt x="3600770" y="348900"/>
                      <a:pt x="3657600" y="674849"/>
                    </a:cubicBezTo>
                    <a:cubicBezTo>
                      <a:pt x="3701852" y="928658"/>
                      <a:pt x="1876772" y="1089668"/>
                      <a:pt x="1859280" y="1253969"/>
                    </a:cubicBezTo>
                    <a:cubicBezTo>
                      <a:pt x="1822464" y="1599780"/>
                      <a:pt x="5186534" y="1125587"/>
                      <a:pt x="5306853" y="2367441"/>
                    </a:cubicBezTo>
                    <a:cubicBezTo>
                      <a:pt x="5440087" y="3742600"/>
                      <a:pt x="716059" y="4525260"/>
                      <a:pt x="0" y="4519073"/>
                    </a:cubicBezTo>
                    <a:lnTo>
                      <a:pt x="0" y="3204689"/>
                    </a:lnTo>
                    <a:cubicBezTo>
                      <a:pt x="1510506" y="2963865"/>
                      <a:pt x="3657030" y="2647728"/>
                      <a:pt x="3639978" y="2276478"/>
                    </a:cubicBezTo>
                    <a:cubicBezTo>
                      <a:pt x="3619069" y="1821263"/>
                      <a:pt x="621348" y="2116928"/>
                      <a:pt x="571023" y="1435420"/>
                    </a:cubicBezTo>
                    <a:cubicBezTo>
                      <a:pt x="525198" y="814855"/>
                      <a:pt x="2548660" y="782763"/>
                      <a:pt x="2667000" y="659609"/>
                    </a:cubicBezTo>
                    <a:cubicBezTo>
                      <a:pt x="2723556" y="600752"/>
                      <a:pt x="1401846" y="642351"/>
                      <a:pt x="1336357" y="450535"/>
                    </a:cubicBezTo>
                    <a:cubicBezTo>
                      <a:pt x="1303434" y="354103"/>
                      <a:pt x="1652746" y="229158"/>
                      <a:pt x="2084705" y="188439"/>
                    </a:cubicBezTo>
                    <a:cubicBezTo>
                      <a:pt x="2808159" y="111570"/>
                      <a:pt x="5018219" y="23863"/>
                      <a:pt x="5761942" y="468"/>
                    </a:cubicBezTo>
                    <a:lnTo>
                      <a:pt x="577723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Freeform 2"/>
              <p:cNvSpPr/>
              <p:nvPr/>
            </p:nvSpPr>
            <p:spPr>
              <a:xfrm>
                <a:off x="0" y="2880000"/>
                <a:ext cx="5579280" cy="3419280"/>
              </a:xfrm>
              <a:custGeom>
                <a:avLst/>
                <a:gdLst/>
                <a:ahLst/>
                <a:rect l="l" t="t" r="r" b="b"/>
                <a:pathLst>
                  <a:path w="5783248" h="4524553">
                    <a:moveTo>
                      <a:pt x="5781744" y="0"/>
                    </a:moveTo>
                    <a:cubicBezTo>
                      <a:pt x="5782245" y="25545"/>
                      <a:pt x="5782747" y="51091"/>
                      <a:pt x="5783248" y="76636"/>
                    </a:cubicBezTo>
                    <a:lnTo>
                      <a:pt x="5547659" y="85792"/>
                    </a:lnTo>
                    <a:cubicBezTo>
                      <a:pt x="4191379" y="121316"/>
                      <a:pt x="2293905" y="358930"/>
                      <a:pt x="2178670" y="384266"/>
                    </a:cubicBezTo>
                    <a:cubicBezTo>
                      <a:pt x="1804836" y="466457"/>
                      <a:pt x="3669609" y="328568"/>
                      <a:pt x="3663618" y="687638"/>
                    </a:cubicBezTo>
                    <a:cubicBezTo>
                      <a:pt x="3660099" y="898562"/>
                      <a:pt x="1827151" y="1051335"/>
                      <a:pt x="1865298" y="1266758"/>
                    </a:cubicBezTo>
                    <a:cubicBezTo>
                      <a:pt x="1921904" y="1586424"/>
                      <a:pt x="5209909" y="1143949"/>
                      <a:pt x="5312871" y="2380230"/>
                    </a:cubicBezTo>
                    <a:cubicBezTo>
                      <a:pt x="5415484" y="3612325"/>
                      <a:pt x="1222216" y="4286745"/>
                      <a:pt x="0" y="4524553"/>
                    </a:cubicBezTo>
                    <a:cubicBezTo>
                      <a:pt x="669" y="4054757"/>
                      <a:pt x="1337" y="3676312"/>
                      <a:pt x="2006" y="3206516"/>
                    </a:cubicBezTo>
                    <a:cubicBezTo>
                      <a:pt x="1042611" y="3015023"/>
                      <a:pt x="3585543" y="2698371"/>
                      <a:pt x="3645996" y="2289267"/>
                    </a:cubicBezTo>
                    <a:cubicBezTo>
                      <a:pt x="3731579" y="1710100"/>
                      <a:pt x="648707" y="2089477"/>
                      <a:pt x="577041" y="1448209"/>
                    </a:cubicBezTo>
                    <a:cubicBezTo>
                      <a:pt x="509653" y="845216"/>
                      <a:pt x="2424119" y="744705"/>
                      <a:pt x="2667000" y="665090"/>
                    </a:cubicBezTo>
                    <a:cubicBezTo>
                      <a:pt x="2791426" y="624304"/>
                      <a:pt x="1394792" y="631985"/>
                      <a:pt x="1342375" y="463324"/>
                    </a:cubicBezTo>
                    <a:cubicBezTo>
                      <a:pt x="1305784" y="345587"/>
                      <a:pt x="1667791" y="230986"/>
                      <a:pt x="2099750" y="190267"/>
                    </a:cubicBezTo>
                    <a:cubicBezTo>
                      <a:pt x="2839896" y="115178"/>
                      <a:pt x="5167828" y="18939"/>
                      <a:pt x="578174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1" name="Freeform 14"/>
            <p:cNvSpPr/>
            <p:nvPr/>
          </p:nvSpPr>
          <p:spPr>
            <a:xfrm>
              <a:off x="18720" y="2902320"/>
              <a:ext cx="5550120" cy="2897280"/>
            </a:xfrm>
            <a:custGeom>
              <a:avLst/>
              <a:gdLst/>
              <a:ahLst/>
              <a:rect l="l" t="t" r="r" b="b"/>
              <a:pathLst>
                <a:path w="9105363" h="4997003">
                  <a:moveTo>
                    <a:pt x="0" y="4997003"/>
                  </a:moveTo>
                  <a:cubicBezTo>
                    <a:pt x="1149172" y="4872910"/>
                    <a:pt x="7300175" y="4208709"/>
                    <a:pt x="7310549" y="2865192"/>
                  </a:cubicBezTo>
                  <a:cubicBezTo>
                    <a:pt x="7346323" y="1966175"/>
                    <a:pt x="1960217" y="2091429"/>
                    <a:pt x="2021983" y="1648496"/>
                  </a:cubicBezTo>
                  <a:cubicBezTo>
                    <a:pt x="2091267" y="1151646"/>
                    <a:pt x="4898264" y="1041044"/>
                    <a:pt x="4906850" y="798491"/>
                  </a:cubicBezTo>
                  <a:cubicBezTo>
                    <a:pt x="4915436" y="555938"/>
                    <a:pt x="3086638" y="699752"/>
                    <a:pt x="2846231" y="502276"/>
                  </a:cubicBezTo>
                  <a:cubicBezTo>
                    <a:pt x="2554309" y="163133"/>
                    <a:pt x="8169498" y="27904"/>
                    <a:pt x="9105363" y="0"/>
                  </a:cubicBezTo>
                </a:path>
              </a:pathLst>
            </a:custGeom>
            <a:noFill/>
            <a:ln>
              <a:solidFill>
                <a:srgbClr val="ffff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2" name="TextBox 9"/>
          <p:cNvSpPr/>
          <p:nvPr/>
        </p:nvSpPr>
        <p:spPr>
          <a:xfrm>
            <a:off x="612000" y="540000"/>
            <a:ext cx="899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Roadmap der relevanten Stationen</a:t>
            </a:r>
            <a:endParaRPr b="0" lang="de-DE" sz="4000" spc="-1" strike="noStrike">
              <a:latin typeface="Source Sans Pro"/>
            </a:endParaRPr>
          </a:p>
        </p:txBody>
      </p:sp>
      <p:grpSp>
        <p:nvGrpSpPr>
          <p:cNvPr id="243" name=""/>
          <p:cNvGrpSpPr/>
          <p:nvPr/>
        </p:nvGrpSpPr>
        <p:grpSpPr>
          <a:xfrm>
            <a:off x="360000" y="4609800"/>
            <a:ext cx="650880" cy="969480"/>
            <a:chOff x="360000" y="4609800"/>
            <a:chExt cx="650880" cy="969480"/>
          </a:xfrm>
        </p:grpSpPr>
        <p:grpSp>
          <p:nvGrpSpPr>
            <p:cNvPr id="244" name="Group 3"/>
            <p:cNvGrpSpPr/>
            <p:nvPr/>
          </p:nvGrpSpPr>
          <p:grpSpPr>
            <a:xfrm>
              <a:off x="360000" y="4609800"/>
              <a:ext cx="650880" cy="969480"/>
              <a:chOff x="360000" y="4609800"/>
              <a:chExt cx="650880" cy="969480"/>
            </a:xfrm>
          </p:grpSpPr>
          <p:grpSp>
            <p:nvGrpSpPr>
              <p:cNvPr id="245" name=""/>
              <p:cNvGrpSpPr/>
              <p:nvPr/>
            </p:nvGrpSpPr>
            <p:grpSpPr>
              <a:xfrm>
                <a:off x="360000" y="4609800"/>
                <a:ext cx="650880" cy="969480"/>
                <a:chOff x="360000" y="4609800"/>
                <a:chExt cx="650880" cy="969480"/>
              </a:xfrm>
            </p:grpSpPr>
            <p:sp>
              <p:nvSpPr>
                <p:cNvPr id="246" name="Oval 4"/>
                <p:cNvSpPr/>
                <p:nvPr/>
              </p:nvSpPr>
              <p:spPr>
                <a:xfrm>
                  <a:off x="36000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" name="Rectangle 19"/>
                <p:cNvSpPr/>
                <p:nvPr/>
              </p:nvSpPr>
              <p:spPr>
                <a:xfrm>
                  <a:off x="47232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" name="Oval 6"/>
                <p:cNvSpPr/>
                <p:nvPr/>
              </p:nvSpPr>
              <p:spPr>
                <a:xfrm>
                  <a:off x="43596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249" name="" descr=""/>
            <p:cNvPicPr/>
            <p:nvPr/>
          </p:nvPicPr>
          <p:blipFill>
            <a:blip r:embed="rId1"/>
            <a:stretch/>
          </p:blipFill>
          <p:spPr>
            <a:xfrm>
              <a:off x="54648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0" name="Oval 1"/>
          <p:cNvSpPr/>
          <p:nvPr/>
        </p:nvSpPr>
        <p:spPr>
          <a:xfrm>
            <a:off x="3848400" y="4140000"/>
            <a:ext cx="650880" cy="691920"/>
          </a:xfrm>
          <a:prstGeom prst="ellipse">
            <a:avLst/>
          </a:pr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Rectangle 10"/>
          <p:cNvSpPr/>
          <p:nvPr/>
        </p:nvSpPr>
        <p:spPr>
          <a:xfrm>
            <a:off x="3960720" y="4633920"/>
            <a:ext cx="506160" cy="47556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168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Oval 2"/>
          <p:cNvSpPr/>
          <p:nvPr/>
        </p:nvSpPr>
        <p:spPr>
          <a:xfrm>
            <a:off x="3924360" y="4221000"/>
            <a:ext cx="498960" cy="53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034880" y="4320000"/>
            <a:ext cx="284400" cy="351360"/>
          </a:xfrm>
          <a:prstGeom prst="rect">
            <a:avLst/>
          </a:prstGeom>
          <a:ln w="0">
            <a:noFill/>
          </a:ln>
        </p:spPr>
      </p:pic>
      <p:grpSp>
        <p:nvGrpSpPr>
          <p:cNvPr id="254" name=""/>
          <p:cNvGrpSpPr/>
          <p:nvPr/>
        </p:nvGrpSpPr>
        <p:grpSpPr>
          <a:xfrm>
            <a:off x="360360" y="4609800"/>
            <a:ext cx="650880" cy="969480"/>
            <a:chOff x="360360" y="4609800"/>
            <a:chExt cx="650880" cy="969480"/>
          </a:xfrm>
        </p:grpSpPr>
        <p:grpSp>
          <p:nvGrpSpPr>
            <p:cNvPr id="255" name="Group 3"/>
            <p:cNvGrpSpPr/>
            <p:nvPr/>
          </p:nvGrpSpPr>
          <p:grpSpPr>
            <a:xfrm>
              <a:off x="360360" y="4609800"/>
              <a:ext cx="650880" cy="969480"/>
              <a:chOff x="360360" y="4609800"/>
              <a:chExt cx="650880" cy="969480"/>
            </a:xfrm>
          </p:grpSpPr>
          <p:grpSp>
            <p:nvGrpSpPr>
              <p:cNvPr id="256" name=""/>
              <p:cNvGrpSpPr/>
              <p:nvPr/>
            </p:nvGrpSpPr>
            <p:grpSpPr>
              <a:xfrm>
                <a:off x="360360" y="4609800"/>
                <a:ext cx="650880" cy="969480"/>
                <a:chOff x="360360" y="4609800"/>
                <a:chExt cx="650880" cy="969480"/>
              </a:xfrm>
            </p:grpSpPr>
            <p:sp>
              <p:nvSpPr>
                <p:cNvPr id="257" name="Oval 4"/>
                <p:cNvSpPr/>
                <p:nvPr/>
              </p:nvSpPr>
              <p:spPr>
                <a:xfrm>
                  <a:off x="360360" y="4609800"/>
                  <a:ext cx="650880" cy="69192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8" name="Rectangle 19"/>
                <p:cNvSpPr/>
                <p:nvPr/>
              </p:nvSpPr>
              <p:spPr>
                <a:xfrm>
                  <a:off x="472680" y="5103720"/>
                  <a:ext cx="506160" cy="475560"/>
                </a:xfrm>
                <a:custGeom>
                  <a:avLst/>
                  <a:gdLst/>
                  <a:ahLst/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9" name="Oval 6"/>
                <p:cNvSpPr/>
                <p:nvPr/>
              </p:nvSpPr>
              <p:spPr>
                <a:xfrm>
                  <a:off x="436320" y="4690800"/>
                  <a:ext cx="498960" cy="530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pic>
          <p:nvPicPr>
            <p:cNvPr id="260" name="" descr=""/>
            <p:cNvPicPr/>
            <p:nvPr/>
          </p:nvPicPr>
          <p:blipFill>
            <a:blip r:embed="rId3"/>
            <a:stretch/>
          </p:blipFill>
          <p:spPr>
            <a:xfrm>
              <a:off x="546840" y="4789800"/>
              <a:ext cx="284400" cy="35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1" name="Oval 3"/>
          <p:cNvSpPr/>
          <p:nvPr/>
        </p:nvSpPr>
        <p:spPr>
          <a:xfrm>
            <a:off x="4680000" y="2520000"/>
            <a:ext cx="290880" cy="309240"/>
          </a:xfrm>
          <a:prstGeom prst="ellipse">
            <a:avLst/>
          </a:pr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Rectangle 11"/>
          <p:cNvSpPr/>
          <p:nvPr/>
        </p:nvSpPr>
        <p:spPr>
          <a:xfrm>
            <a:off x="4730400" y="274104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be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Oval 5"/>
          <p:cNvSpPr/>
          <p:nvPr/>
        </p:nvSpPr>
        <p:spPr>
          <a:xfrm>
            <a:off x="4713840" y="255636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" descr=""/>
          <p:cNvPicPr/>
          <p:nvPr/>
        </p:nvPicPr>
        <p:blipFill>
          <a:blip r:embed="rId4"/>
          <a:stretch/>
        </p:blipFill>
        <p:spPr>
          <a:xfrm>
            <a:off x="4763520" y="260064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265" name="Oval 7"/>
          <p:cNvSpPr/>
          <p:nvPr/>
        </p:nvSpPr>
        <p:spPr>
          <a:xfrm>
            <a:off x="3162960" y="2580840"/>
            <a:ext cx="290880" cy="309240"/>
          </a:xfrm>
          <a:prstGeom prst="ellipse">
            <a:avLst/>
          </a:pr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Rectangle 12"/>
          <p:cNvSpPr/>
          <p:nvPr/>
        </p:nvSpPr>
        <p:spPr>
          <a:xfrm>
            <a:off x="3213360" y="2801880"/>
            <a:ext cx="226080" cy="2124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47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Oval 8"/>
          <p:cNvSpPr/>
          <p:nvPr/>
        </p:nvSpPr>
        <p:spPr>
          <a:xfrm>
            <a:off x="3196800" y="2617200"/>
            <a:ext cx="223200" cy="236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246480" y="2661480"/>
            <a:ext cx="126720" cy="156600"/>
          </a:xfrm>
          <a:prstGeom prst="rect">
            <a:avLst/>
          </a:prstGeom>
          <a:ln w="0">
            <a:noFill/>
          </a:ln>
        </p:spPr>
      </p:pic>
      <p:sp>
        <p:nvSpPr>
          <p:cNvPr id="269" name="Oval 9"/>
          <p:cNvSpPr/>
          <p:nvPr/>
        </p:nvSpPr>
        <p:spPr>
          <a:xfrm>
            <a:off x="1080000" y="2880000"/>
            <a:ext cx="482760" cy="513360"/>
          </a:xfrm>
          <a:prstGeom prst="ellipse">
            <a:avLst/>
          </a:pr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Rectangle 13"/>
          <p:cNvSpPr/>
          <p:nvPr/>
        </p:nvSpPr>
        <p:spPr>
          <a:xfrm>
            <a:off x="1163520" y="324648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bf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Oval 11"/>
          <p:cNvSpPr/>
          <p:nvPr/>
        </p:nvSpPr>
        <p:spPr>
          <a:xfrm>
            <a:off x="1136520" y="294012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" descr=""/>
          <p:cNvPicPr/>
          <p:nvPr/>
        </p:nvPicPr>
        <p:blipFill>
          <a:blip r:embed="rId6"/>
          <a:stretch/>
        </p:blipFill>
        <p:spPr>
          <a:xfrm>
            <a:off x="1218240" y="301356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273" name="Oval 12"/>
          <p:cNvSpPr/>
          <p:nvPr/>
        </p:nvSpPr>
        <p:spPr>
          <a:xfrm>
            <a:off x="2740320" y="3349440"/>
            <a:ext cx="482760" cy="51336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Rectangle 14"/>
          <p:cNvSpPr/>
          <p:nvPr/>
        </p:nvSpPr>
        <p:spPr>
          <a:xfrm>
            <a:off x="2823840" y="3715920"/>
            <a:ext cx="375120" cy="352800"/>
          </a:xfrm>
          <a:custGeom>
            <a:avLst/>
            <a:gdLst/>
            <a:ahLst/>
            <a:rect l="l" t="t" r="r" b="b"/>
            <a:pathLst>
              <a:path w="711212" h="628698">
                <a:moveTo>
                  <a:pt x="0" y="152188"/>
                </a:moveTo>
                <a:cubicBezTo>
                  <a:pt x="282146" y="369755"/>
                  <a:pt x="604850" y="211744"/>
                  <a:pt x="711212" y="0"/>
                </a:cubicBezTo>
                <a:cubicBezTo>
                  <a:pt x="633145" y="175886"/>
                  <a:pt x="487421" y="411770"/>
                  <a:pt x="294960" y="628698"/>
                </a:cubicBezTo>
                <a:cubicBezTo>
                  <a:pt x="339410" y="308023"/>
                  <a:pt x="203943" y="302099"/>
                  <a:pt x="0" y="152188"/>
                </a:cubicBezTo>
                <a:close/>
              </a:path>
            </a:pathLst>
          </a:cu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Oval 27"/>
          <p:cNvSpPr/>
          <p:nvPr/>
        </p:nvSpPr>
        <p:spPr>
          <a:xfrm>
            <a:off x="2796840" y="3409560"/>
            <a:ext cx="370080" cy="393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6" name="" descr=""/>
          <p:cNvPicPr/>
          <p:nvPr/>
        </p:nvPicPr>
        <p:blipFill>
          <a:blip r:embed="rId7"/>
          <a:stretch/>
        </p:blipFill>
        <p:spPr>
          <a:xfrm>
            <a:off x="2878560" y="3483000"/>
            <a:ext cx="210960" cy="260640"/>
          </a:xfrm>
          <a:prstGeom prst="rect">
            <a:avLst/>
          </a:prstGeom>
          <a:ln w="0">
            <a:noFill/>
          </a:ln>
        </p:spPr>
      </p:pic>
      <p:sp>
        <p:nvSpPr>
          <p:cNvPr id="277" name="Rectangle 15"/>
          <p:cNvSpPr/>
          <p:nvPr/>
        </p:nvSpPr>
        <p:spPr>
          <a:xfrm>
            <a:off x="936000" y="460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70c0"/>
                </a:solidFill>
                <a:latin typeface="Arial"/>
                <a:ea typeface="DejaVu Sans"/>
              </a:rPr>
              <a:t>Gastro-Hero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78" name="Rectangle 16"/>
          <p:cNvSpPr/>
          <p:nvPr/>
        </p:nvSpPr>
        <p:spPr>
          <a:xfrm>
            <a:off x="4320000" y="3960000"/>
            <a:ext cx="12592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168253"/>
                </a:solidFill>
                <a:latin typeface="Arial"/>
                <a:ea typeface="DejaVu Sans"/>
              </a:rPr>
              <a:t>Gudat Solutions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79" name="Rectangle 17"/>
          <p:cNvSpPr/>
          <p:nvPr/>
        </p:nvSpPr>
        <p:spPr>
          <a:xfrm>
            <a:off x="3167640" y="355356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ffbf00"/>
                </a:solidFill>
                <a:latin typeface="Arial"/>
                <a:ea typeface="DejaVu Sans"/>
              </a:rPr>
              <a:t>Trimet SE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80" name="Rectangle 56"/>
          <p:cNvSpPr/>
          <p:nvPr/>
        </p:nvSpPr>
        <p:spPr>
          <a:xfrm>
            <a:off x="540000" y="265212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f0041"/>
                </a:solidFill>
                <a:latin typeface="Arial"/>
                <a:ea typeface="DejaVu Sans"/>
              </a:rPr>
              <a:t>NWB Verlag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81" name="Rectangle 57"/>
          <p:cNvSpPr/>
          <p:nvPr/>
        </p:nvSpPr>
        <p:spPr>
          <a:xfrm>
            <a:off x="2602080" y="2340000"/>
            <a:ext cx="135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47804"/>
                </a:solidFill>
                <a:latin typeface="Arial"/>
                <a:ea typeface="DejaVu Sans"/>
              </a:rPr>
              <a:t>Nordwest Handel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82" name="Rectangle 58"/>
          <p:cNvSpPr/>
          <p:nvPr/>
        </p:nvSpPr>
        <p:spPr>
          <a:xfrm>
            <a:off x="4222080" y="2269800"/>
            <a:ext cx="1177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bbe33d"/>
                </a:solidFill>
                <a:latin typeface="Arial"/>
                <a:ea typeface="DejaVu Sans"/>
              </a:rPr>
              <a:t>Micros Fidelio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83" name="TextBox 14"/>
          <p:cNvSpPr/>
          <p:nvPr/>
        </p:nvSpPr>
        <p:spPr>
          <a:xfrm>
            <a:off x="6138000" y="182124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Branchen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284" name="Straight Connector 2"/>
          <p:cNvSpPr/>
          <p:nvPr/>
        </p:nvSpPr>
        <p:spPr>
          <a:xfrm>
            <a:off x="6012000" y="217296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TextBox 15"/>
          <p:cNvSpPr/>
          <p:nvPr/>
        </p:nvSpPr>
        <p:spPr>
          <a:xfrm>
            <a:off x="6065280" y="2206080"/>
            <a:ext cx="16380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Software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Industrie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Handel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Verlagswesen</a:t>
            </a:r>
            <a:endParaRPr b="0" lang="de-DE" sz="1200" spc="-1" strike="noStrike">
              <a:latin typeface="Source Sans Pro"/>
            </a:endParaRPr>
          </a:p>
        </p:txBody>
      </p:sp>
      <p:sp>
        <p:nvSpPr>
          <p:cNvPr id="286" name="TextBox 21"/>
          <p:cNvSpPr/>
          <p:nvPr/>
        </p:nvSpPr>
        <p:spPr>
          <a:xfrm>
            <a:off x="6138000" y="318888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Aufgaben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287" name="Straight Connector 4"/>
          <p:cNvSpPr/>
          <p:nvPr/>
        </p:nvSpPr>
        <p:spPr>
          <a:xfrm>
            <a:off x="6012000" y="354060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22"/>
          <p:cNvSpPr/>
          <p:nvPr/>
        </p:nvSpPr>
        <p:spPr>
          <a:xfrm>
            <a:off x="6138000" y="5060880"/>
            <a:ext cx="2033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Technologien</a:t>
            </a:r>
            <a:endParaRPr b="0" lang="de-DE" sz="1600" spc="-1" strike="noStrike">
              <a:latin typeface="Source Sans Pro"/>
            </a:endParaRPr>
          </a:p>
        </p:txBody>
      </p:sp>
      <p:sp>
        <p:nvSpPr>
          <p:cNvPr id="289" name="Straight Connector 5"/>
          <p:cNvSpPr/>
          <p:nvPr/>
        </p:nvSpPr>
        <p:spPr>
          <a:xfrm>
            <a:off x="6012000" y="5412600"/>
            <a:ext cx="1737360" cy="360"/>
          </a:xfrm>
          <a:prstGeom prst="line">
            <a:avLst/>
          </a:prstGeom>
          <a:ln w="190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TextBox 27"/>
          <p:cNvSpPr/>
          <p:nvPr/>
        </p:nvSpPr>
        <p:spPr>
          <a:xfrm>
            <a:off x="6065280" y="5445720"/>
            <a:ext cx="527472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Programmiersprachen (.NET, SQL Syntaxe, XSLT)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Datenbanksysteme (MS SQL, MySQL/MariaDB, Oracle, Sybase, IngresDB)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ETL Techniken (SSIS, Talend)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Multidimensionale Systeme (SSAS, PowerBI, Board)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Schnittstellen (relational via OLEDB/ODBC, REST APIs, SOAP, Files)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Datentypen (XML, JSON)</a:t>
            </a:r>
            <a:endParaRPr b="0" lang="de-DE" sz="12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Source Sans Pro"/>
            </a:endParaRPr>
          </a:p>
        </p:txBody>
      </p:sp>
      <p:sp>
        <p:nvSpPr>
          <p:cNvPr id="291" name="TextBox 30"/>
          <p:cNvSpPr/>
          <p:nvPr/>
        </p:nvSpPr>
        <p:spPr>
          <a:xfrm>
            <a:off x="6065280" y="3573720"/>
            <a:ext cx="509472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Digitalisierung branchenabhängiger Geschäftsprozesse 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Management branchenabhängiger Daten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Data Engineering diverser Datentypen aus unterschiedlichen Systemen über verschiedensten Schnittstellen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Datawarehouse-Entwicklung nach entsprechenden Anforderungen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Ermittlung branchenspezifischer KPIs</a:t>
            </a:r>
            <a:endParaRPr b="0" lang="de-DE" sz="1200" spc="-1" strike="noStrike">
              <a:latin typeface="Source Sans Pro"/>
            </a:endParaRPr>
          </a:p>
          <a:p>
            <a:pPr marL="285840" indent="-285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404040"/>
                </a:solidFill>
                <a:latin typeface="Source Sans Pro"/>
                <a:ea typeface="DejaVu Sans"/>
              </a:rPr>
              <a:t>Bereitstellung von Berichten und Analysen in diversen Infrastrukturen</a:t>
            </a:r>
            <a:endParaRPr b="0" lang="de-DE" sz="12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55"/>
          <p:cNvSpPr/>
          <p:nvPr/>
        </p:nvSpPr>
        <p:spPr>
          <a:xfrm>
            <a:off x="0" y="0"/>
            <a:ext cx="12191040" cy="170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TextBox 7"/>
          <p:cNvSpPr/>
          <p:nvPr/>
        </p:nvSpPr>
        <p:spPr>
          <a:xfrm>
            <a:off x="324000" y="540000"/>
            <a:ext cx="1054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Qualifikation, Softskills und Motivation</a:t>
            </a:r>
            <a:endParaRPr b="0" lang="de-DE" sz="4000" spc="-1" strike="noStrike">
              <a:latin typeface="Source Sans Pro"/>
            </a:endParaRPr>
          </a:p>
        </p:txBody>
      </p:sp>
      <p:sp>
        <p:nvSpPr>
          <p:cNvPr id="294" name="PlaceHolder 2"/>
          <p:cNvSpPr/>
          <p:nvPr/>
        </p:nvSpPr>
        <p:spPr>
          <a:xfrm>
            <a:off x="1080000" y="2160000"/>
            <a:ext cx="8099280" cy="35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Interesse und Fähigkeit, neue Strukturen, Prozesse, Technologien und Gegebenheiten kennenzulernen</a:t>
            </a:r>
            <a:endParaRPr b="0" lang="de-DE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Teamplayer vs. „Einzelkämpfer”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Gemeinsam Lösungen entwickeln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Eigenverantwortliche Umsetzung einzelner Tasks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Privat Mitglied einer festen Segelcrew</a:t>
            </a:r>
            <a:endParaRPr b="0" lang="de-DE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Organisiertes Arbeiten und Nachhaltiges Informationsmanagement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Aufgaben und (Teil-)Projekte im Vorfeld organisieren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Transparente Lösungen schaffen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Dokumentationen</a:t>
            </a:r>
            <a:endParaRPr b="0" lang="de-DE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Wieso HSG Bochum?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Sinnstiftung im Job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Räumliche Nähe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Neugier auf Neues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Application>LibreOffice/7.2.4.1$Windows_X86_64 LibreOffice_project/27d75539669ac387bb498e35313b970b7fe9c4f9</Application>
  <AppVersion>15.0000</AppVersion>
  <Words>483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2018-02-22T09:00:56Z</dcterms:created>
  <dc:creator>node1</dc:creator>
  <dc:description/>
  <dc:language>de-DE</dc:language>
  <cp:lastModifiedBy/>
  <dcterms:modified xsi:type="dcterms:W3CDTF">2023-03-03T18:16:51Z</dcterms:modified>
  <cp:revision>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