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7" r:id="rId1"/>
  </p:sldMasterIdLst>
  <p:notesMasterIdLst>
    <p:notesMasterId r:id="rId26"/>
  </p:notesMasterIdLst>
  <p:handoutMasterIdLst>
    <p:handoutMasterId r:id="rId27"/>
  </p:handoutMasterIdLst>
  <p:sldIdLst>
    <p:sldId id="256" r:id="rId2"/>
    <p:sldId id="270" r:id="rId3"/>
    <p:sldId id="283" r:id="rId4"/>
    <p:sldId id="271" r:id="rId5"/>
    <p:sldId id="272" r:id="rId6"/>
    <p:sldId id="258" r:id="rId7"/>
    <p:sldId id="277" r:id="rId8"/>
    <p:sldId id="274" r:id="rId9"/>
    <p:sldId id="279" r:id="rId10"/>
    <p:sldId id="280" r:id="rId11"/>
    <p:sldId id="284" r:id="rId12"/>
    <p:sldId id="281" r:id="rId13"/>
    <p:sldId id="285" r:id="rId14"/>
    <p:sldId id="286" r:id="rId15"/>
    <p:sldId id="296" r:id="rId16"/>
    <p:sldId id="288" r:id="rId17"/>
    <p:sldId id="292" r:id="rId18"/>
    <p:sldId id="298" r:id="rId19"/>
    <p:sldId id="291" r:id="rId20"/>
    <p:sldId id="299" r:id="rId21"/>
    <p:sldId id="293" r:id="rId22"/>
    <p:sldId id="294" r:id="rId23"/>
    <p:sldId id="290" r:id="rId24"/>
    <p:sldId id="295"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1034"/>
    <a:srgbClr val="0000FF"/>
    <a:srgbClr val="FF0000"/>
    <a:srgbClr val="3333FF"/>
    <a:srgbClr val="000000"/>
    <a:srgbClr val="335ED3"/>
    <a:srgbClr val="BEBEBE"/>
    <a:srgbClr val="33CC33"/>
    <a:srgbClr val="008000"/>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76" autoAdjust="0"/>
  </p:normalViewPr>
  <p:slideViewPr>
    <p:cSldViewPr>
      <p:cViewPr>
        <p:scale>
          <a:sx n="60" d="100"/>
          <a:sy n="60" d="100"/>
        </p:scale>
        <p:origin x="-2416"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16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FBB7CAA-C2A6-9743-9D05-6802D73F239A}" type="datetime1">
              <a:rPr lang="en-US" altLang="en-US" smtClean="0"/>
              <a:t>12/8/14</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E78DD6-8A4B-4EFD-ABEF-3ADAC6699686}" type="slidenum">
              <a:rPr lang="en-US" altLang="en-US"/>
              <a:pPr/>
              <a:t>‹#›</a:t>
            </a:fld>
            <a:endParaRPr lang="en-US" altLang="en-US"/>
          </a:p>
        </p:txBody>
      </p:sp>
    </p:spTree>
    <p:extLst>
      <p:ext uri="{BB962C8B-B14F-4D97-AF65-F5344CB8AC3E}">
        <p14:creationId xmlns:p14="http://schemas.microsoft.com/office/powerpoint/2010/main" val="3069400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9564A84-B112-C44D-B785-C73F6FD8703D}" type="datetime1">
              <a:rPr lang="en-US" altLang="en-US" smtClean="0"/>
              <a:t>12/8/14</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2D79F1F-D63A-4E05-8FDF-01DA035031CB}" type="slidenum">
              <a:rPr lang="en-US" altLang="en-US"/>
              <a:pPr/>
              <a:t>‹#›</a:t>
            </a:fld>
            <a:endParaRPr lang="en-US" altLang="en-US"/>
          </a:p>
        </p:txBody>
      </p:sp>
    </p:spTree>
    <p:extLst>
      <p:ext uri="{BB962C8B-B14F-4D97-AF65-F5344CB8AC3E}">
        <p14:creationId xmlns:p14="http://schemas.microsoft.com/office/powerpoint/2010/main" val="5335881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a:t>
            </a:fld>
            <a:endParaRPr lang="en-US" altLang="en-US"/>
          </a:p>
        </p:txBody>
      </p:sp>
    </p:spTree>
    <p:extLst>
      <p:ext uri="{BB962C8B-B14F-4D97-AF65-F5344CB8AC3E}">
        <p14:creationId xmlns:p14="http://schemas.microsoft.com/office/powerpoint/2010/main" val="1929357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What information is important to a cook?</a:t>
            </a:r>
          </a:p>
          <a:p>
            <a:pPr marL="0" indent="0">
              <a:buNone/>
            </a:pPr>
            <a:r>
              <a:rPr lang="en-US" dirty="0" smtClean="0"/>
              <a:t>2. What information is extraneous?</a:t>
            </a:r>
          </a:p>
          <a:p>
            <a:pPr marL="0" indent="0">
              <a:buNone/>
            </a:pPr>
            <a:r>
              <a:rPr lang="en-US" dirty="0" smtClean="0"/>
              <a:t>3. What adds confusion?</a:t>
            </a:r>
          </a:p>
          <a:p>
            <a:pPr marL="0" indent="0">
              <a:buNone/>
            </a:pPr>
            <a:r>
              <a:rPr lang="en-US" dirty="0" smtClean="0"/>
              <a:t>4. How do these change over time?</a:t>
            </a:r>
          </a:p>
          <a:p>
            <a:pPr marL="0" indent="0">
              <a:buNone/>
            </a:pP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12</a:t>
            </a:fld>
            <a:endParaRPr lang="en-US" altLang="en-US"/>
          </a:p>
        </p:txBody>
      </p:sp>
    </p:spTree>
    <p:extLst>
      <p:ext uri="{BB962C8B-B14F-4D97-AF65-F5344CB8AC3E}">
        <p14:creationId xmlns:p14="http://schemas.microsoft.com/office/powerpoint/2010/main" val="3156051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Presented this</a:t>
            </a:r>
            <a:r>
              <a:rPr lang="en-US" baseline="0" dirty="0" smtClean="0"/>
              <a:t> last time – recall that it’s </a:t>
            </a:r>
            <a:r>
              <a:rPr lang="en-US" dirty="0" smtClean="0"/>
              <a:t>3 subjects of differing</a:t>
            </a:r>
            <a:r>
              <a:rPr lang="en-US" baseline="0" dirty="0" smtClean="0"/>
              <a:t> skill level, each doing an unfamiliar recipe</a:t>
            </a:r>
          </a:p>
          <a:p>
            <a:endParaRPr lang="en-US" baseline="0" dirty="0" smtClean="0"/>
          </a:p>
          <a:p>
            <a:r>
              <a:rPr lang="en-US" dirty="0" smtClean="0"/>
              <a:t>Note the design we had before Study 1 (we should use Michelle's original mocks for this).</a:t>
            </a:r>
          </a:p>
          <a:p>
            <a:r>
              <a:rPr lang="en-US" dirty="0" smtClean="0"/>
              <a:t>Note the design we had after Study 1 (we can just show the live site)</a:t>
            </a:r>
          </a:p>
          <a:p>
            <a:r>
              <a:rPr lang="en-US" dirty="0" smtClean="0"/>
              <a:t>Note the changes and reasoning (in cognitive-load-theoretic terms) we made to final design based results of study 1.</a:t>
            </a:r>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13</a:t>
            </a:fld>
            <a:endParaRPr lang="en-US" altLang="en-US"/>
          </a:p>
        </p:txBody>
      </p:sp>
    </p:spTree>
    <p:extLst>
      <p:ext uri="{BB962C8B-B14F-4D97-AF65-F5344CB8AC3E}">
        <p14:creationId xmlns:p14="http://schemas.microsoft.com/office/powerpoint/2010/main" val="3156051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a:t>
            </a:r>
            <a:r>
              <a:rPr lang="en-US" baseline="0" dirty="0" smtClean="0"/>
              <a:t> when working on a current step, every detail needs to be shown, and to reduce effort searching for current step, should make these visually salient.</a:t>
            </a:r>
          </a:p>
          <a:p>
            <a:r>
              <a:rPr lang="en-US" baseline="0" dirty="0" smtClean="0"/>
              <a:t>Secondly people like to plan, and that needs context about other steps. But what do they really need in view? Other ingredients? Overarching summary of what happened / will happen? How many steps remain? Or do they need anything at all? </a:t>
            </a:r>
          </a:p>
          <a:p>
            <a:endParaRPr lang="en-US" baseline="0" dirty="0" smtClean="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14</a:t>
            </a:fld>
            <a:endParaRPr lang="en-US" altLang="en-US"/>
          </a:p>
        </p:txBody>
      </p:sp>
    </p:spTree>
    <p:extLst>
      <p:ext uri="{BB962C8B-B14F-4D97-AF65-F5344CB8AC3E}">
        <p14:creationId xmlns:p14="http://schemas.microsoft.com/office/powerpoint/2010/main" val="3156051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test this, 2 experimental interfaces.  </a:t>
            </a:r>
            <a:r>
              <a:rPr lang="en-US" dirty="0" smtClean="0"/>
              <a:t>Arrived on these via parallel paper prototyping -&gt; digital prototypes -&gt;</a:t>
            </a:r>
            <a:r>
              <a:rPr lang="en-US" baseline="0" dirty="0" smtClean="0"/>
              <a:t> final implementations on web.</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First show SBS: “this is the one we call step-by-step”. </a:t>
            </a:r>
            <a:r>
              <a:rPr lang="en-US" baseline="0" dirty="0" err="1" smtClean="0"/>
              <a:t>Sidebyside</a:t>
            </a:r>
            <a:r>
              <a:rPr lang="en-US" baseline="0" dirty="0" smtClean="0"/>
              <a:t> arrow </a:t>
            </a:r>
            <a:r>
              <a:rPr lang="en-US" baseline="0" dirty="0" err="1" smtClean="0"/>
              <a:t>nav</a:t>
            </a:r>
            <a:r>
              <a:rPr lang="en-US" baseline="0" dirty="0" smtClean="0"/>
              <a:t> as well. Bold ingredients. Multi-step ingredients – list twice. Based on idea that all that’s important is current position / index in sequence. Hide all the details of other steps to eliminate load of search.</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Then show responsive (“we called this responsive.”). Same ingredients, also highlight current </a:t>
            </a:r>
            <a:r>
              <a:rPr lang="en-US" baseline="0" dirty="0" err="1" smtClean="0"/>
              <a:t>stpe</a:t>
            </a:r>
            <a:r>
              <a:rPr lang="en-US" baseline="0" dirty="0" smtClean="0"/>
              <a:t>. Features notion of </a:t>
            </a:r>
            <a:r>
              <a:rPr lang="en-US" b="1" baseline="0" dirty="0" smtClean="0"/>
              <a:t>semantic zoom </a:t>
            </a:r>
            <a:r>
              <a:rPr lang="en-US" baseline="0" dirty="0" smtClean="0"/>
              <a:t>– amount of info shown changes with different levels of interaction. Based on idea that people may want to see summary goal of all steps at any given time to better understand recipe structure and make mental calculations about relative time, ingredients, and cookware necessary at each step. Still eliminate </a:t>
            </a:r>
            <a:r>
              <a:rPr lang="en-US" baseline="0" dirty="0" err="1" smtClean="0"/>
              <a:t>nitty</a:t>
            </a:r>
            <a:r>
              <a:rPr lang="en-US" baseline="0" dirty="0" smtClean="0"/>
              <a:t> gritty details of every step.</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15</a:t>
            </a:fld>
            <a:endParaRPr lang="en-US" altLang="en-US"/>
          </a:p>
        </p:txBody>
      </p:sp>
    </p:spTree>
    <p:extLst>
      <p:ext uri="{BB962C8B-B14F-4D97-AF65-F5344CB8AC3E}">
        <p14:creationId xmlns:p14="http://schemas.microsoft.com/office/powerpoint/2010/main" val="2838371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Same 3 subjects as before</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Tried to make recipes things</a:t>
            </a:r>
            <a:r>
              <a:rPr lang="en-US" baseline="0" dirty="0" smtClean="0"/>
              <a:t> nobody had done quite exactly before (obviously hard, </a:t>
            </a:r>
            <a:r>
              <a:rPr lang="en-US" baseline="0" dirty="0" err="1" smtClean="0"/>
              <a:t>esp</a:t>
            </a:r>
            <a:r>
              <a:rPr lang="en-US" baseline="0" dirty="0" smtClean="0"/>
              <a:t> given different skill levels), and somewhat consistent in difficulty across recipes</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16</a:t>
            </a:fld>
            <a:endParaRPr lang="en-US" altLang="en-US"/>
          </a:p>
        </p:txBody>
      </p:sp>
    </p:spTree>
    <p:extLst>
      <p:ext uri="{BB962C8B-B14F-4D97-AF65-F5344CB8AC3E}">
        <p14:creationId xmlns:p14="http://schemas.microsoft.com/office/powerpoint/2010/main" val="2618031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Showing in the order</a:t>
            </a:r>
            <a:r>
              <a:rPr lang="en-US" baseline="0" dirty="0" smtClean="0"/>
              <a:t> that subjects has conducted the experiment.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SBS</a:t>
            </a:r>
            <a:r>
              <a:rPr lang="en-US" dirty="0" smtClean="0"/>
              <a:t>: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effectLst/>
                <a:latin typeface="+mn-lt"/>
                <a:ea typeface="+mn-ea"/>
                <a:cs typeface="+mn-cs"/>
              </a:rPr>
              <a:t>Clear separation of steps made for easier digestion and awareness of what I needed to do without worrying too much of overall picture.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effectLst/>
                <a:latin typeface="+mn-lt"/>
                <a:ea typeface="+mn-ea"/>
                <a:cs typeface="+mn-cs"/>
              </a:rPr>
              <a:t>I like the clear delineation of each step and the ingredients involved respectively.</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effectLst/>
                <a:latin typeface="+mn-lt"/>
                <a:ea typeface="+mn-ea"/>
                <a:cs typeface="+mn-cs"/>
              </a:rPr>
              <a:t>It would b e nice to make the paragraphs even smaller with more steps. If the same time that would make it more challenging to go back and forth when doing simultaneous procedures.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Ours: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effectLst/>
                <a:latin typeface="+mn-lt"/>
                <a:ea typeface="+mn-ea"/>
                <a:cs typeface="+mn-cs"/>
              </a:rPr>
              <a:t>the highlighting of ingredients list as I went through the steps was wonderful because I could just focus on the few on table that I needed at the moment</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effectLst/>
                <a:latin typeface="+mn-lt"/>
                <a:ea typeface="+mn-ea"/>
                <a:cs typeface="+mn-cs"/>
              </a:rPr>
              <a:t>I liked that each step was clearly spaced out just like in interface 2. But what made interface 3 even better was I could see all the steps in one place rather than having to click back and forth multiple times to go from say step 2 to step 5 with interface 3. I could look at step 5 and then go back to step 2 with just one click. And because each step had a header, it sort of offered a little blurb/summary of what was being achieved in that step. </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17</a:t>
            </a:fld>
            <a:endParaRPr lang="en-US" altLang="en-US"/>
          </a:p>
        </p:txBody>
      </p:sp>
    </p:spTree>
    <p:extLst>
      <p:ext uri="{BB962C8B-B14F-4D97-AF65-F5344CB8AC3E}">
        <p14:creationId xmlns:p14="http://schemas.microsoft.com/office/powerpoint/2010/main" val="1494313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a:t>
            </a:r>
            <a:r>
              <a:rPr lang="en-US" baseline="0" dirty="0" smtClean="0"/>
              <a:t> user prioritized speed and focused on parallelizing process across several pots. Everything is about what ingredients and pots can be done </a:t>
            </a:r>
            <a:r>
              <a:rPr lang="en-US" baseline="0" dirty="0" err="1" smtClean="0"/>
              <a:t>simul</a:t>
            </a:r>
            <a:r>
              <a:rPr lang="en-US" baseline="0" dirty="0" smtClean="0"/>
              <a:t>.</a:t>
            </a:r>
          </a:p>
          <a:p>
            <a:pPr marL="171450" indent="-171450">
              <a:buFontTx/>
              <a:buChar char="-"/>
            </a:pPr>
            <a:endParaRPr lang="en-US" baseline="0" dirty="0" smtClean="0"/>
          </a:p>
          <a:p>
            <a:pPr marL="171450" indent="-171450">
              <a:buFontTx/>
              <a:buChar char="-"/>
            </a:pPr>
            <a:r>
              <a:rPr lang="en-US" dirty="0" smtClean="0"/>
              <a:t>Difficulty rankings…</a:t>
            </a:r>
          </a:p>
          <a:p>
            <a:pPr marL="171450" indent="-171450">
              <a:buFontTx/>
              <a:buChar char="-"/>
            </a:pPr>
            <a:r>
              <a:rPr lang="en-US" dirty="0" smtClean="0"/>
              <a:t> Recipe difficulty: "the more work I put into it, more difficult I think it is. scared I am that it'll fail.""</a:t>
            </a:r>
          </a:p>
          <a:p>
            <a:pPr marL="171450" indent="-171450">
              <a:buFontTx/>
              <a:buChar char="-"/>
            </a:pPr>
            <a:r>
              <a:rPr lang="en-US" dirty="0" smtClean="0"/>
              <a:t>	- first: borderline medium-hard. required 3 pots and the oven, and anything that requires oven for long periods of time makes me nervous.</a:t>
            </a:r>
          </a:p>
          <a:p>
            <a:pPr marL="171450" indent="-171450">
              <a:buFontTx/>
              <a:buChar char="-"/>
            </a:pPr>
            <a:r>
              <a:rPr lang="en-US" dirty="0" smtClean="0"/>
              <a:t>	- second: medium. only 2 pans. </a:t>
            </a:r>
          </a:p>
          <a:p>
            <a:pPr marL="171450" indent="-171450">
              <a:buFontTx/>
              <a:buChar char="-"/>
            </a:pPr>
            <a:r>
              <a:rPr lang="en-US" dirty="0" smtClean="0"/>
              <a:t>	third: low. "very easy. closed eyes could do it."</a:t>
            </a:r>
          </a:p>
          <a:p>
            <a:pPr marL="171450" indent="-171450">
              <a:buFontTx/>
              <a:buChar char="-"/>
            </a:pPr>
            <a:r>
              <a:rPr lang="en-US" dirty="0" smtClean="0"/>
              <a:t>- Information content: </a:t>
            </a:r>
          </a:p>
          <a:p>
            <a:pPr marL="171450" indent="-171450">
              <a:buFontTx/>
              <a:buChar char="-"/>
            </a:pPr>
            <a:r>
              <a:rPr lang="en-US" dirty="0" smtClean="0"/>
              <a:t>	- control was "definitely the worst. spent so much time trying to figure out where I am, what ingredient to use, " "pretty terrible experience, really difficult to use."</a:t>
            </a:r>
          </a:p>
          <a:p>
            <a:pPr marL="171450" indent="-171450">
              <a:buFontTx/>
              <a:buChar char="-"/>
            </a:pPr>
            <a:r>
              <a:rPr lang="en-US" dirty="0" smtClean="0"/>
              <a:t>	- responsive vs. </a:t>
            </a:r>
            <a:r>
              <a:rPr lang="en-US" dirty="0" err="1" smtClean="0"/>
              <a:t>sbs</a:t>
            </a:r>
            <a:r>
              <a:rPr lang="en-US" dirty="0" smtClean="0"/>
              <a:t>: </a:t>
            </a:r>
          </a:p>
          <a:p>
            <a:pPr marL="171450" indent="-171450">
              <a:buFontTx/>
              <a:buChar char="-"/>
            </a:pPr>
            <a:r>
              <a:rPr lang="en-US" dirty="0" smtClean="0"/>
              <a:t>		- "Couldn't tell difference in how much information was presented; couldn't tell if you were changing it up."</a:t>
            </a:r>
          </a:p>
          <a:p>
            <a:pPr marL="171450" indent="-171450">
              <a:buFontTx/>
              <a:buChar char="-"/>
            </a:pPr>
            <a:r>
              <a:rPr lang="en-US" dirty="0" smtClean="0"/>
              <a:t>		- Didn't notice the summary text for responsive.</a:t>
            </a:r>
          </a:p>
          <a:p>
            <a:pPr marL="171450" indent="-171450">
              <a:buFontTx/>
              <a:buChar char="-"/>
            </a:pPr>
            <a:r>
              <a:rPr lang="en-US" dirty="0" smtClean="0"/>
              <a:t>		- "EXCEPT I really liked next and previous arrows. Somehow, that just made it more digestible.”</a:t>
            </a:r>
          </a:p>
          <a:p>
            <a:endParaRPr lang="en-US" dirty="0" smtClean="0"/>
          </a:p>
          <a:p>
            <a:r>
              <a:rPr lang="en-US" baseline="0" dirty="0" smtClean="0"/>
              <a:t>Evident that large blob text was the first thing missed. Ingredient panel used often for easy reference – very crucial to be accurate here. </a:t>
            </a:r>
          </a:p>
          <a:p>
            <a:endParaRPr lang="en-US" baseline="0" dirty="0" smtClean="0"/>
          </a:p>
          <a:p>
            <a:r>
              <a:rPr lang="en-US" dirty="0" smtClean="0"/>
              <a:t>control was "definitely the worst. spent so Lack of detail in ingredients panel contributed to chopping mistake:</a:t>
            </a:r>
          </a:p>
          <a:p>
            <a:r>
              <a:rPr lang="en-US" dirty="0" smtClean="0"/>
              <a:t>	- ingredients panel said need half cup broccoli, half cup cauliflower, so assumed they want you to just cut into florets - but they actually wanted dice. could not fix mistake for cauliflower because no time to fix (onions and carrots were cooking already). ingredients only say 1/2 cup, but the detailed instructions say dice.</a:t>
            </a:r>
          </a:p>
          <a:p>
            <a:r>
              <a:rPr lang="en-US" dirty="0" smtClean="0"/>
              <a:t>	- He must have skimmed the step for ingredients and then only referred to the ingredients panel for quantities after that, because ingredients panel is simpler and less </a:t>
            </a:r>
            <a:r>
              <a:rPr lang="en-US" dirty="0" err="1" smtClean="0"/>
              <a:t>overloady</a:t>
            </a:r>
            <a:r>
              <a:rPr lang="en-US" dirty="0" smtClean="0"/>
              <a:t>. This holds even for control, which lacks ingredient bolding. </a:t>
            </a:r>
          </a:p>
          <a:p>
            <a:r>
              <a:rPr lang="en-US" dirty="0" smtClean="0"/>
              <a:t>	- Takeaways: </a:t>
            </a:r>
          </a:p>
          <a:p>
            <a:r>
              <a:rPr lang="en-US" dirty="0" smtClean="0"/>
              <a:t>		(1) blob text really does get lost, especially when there is time pressure</a:t>
            </a:r>
          </a:p>
          <a:p>
            <a:r>
              <a:rPr lang="en-US" dirty="0" smtClean="0"/>
              <a:t>		(2) we should ensure that simple terms like "chopped" or "diced" </a:t>
            </a:r>
          </a:p>
          <a:p>
            <a:r>
              <a:rPr lang="en-US" dirty="0" smtClean="0"/>
              <a:t>responsive vs. </a:t>
            </a:r>
            <a:r>
              <a:rPr lang="en-US" dirty="0" err="1" smtClean="0"/>
              <a:t>sbs</a:t>
            </a:r>
            <a:r>
              <a:rPr lang="en-US" dirty="0" smtClean="0"/>
              <a:t>: </a:t>
            </a:r>
          </a:p>
          <a:p>
            <a:r>
              <a:rPr lang="en-US" dirty="0" smtClean="0"/>
              <a:t>		- "Couldn't tell difference in how much information was presented; couldn't tell if you were changing it up."</a:t>
            </a:r>
          </a:p>
          <a:p>
            <a:r>
              <a:rPr lang="en-US" dirty="0" smtClean="0"/>
              <a:t>		- Didn't notice the summary text for responsive.</a:t>
            </a:r>
          </a:p>
          <a:p>
            <a:r>
              <a:rPr lang="en-US" dirty="0" smtClean="0"/>
              <a:t>		- "EXCEPT I really liked next and previous arrows. Somehow, that just made it more digestible."</a:t>
            </a: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18</a:t>
            </a:fld>
            <a:endParaRPr lang="en-US" altLang="en-US"/>
          </a:p>
        </p:txBody>
      </p:sp>
    </p:spTree>
    <p:extLst>
      <p:ext uri="{BB962C8B-B14F-4D97-AF65-F5344CB8AC3E}">
        <p14:creationId xmlns:p14="http://schemas.microsoft.com/office/powerpoint/2010/main" val="1494313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worked?</a:t>
            </a:r>
          </a:p>
          <a:p>
            <a:pPr marL="628650" lvl="1" indent="-171450">
              <a:buFont typeface="Arial" panose="020B0604020202020204" pitchFamily="34" charset="0"/>
              <a:buChar char="•"/>
            </a:pPr>
            <a:r>
              <a:rPr lang="en-US" dirty="0" smtClean="0"/>
              <a:t>Ingredient highlighting was very successful (stayed out of users' way while helping them keep track of ingredients involved in a given step).</a:t>
            </a:r>
          </a:p>
          <a:p>
            <a:pPr marL="628650" lvl="1" indent="-171450">
              <a:buFont typeface="Arial" panose="020B0604020202020204" pitchFamily="34" charset="0"/>
              <a:buChar char="•"/>
            </a:pPr>
            <a:r>
              <a:rPr lang="en-US" dirty="0" smtClean="0"/>
              <a:t>Post interview with subject suggests that benefits of SBS is that it chunks information, instead of having "everything written out in a giant blob."</a:t>
            </a:r>
          </a:p>
          <a:p>
            <a:pPr marL="628650" lvl="1" indent="-171450">
              <a:buFont typeface="Arial" panose="020B0604020202020204" pitchFamily="34" charset="0"/>
              <a:buChar char="•"/>
            </a:pPr>
            <a:r>
              <a:rPr lang="en-US" dirty="0" smtClean="0"/>
              <a:t>Subject likes responsive interface.</a:t>
            </a:r>
          </a:p>
          <a:p>
            <a:pPr marL="628650" lvl="1" indent="-171450">
              <a:buFont typeface="Arial" panose="020B0604020202020204" pitchFamily="34" charset="0"/>
              <a:buChar char="•"/>
            </a:pPr>
            <a:r>
              <a:rPr lang="en-US" dirty="0" smtClean="0"/>
              <a:t>Subject dislikes control interface. Says this may have been influenced by the difficulty of lasagna recipe.</a:t>
            </a:r>
          </a:p>
          <a:p>
            <a:r>
              <a:rPr lang="en-US" dirty="0" smtClean="0"/>
              <a:t>What didn't work?</a:t>
            </a:r>
          </a:p>
          <a:p>
            <a:pPr marL="628650" lvl="1" indent="-171450">
              <a:buFont typeface="Arial" panose="020B0604020202020204" pitchFamily="34" charset="0"/>
              <a:buChar char="•"/>
            </a:pPr>
            <a:r>
              <a:rPr lang="en-US" dirty="0" smtClean="0"/>
              <a:t>Expected responsive to be more performant than </a:t>
            </a:r>
            <a:r>
              <a:rPr lang="en-US" dirty="0" err="1" smtClean="0"/>
              <a:t>sbs</a:t>
            </a:r>
            <a:r>
              <a:rPr lang="en-US" dirty="0" smtClean="0"/>
              <a:t>, but this was not evident from data/observations. The drawbacks of SBS were clear (missed important future steps that slowed user down), but it was not clear whether responsive interface helped alleviate this. This may be due to eggs and risotto recipes being well written and not containing any steps that needed to be performed at the same time. Post questioning of subject seemed to indicate that subject would prefer Responsive interface over SBS for lasagna recipe.</a:t>
            </a:r>
          </a:p>
          <a:p>
            <a:pPr marL="628650" lvl="1" indent="-171450">
              <a:buFont typeface="Arial" panose="020B0604020202020204" pitchFamily="34" charset="0"/>
              <a:buChar char="•"/>
            </a:pPr>
            <a:r>
              <a:rPr lang="en-US" dirty="0" smtClean="0"/>
              <a:t>Subject reports that adding materials list would be super helpful, but highlighting materials may be unnecessary.</a:t>
            </a:r>
          </a:p>
          <a:p>
            <a:pPr marL="628650" lvl="1" indent="-171450">
              <a:buFont typeface="Arial" panose="020B0604020202020204" pitchFamily="34" charset="0"/>
              <a:buChar char="•"/>
            </a:pPr>
            <a:r>
              <a:rPr lang="en-US" dirty="0" smtClean="0"/>
              <a:t>NASA data seemed to reflect reactions to recipe, not interface.</a:t>
            </a:r>
          </a:p>
          <a:p>
            <a:pPr marL="628650" lvl="1" indent="-171450">
              <a:buFont typeface="Arial" panose="020B0604020202020204" pitchFamily="34" charset="0"/>
              <a:buChar char="•"/>
            </a:pPr>
            <a:r>
              <a:rPr lang="en-US" dirty="0" smtClean="0"/>
              <a:t>Recipes were not equal in difficulty, creating biases in NASA and reactions to interfaces.</a:t>
            </a: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19</a:t>
            </a:fld>
            <a:endParaRPr lang="en-US" altLang="en-US"/>
          </a:p>
        </p:txBody>
      </p:sp>
    </p:spTree>
    <p:extLst>
      <p:ext uri="{BB962C8B-B14F-4D97-AF65-F5344CB8AC3E}">
        <p14:creationId xmlns:p14="http://schemas.microsoft.com/office/powerpoint/2010/main" val="2618031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20</a:t>
            </a:fld>
            <a:endParaRPr lang="en-US" altLang="en-US"/>
          </a:p>
        </p:txBody>
      </p:sp>
    </p:spTree>
    <p:extLst>
      <p:ext uri="{BB962C8B-B14F-4D97-AF65-F5344CB8AC3E}">
        <p14:creationId xmlns:p14="http://schemas.microsoft.com/office/powerpoint/2010/main" val="2618031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21</a:t>
            </a:fld>
            <a:endParaRPr lang="en-US" altLang="en-US"/>
          </a:p>
        </p:txBody>
      </p:sp>
    </p:spTree>
    <p:extLst>
      <p:ext uri="{BB962C8B-B14F-4D97-AF65-F5344CB8AC3E}">
        <p14:creationId xmlns:p14="http://schemas.microsoft.com/office/powerpoint/2010/main" val="261803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3</a:t>
            </a:fld>
            <a:endParaRPr lang="en-US" altLang="en-US"/>
          </a:p>
        </p:txBody>
      </p:sp>
    </p:spTree>
    <p:extLst>
      <p:ext uri="{BB962C8B-B14F-4D97-AF65-F5344CB8AC3E}">
        <p14:creationId xmlns:p14="http://schemas.microsoft.com/office/powerpoint/2010/main" val="1929357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recipe, the # of times a step has changed indicates the amount of cognitive load the recipe demands.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SBS vs. Responsive: For a given recipe, we may compare the # of times a step has changed. We claim a smaller number in step change indicates the ability of that interface to reduce cognitive load due to the capacity of working memory.</a:t>
            </a:r>
          </a:p>
          <a:p>
            <a:endParaRPr lang="en-US" dirty="0" smtClean="0"/>
          </a:p>
          <a:p>
            <a:r>
              <a:rPr lang="en-US" dirty="0" smtClean="0"/>
              <a:t>Control vs. SBS:</a:t>
            </a:r>
            <a:r>
              <a:rPr lang="en-US" baseline="0" dirty="0" smtClean="0"/>
              <a:t> </a:t>
            </a:r>
            <a:r>
              <a:rPr lang="en-US" dirty="0" smtClean="0"/>
              <a:t>For a given recipe, we may compare the total duration it took to make that recipe. We claim this indicates an overall reduction in cognitive load due to chunking.</a:t>
            </a:r>
          </a:p>
          <a:p>
            <a:endParaRPr lang="en-US" dirty="0" smtClean="0"/>
          </a:p>
          <a:p>
            <a:r>
              <a:rPr lang="en-US" dirty="0" smtClean="0"/>
              <a:t>Control vs. Responsive: For a given recipe, we may compare the total duration it took to make that recipe. We claim this indicates an overall reduction in cognitive load due to chunking.</a:t>
            </a:r>
          </a:p>
          <a:p>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22</a:t>
            </a:fld>
            <a:endParaRPr lang="en-US" altLang="en-US"/>
          </a:p>
        </p:txBody>
      </p:sp>
    </p:spTree>
    <p:extLst>
      <p:ext uri="{BB962C8B-B14F-4D97-AF65-F5344CB8AC3E}">
        <p14:creationId xmlns:p14="http://schemas.microsoft.com/office/powerpoint/2010/main" val="3543978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Subjects</a:t>
            </a:r>
            <a:r>
              <a:rPr lang="en-US" baseline="0" dirty="0" smtClean="0"/>
              <a:t> expressed need for materials to be given upfront</a:t>
            </a:r>
          </a:p>
          <a:p>
            <a:pPr marL="171450" indent="-171450">
              <a:buFontTx/>
              <a:buChar char="-"/>
            </a:pPr>
            <a:r>
              <a:rPr lang="en-US" baseline="0" dirty="0" smtClean="0"/>
              <a:t>Constraining the length of recipe steps will force more bite-sized steps (expressed as an issue in recipe design).</a:t>
            </a:r>
          </a:p>
          <a:p>
            <a:pPr marL="171450" indent="-171450">
              <a:buFontTx/>
              <a:buChar char="-"/>
            </a:pPr>
            <a:endParaRPr lang="en-US" dirty="0" smtClean="0"/>
          </a:p>
          <a:p>
            <a:r>
              <a:rPr lang="en-US" dirty="0" smtClean="0"/>
              <a:t>For responsive, write step summaries that provide information that enables parallelization. This may help counter the drawbacks of SBS, and make the difference in SBS and Responsive interface more prominent. (Although Subject 3 indicated this would be unhelpful; she liked the summary).</a:t>
            </a:r>
            <a:br>
              <a:rPr lang="en-US" dirty="0" smtClean="0"/>
            </a:br>
            <a:endParaRPr lang="en-US" dirty="0" smtClean="0"/>
          </a:p>
          <a:p>
            <a:r>
              <a:rPr lang="en-US" dirty="0" smtClean="0"/>
              <a:t>A map between materials and steps should be established.</a:t>
            </a:r>
          </a:p>
          <a:p>
            <a:r>
              <a:rPr lang="en-US" dirty="0" smtClean="0"/>
              <a:t>Based on success of ingredient highlighting in study 2, highlight materials used per step (similar to ingredients used per step). (Subject 3 indicated this would be excessive/unnecessary).</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23</a:t>
            </a:fld>
            <a:endParaRPr lang="en-US" altLang="en-US"/>
          </a:p>
        </p:txBody>
      </p:sp>
    </p:spTree>
    <p:extLst>
      <p:ext uri="{BB962C8B-B14F-4D97-AF65-F5344CB8AC3E}">
        <p14:creationId xmlns:p14="http://schemas.microsoft.com/office/powerpoint/2010/main" val="2618031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round of testing: if time, let each subject follow one more (new) recipe with the </a:t>
            </a:r>
            <a:r>
              <a:rPr lang="en-US" smtClean="0"/>
              <a:t>new</a:t>
            </a:r>
            <a:r>
              <a:rPr lang="en-US" baseline="0" smtClean="0"/>
              <a:t> design; </a:t>
            </a:r>
            <a:r>
              <a:rPr lang="en-US" baseline="0" dirty="0" smtClean="0"/>
              <a:t>if not, at least let them play with the implementation and give feedback</a:t>
            </a: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24</a:t>
            </a:fld>
            <a:endParaRPr lang="en-US" altLang="en-US"/>
          </a:p>
        </p:txBody>
      </p:sp>
    </p:spTree>
    <p:extLst>
      <p:ext uri="{BB962C8B-B14F-4D97-AF65-F5344CB8AC3E}">
        <p14:creationId xmlns:p14="http://schemas.microsoft.com/office/powerpoint/2010/main" val="4199971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is</a:t>
            </a:r>
            <a:r>
              <a:rPr lang="en-US" baseline="0" dirty="0" smtClean="0"/>
              <a:t> despite the many benefits of home cooking, e.g. nutrition and fun</a:t>
            </a:r>
          </a:p>
          <a:p>
            <a:pPr marL="171450" indent="-171450">
              <a:buFontTx/>
              <a:buChar char="-"/>
            </a:pPr>
            <a:r>
              <a:rPr lang="en-US" baseline="0" dirty="0" smtClean="0"/>
              <a:t>We wanted to help bring back home cooking, so we decided to examine cooking instruction material: i.e., the recipe. Specifically, in the mind of a novice.</a:t>
            </a:r>
          </a:p>
          <a:p>
            <a:pPr marL="171450" indent="-171450">
              <a:buFontTx/>
              <a:buChar char="-"/>
            </a:pPr>
            <a:r>
              <a:rPr lang="en-US" dirty="0" smtClean="0"/>
              <a:t>Healthy eating, dietary restrictions due to allergies, religious reasons, personal beliefs, etc.</a:t>
            </a:r>
          </a:p>
          <a:p>
            <a:r>
              <a:rPr lang="en-US" dirty="0" smtClean="0"/>
              <a:t>Our research targets people who:</a:t>
            </a:r>
          </a:p>
          <a:p>
            <a:pPr lvl="1"/>
            <a:r>
              <a:rPr lang="en-US" dirty="0" smtClean="0"/>
              <a:t>Are interested in controlling what they eat</a:t>
            </a:r>
          </a:p>
          <a:p>
            <a:pPr lvl="1"/>
            <a:r>
              <a:rPr lang="en-US" dirty="0" smtClean="0"/>
              <a:t>Are unable to achieve their dietary needs through take out / pre-packaged food</a:t>
            </a:r>
          </a:p>
          <a:p>
            <a:pPr lvl="1"/>
            <a:r>
              <a:rPr lang="en-US" dirty="0" smtClean="0"/>
              <a:t>Do not know how to cook</a:t>
            </a:r>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5</a:t>
            </a:fld>
            <a:endParaRPr lang="en-US" altLang="en-US"/>
          </a:p>
        </p:txBody>
      </p:sp>
    </p:spTree>
    <p:extLst>
      <p:ext uri="{BB962C8B-B14F-4D97-AF65-F5344CB8AC3E}">
        <p14:creationId xmlns:p14="http://schemas.microsoft.com/office/powerpoint/2010/main" val="1096350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6</a:t>
            </a:fld>
            <a:endParaRPr lang="en-US" altLang="en-US"/>
          </a:p>
        </p:txBody>
      </p:sp>
    </p:spTree>
    <p:extLst>
      <p:ext uri="{BB962C8B-B14F-4D97-AF65-F5344CB8AC3E}">
        <p14:creationId xmlns:p14="http://schemas.microsoft.com/office/powerpoint/2010/main" val="78813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Large blobs of</a:t>
            </a:r>
            <a:r>
              <a:rPr lang="en-US" baseline="0" dirty="0" smtClean="0"/>
              <a:t> text describing sequences of actions</a:t>
            </a:r>
            <a:endParaRPr lang="en-US" dirty="0" smtClean="0"/>
          </a:p>
          <a:p>
            <a:pPr marL="171450" indent="-171450">
              <a:buFontTx/>
              <a:buChar char="-"/>
            </a:pPr>
            <a:r>
              <a:rPr lang="en-US" dirty="0" smtClean="0"/>
              <a:t>Time pressure, accuracy pressure</a:t>
            </a:r>
          </a:p>
          <a:p>
            <a:pPr marL="171450" indent="-171450">
              <a:buFontTx/>
              <a:buChar char="-"/>
            </a:pPr>
            <a:r>
              <a:rPr lang="en-US" dirty="0" smtClean="0"/>
              <a:t>So much to process,</a:t>
            </a:r>
            <a:r>
              <a:rPr lang="en-US" baseline="0" dirty="0" smtClean="0"/>
              <a:t> particularly t</a:t>
            </a:r>
            <a:r>
              <a:rPr lang="en-US" dirty="0" smtClean="0"/>
              <a:t>o the novice cook. Learning is hard.</a:t>
            </a:r>
          </a:p>
          <a:p>
            <a:pPr marL="171450" indent="-171450">
              <a:buFontTx/>
              <a:buChar char="-"/>
            </a:pPr>
            <a:r>
              <a:rPr lang="en-US" baseline="0" dirty="0" smtClean="0"/>
              <a:t>In technical terms: this may be </a:t>
            </a:r>
            <a:r>
              <a:rPr lang="en-US" b="1" baseline="0" dirty="0" smtClean="0"/>
              <a:t>cognitive overload.</a:t>
            </a:r>
            <a:endParaRPr lang="en-US" b="1"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7</a:t>
            </a:fld>
            <a:endParaRPr lang="en-US" altLang="en-US"/>
          </a:p>
        </p:txBody>
      </p:sp>
    </p:spTree>
    <p:extLst>
      <p:ext uri="{BB962C8B-B14F-4D97-AF65-F5344CB8AC3E}">
        <p14:creationId xmlns:p14="http://schemas.microsoft.com/office/powerpoint/2010/main" val="788133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Let’s step back and review</a:t>
            </a:r>
            <a:r>
              <a:rPr lang="en-US" b="0" baseline="0" dirty="0" smtClean="0"/>
              <a:t> these concepts.</a:t>
            </a:r>
          </a:p>
          <a:p>
            <a:r>
              <a:rPr lang="en-US" b="0" baseline="0" dirty="0" smtClean="0"/>
              <a:t>Working memory: auditory, visual buffers. Stores 7 units. Element interactivity increases load. Actively process 2-3 units at a time. </a:t>
            </a:r>
          </a:p>
          <a:p>
            <a:r>
              <a:rPr lang="en-US" b="0" baseline="0" dirty="0" smtClean="0"/>
              <a:t>Long-term memory: not as bad</a:t>
            </a:r>
          </a:p>
          <a:p>
            <a:r>
              <a:rPr lang="en-US" b="0" baseline="0" dirty="0" smtClean="0"/>
              <a:t>Learning: save in LTM, but need to go through working memory to do that. To facilitate learning need to ease load. How? </a:t>
            </a:r>
          </a:p>
          <a:p>
            <a:r>
              <a:rPr lang="en-US" b="0" baseline="0" dirty="0" smtClean="0"/>
              <a:t>1) Promote useful connections that encode richer concepts – known as germane load</a:t>
            </a:r>
          </a:p>
          <a:p>
            <a:r>
              <a:rPr lang="en-US" b="0" baseline="0" dirty="0" smtClean="0"/>
              <a:t>2) Reduce unnecessary effort, e.g. flipping back and forth to remember different parts of one idea – extraneous load</a:t>
            </a:r>
          </a:p>
          <a:p>
            <a:r>
              <a:rPr lang="en-US" b="0" baseline="0" dirty="0" smtClean="0"/>
              <a:t>We’re going to use this to inform our design</a:t>
            </a:r>
            <a:r>
              <a:rPr lang="en-US" b="0"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John </a:t>
            </a:r>
            <a:r>
              <a:rPr lang="en-US" b="0" baseline="0" dirty="0" err="1" smtClean="0"/>
              <a:t>Sweller</a:t>
            </a:r>
            <a:r>
              <a:rPr lang="en-US" b="0" baseline="0" dirty="0" smtClean="0"/>
              <a:t> “Cognitive Architecture and Instructional Design”</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8</a:t>
            </a:fld>
            <a:endParaRPr lang="en-US" altLang="en-US"/>
          </a:p>
        </p:txBody>
      </p:sp>
    </p:spTree>
    <p:extLst>
      <p:ext uri="{BB962C8B-B14F-4D97-AF65-F5344CB8AC3E}">
        <p14:creationId xmlns:p14="http://schemas.microsoft.com/office/powerpoint/2010/main" val="1816135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baseline="0" dirty="0" smtClean="0"/>
              <a:t>We are “chunking” information to reduce cognitive load. </a:t>
            </a:r>
          </a:p>
          <a:p>
            <a:pPr marL="171450" indent="-171450">
              <a:buFontTx/>
              <a:buChar char="-"/>
            </a:pPr>
            <a:r>
              <a:rPr lang="en-US" b="0" baseline="0" dirty="0" smtClean="0"/>
              <a:t>Reduce visual search time to allow more working memory to be allocated toward germane cognitive load.</a:t>
            </a:r>
          </a:p>
          <a:p>
            <a:pPr marL="171450" indent="-171450">
              <a:buFontTx/>
              <a:buChar char="-"/>
            </a:pPr>
            <a:r>
              <a:rPr lang="en-US" b="0" baseline="0" dirty="0" smtClean="0"/>
              <a:t>Don’t change what already works well; see how interactivity can improve antiquated designs.</a:t>
            </a:r>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9</a:t>
            </a:fld>
            <a:endParaRPr lang="en-US" altLang="en-US"/>
          </a:p>
        </p:txBody>
      </p:sp>
    </p:spTree>
    <p:extLst>
      <p:ext uri="{BB962C8B-B14F-4D97-AF65-F5344CB8AC3E}">
        <p14:creationId xmlns:p14="http://schemas.microsoft.com/office/powerpoint/2010/main" val="1816135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First 4 questions</a:t>
            </a:r>
            <a:r>
              <a:rPr lang="en-US" baseline="0" dirty="0" smtClean="0"/>
              <a:t> are background information needed to inform a recipe design.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5</a:t>
            </a:r>
            <a:r>
              <a:rPr lang="en-US" baseline="30000" dirty="0" smtClean="0"/>
              <a:t>th</a:t>
            </a:r>
            <a:r>
              <a:rPr lang="en-US" baseline="0" dirty="0" smtClean="0"/>
              <a:t> is what we will measure in controlled experiments.</a:t>
            </a:r>
            <a:endParaRPr lang="en-US" dirty="0" smtClean="0"/>
          </a:p>
          <a:p>
            <a:r>
              <a:rPr lang="en-US" dirty="0" smtClean="0"/>
              <a:t>Hypothesis is that the answer to the last one is </a:t>
            </a:r>
            <a:r>
              <a:rPr lang="en-US" b="1" dirty="0" smtClean="0"/>
              <a:t>yes.</a:t>
            </a:r>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10</a:t>
            </a:fld>
            <a:endParaRPr lang="en-US" altLang="en-US"/>
          </a:p>
        </p:txBody>
      </p:sp>
    </p:spTree>
    <p:extLst>
      <p:ext uri="{BB962C8B-B14F-4D97-AF65-F5344CB8AC3E}">
        <p14:creationId xmlns:p14="http://schemas.microsoft.com/office/powerpoint/2010/main" val="3156051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79F1F-D63A-4E05-8FDF-01DA035031CB}" type="slidenum">
              <a:rPr lang="en-US" altLang="en-US" smtClean="0"/>
              <a:pPr/>
              <a:t>11</a:t>
            </a:fld>
            <a:endParaRPr lang="en-US" altLang="en-US"/>
          </a:p>
        </p:txBody>
      </p:sp>
    </p:spTree>
    <p:extLst>
      <p:ext uri="{BB962C8B-B14F-4D97-AF65-F5344CB8AC3E}">
        <p14:creationId xmlns:p14="http://schemas.microsoft.com/office/powerpoint/2010/main" val="192935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Monday, December 8, 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December 8, 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D442F150-E858-0D44-8184-BC56B78C76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December 8, 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6" name="Rectangle 2"/>
          <p:cNvSpPr>
            <a:spLocks noGrp="1" noChangeArrowheads="1"/>
          </p:cNvSpPr>
          <p:nvPr>
            <p:ph type="ctrTitle"/>
          </p:nvPr>
        </p:nvSpPr>
        <p:spPr bwMode="auto">
          <a:xfrm>
            <a:off x="457200" y="1295400"/>
            <a:ext cx="8229600" cy="1565275"/>
          </a:xfrm>
          <a:prstGeom prst="rect">
            <a:avLst/>
          </a:prstGeom>
          <a:noFill/>
          <a:ln w="9525">
            <a:noFill/>
            <a:miter lim="800000"/>
            <a:headEnd/>
            <a:tailEnd/>
          </a:ln>
        </p:spPr>
        <p:txBody>
          <a:bodyPr/>
          <a:lstStyle>
            <a:lvl1pPr>
              <a:lnSpc>
                <a:spcPts val="4000"/>
              </a:lnSpc>
              <a:spcAft>
                <a:spcPts val="300"/>
              </a:spcAft>
              <a:defRPr sz="4000">
                <a:latin typeface="Calibri" pitchFamily="34" charset="0"/>
                <a:cs typeface="Calibri" pitchFamily="34" charset="0"/>
              </a:defRPr>
            </a:lvl1pPr>
          </a:lstStyle>
          <a:p>
            <a:pPr lvl="0"/>
            <a:r>
              <a:rPr lang="en-US" noProof="0" smtClean="0"/>
              <a:t>Click to edit Master title style</a:t>
            </a:r>
            <a:endParaRPr lang="en-US" noProof="0" dirty="0"/>
          </a:p>
        </p:txBody>
      </p:sp>
      <p:sp>
        <p:nvSpPr>
          <p:cNvPr id="17" name="Text Placeholder 13"/>
          <p:cNvSpPr>
            <a:spLocks noGrp="1"/>
          </p:cNvSpPr>
          <p:nvPr>
            <p:ph type="body" sz="quarter" idx="13"/>
          </p:nvPr>
        </p:nvSpPr>
        <p:spPr bwMode="auto">
          <a:xfrm>
            <a:off x="1371600" y="3505200"/>
            <a:ext cx="6400800" cy="1371600"/>
          </a:xfrm>
          <a:prstGeom prst="rect">
            <a:avLst/>
          </a:prstGeom>
          <a:noFill/>
          <a:ln w="9525">
            <a:noFill/>
            <a:miter lim="800000"/>
            <a:headEnd/>
            <a:tailEnd/>
          </a:ln>
        </p:spPr>
        <p:txBody>
          <a:bodyPr anchor="ctr"/>
          <a:lstStyle>
            <a:lvl1pPr algn="ctr">
              <a:buNone/>
              <a:defRPr sz="2800" baseline="0">
                <a:latin typeface="Calibri" pitchFamily="34" charset="0"/>
                <a:cs typeface="Calibri" pitchFamily="34" charset="0"/>
              </a:defRPr>
            </a:lvl1pPr>
            <a:lvl2pPr algn="ctr">
              <a:buNone/>
              <a:defRPr/>
            </a:lvl2pPr>
            <a:lvl3pPr algn="ctr">
              <a:buNone/>
              <a:defRPr/>
            </a:lvl3pPr>
            <a:lvl4pPr algn="ctr">
              <a:buNone/>
              <a:defRPr/>
            </a:lvl4pPr>
            <a:lvl5pPr algn="ctr">
              <a:buNone/>
              <a:defRPr/>
            </a:lvl5pPr>
          </a:lstStyle>
          <a:p>
            <a:pPr lvl="0"/>
            <a:r>
              <a:rPr lang="en-US" noProof="0" smtClean="0"/>
              <a:t>Click to edit Master text styles</a:t>
            </a:r>
          </a:p>
        </p:txBody>
      </p:sp>
    </p:spTree>
    <p:extLst>
      <p:ext uri="{BB962C8B-B14F-4D97-AF65-F5344CB8AC3E}">
        <p14:creationId xmlns:p14="http://schemas.microsoft.com/office/powerpoint/2010/main" val="318312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Monday, December 8, 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D442F150-E858-0D44-8184-BC56B78C76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December 8, 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D442F150-E858-0D44-8184-BC56B78C76A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December 8, 14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D442F150-E858-0D44-8184-BC56B78C76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December 8, 14</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D442F150-E858-0D44-8184-BC56B78C76A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Monday, December 8, 14</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D442F150-E858-0D44-8184-BC56B78C76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December 8, 14</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December 8, 14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D442F150-E858-0D44-8184-BC56B78C76A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December 8, 14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D442F150-E858-0D44-8184-BC56B78C76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Monday, December 8, 14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442F150-E858-0D44-8184-BC56B78C76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853"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frankbaffle/omnomnom/tree/master/clien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19200"/>
            <a:ext cx="8229600" cy="2133600"/>
          </a:xfrm>
          <a:ln/>
        </p:spPr>
        <p:txBody>
          <a:bodyPr/>
          <a:lstStyle/>
          <a:p>
            <a:r>
              <a:rPr lang="en-US" altLang="en-US" sz="3400" b="1" dirty="0" smtClean="0">
                <a:solidFill>
                  <a:prstClr val="black"/>
                </a:solidFill>
              </a:rPr>
              <a:t>REDESIGNING THE RECIPE</a:t>
            </a:r>
            <a:endParaRPr lang="en-US" altLang="en-US" sz="3400" b="1" dirty="0" smtClean="0"/>
          </a:p>
        </p:txBody>
      </p:sp>
      <p:sp>
        <p:nvSpPr>
          <p:cNvPr id="3075" name="Text Placeholder 2"/>
          <p:cNvSpPr>
            <a:spLocks noGrp="1"/>
          </p:cNvSpPr>
          <p:nvPr>
            <p:ph type="subTitle" idx="1"/>
          </p:nvPr>
        </p:nvSpPr>
        <p:spPr>
          <a:xfrm>
            <a:off x="685800" y="4419600"/>
            <a:ext cx="7848600" cy="1295400"/>
          </a:xfrm>
          <a:ln/>
        </p:spPr>
        <p:txBody>
          <a:bodyPr>
            <a:normAutofit/>
          </a:bodyPr>
          <a:lstStyle/>
          <a:p>
            <a:pPr marL="396875" lvl="0" indent="-396875">
              <a:buSzPct val="91000"/>
            </a:pPr>
            <a:r>
              <a:rPr lang="en-US" altLang="en-US" sz="2100" dirty="0" smtClean="0">
                <a:solidFill>
                  <a:srgbClr val="808080"/>
                </a:solidFill>
              </a:rPr>
              <a:t>Miriam Cha</a:t>
            </a:r>
            <a:r>
              <a:rPr lang="en-US" altLang="en-US" sz="2100" dirty="0">
                <a:solidFill>
                  <a:srgbClr val="808080"/>
                </a:solidFill>
              </a:rPr>
              <a:t>, Michelle Deng, and </a:t>
            </a:r>
            <a:r>
              <a:rPr lang="en-US" altLang="en-US" sz="2100" dirty="0" err="1">
                <a:solidFill>
                  <a:srgbClr val="808080"/>
                </a:solidFill>
              </a:rPr>
              <a:t>Melih</a:t>
            </a:r>
            <a:r>
              <a:rPr lang="en-US" altLang="en-US" sz="2100" dirty="0">
                <a:solidFill>
                  <a:srgbClr val="808080"/>
                </a:solidFill>
              </a:rPr>
              <a:t> </a:t>
            </a:r>
            <a:r>
              <a:rPr lang="en-US" altLang="en-US" sz="2100" dirty="0" err="1">
                <a:solidFill>
                  <a:srgbClr val="808080"/>
                </a:solidFill>
              </a:rPr>
              <a:t>Elibol</a:t>
            </a:r>
            <a:endParaRPr lang="en-US" altLang="en-US" sz="2100" dirty="0">
              <a:solidFill>
                <a:srgbClr val="808080"/>
              </a:solidFill>
            </a:endParaRPr>
          </a:p>
          <a:p>
            <a:pPr marL="396875" lvl="0" indent="-396875">
              <a:buSzPct val="91000"/>
            </a:pPr>
            <a:r>
              <a:rPr lang="en-US" altLang="en-US" sz="2100" dirty="0" smtClean="0">
                <a:solidFill>
                  <a:srgbClr val="808080"/>
                </a:solidFill>
              </a:rPr>
              <a:t>CS279 Final Presentation</a:t>
            </a:r>
            <a:endParaRPr lang="en-US" altLang="en-US" sz="2100" dirty="0">
              <a:solidFill>
                <a:srgbClr val="808080"/>
              </a:solidFill>
            </a:endParaRPr>
          </a:p>
        </p:txBody>
      </p:sp>
      <p:sp>
        <p:nvSpPr>
          <p:cNvPr id="4" name="Text Placeholder 2"/>
          <p:cNvSpPr txBox="1">
            <a:spLocks/>
          </p:cNvSpPr>
          <p:nvPr/>
        </p:nvSpPr>
        <p:spPr>
          <a:xfrm>
            <a:off x="685800" y="3505200"/>
            <a:ext cx="7848600" cy="1295400"/>
          </a:xfrm>
          <a:prstGeom prst="rect">
            <a:avLst/>
          </a:prstGeom>
          <a:ln/>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marL="396875" indent="-396875">
              <a:buSzPct val="91000"/>
            </a:pPr>
            <a:r>
              <a:rPr lang="en-US" altLang="en-US" dirty="0" smtClean="0">
                <a:solidFill>
                  <a:prstClr val="black"/>
                </a:solidFill>
              </a:rPr>
              <a:t>Reducing the cognitive load of cooking</a:t>
            </a:r>
            <a:endParaRPr lang="en-US" altLang="en-US" sz="2100" dirty="0">
              <a:solidFill>
                <a:srgbClr val="808080"/>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What is important </a:t>
            </a:r>
            <a:r>
              <a:rPr lang="en-US" dirty="0" smtClean="0"/>
              <a:t>information to </a:t>
            </a:r>
            <a:r>
              <a:rPr lang="en-US" dirty="0" smtClean="0"/>
              <a:t>a cook?</a:t>
            </a:r>
          </a:p>
          <a:p>
            <a:pPr marL="457200" indent="-457200">
              <a:buFont typeface="+mj-lt"/>
              <a:buAutoNum type="arabicPeriod"/>
            </a:pPr>
            <a:r>
              <a:rPr lang="en-US" dirty="0" smtClean="0"/>
              <a:t>What </a:t>
            </a:r>
            <a:r>
              <a:rPr lang="en-US" dirty="0"/>
              <a:t>information is extraneous</a:t>
            </a:r>
            <a:r>
              <a:rPr lang="en-US" dirty="0" smtClean="0"/>
              <a:t>?</a:t>
            </a:r>
          </a:p>
          <a:p>
            <a:pPr marL="457200" indent="-457200">
              <a:buFont typeface="+mj-lt"/>
              <a:buAutoNum type="arabicPeriod"/>
            </a:pPr>
            <a:r>
              <a:rPr lang="en-US" dirty="0" smtClean="0"/>
              <a:t>What adds confusion?</a:t>
            </a:r>
            <a:endParaRPr lang="en-US" dirty="0"/>
          </a:p>
          <a:p>
            <a:pPr marL="457200" indent="-457200">
              <a:buFont typeface="+mj-lt"/>
              <a:buAutoNum type="arabicPeriod"/>
            </a:pPr>
            <a:r>
              <a:rPr lang="en-US" dirty="0"/>
              <a:t>How do these change over time</a:t>
            </a:r>
            <a:r>
              <a:rPr lang="en-US" dirty="0" smtClean="0"/>
              <a:t>?</a:t>
            </a:r>
          </a:p>
          <a:p>
            <a:pPr marL="457200" indent="-457200">
              <a:buFont typeface="+mj-lt"/>
              <a:buAutoNum type="arabicPeriod"/>
            </a:pPr>
            <a:r>
              <a:rPr lang="en-US" dirty="0"/>
              <a:t>What format makes important information most salient</a:t>
            </a:r>
            <a:r>
              <a:rPr lang="en-US" dirty="0" smtClean="0"/>
              <a:t>?</a:t>
            </a:r>
          </a:p>
          <a:p>
            <a:pPr marL="457200" indent="-457200">
              <a:buFont typeface="+mj-lt"/>
              <a:buAutoNum type="arabicPeriod"/>
            </a:pPr>
            <a:r>
              <a:rPr lang="en-US" dirty="0" smtClean="0"/>
              <a:t>If we make important information salient and remove extraneous information, will perceived difficulty of cooking decrease?</a:t>
            </a:r>
            <a:endParaRPr lang="en-US" dirty="0"/>
          </a:p>
          <a:p>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10</a:t>
            </a:fld>
            <a:endParaRPr lang="en-US"/>
          </a:p>
        </p:txBody>
      </p:sp>
    </p:spTree>
    <p:extLst>
      <p:ext uri="{BB962C8B-B14F-4D97-AF65-F5344CB8AC3E}">
        <p14:creationId xmlns:p14="http://schemas.microsoft.com/office/powerpoint/2010/main" val="158824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19200"/>
            <a:ext cx="8229600" cy="2133600"/>
          </a:xfrm>
          <a:ln/>
        </p:spPr>
        <p:txBody>
          <a:bodyPr/>
          <a:lstStyle/>
          <a:p>
            <a:r>
              <a:rPr lang="en-US" altLang="en-US" sz="3400" b="1" dirty="0" smtClean="0">
                <a:solidFill>
                  <a:prstClr val="black"/>
                </a:solidFill>
              </a:rPr>
              <a:t>PROCEDURE</a:t>
            </a:r>
            <a:endParaRPr lang="en-US" altLang="en-US" sz="3400" b="1" dirty="0" smtClean="0"/>
          </a:p>
        </p:txBody>
      </p:sp>
      <p:sp>
        <p:nvSpPr>
          <p:cNvPr id="4" name="Text Placeholder 2"/>
          <p:cNvSpPr txBox="1">
            <a:spLocks/>
          </p:cNvSpPr>
          <p:nvPr/>
        </p:nvSpPr>
        <p:spPr>
          <a:xfrm>
            <a:off x="685800" y="3505200"/>
            <a:ext cx="7848600" cy="1295400"/>
          </a:xfrm>
          <a:prstGeom prst="rect">
            <a:avLst/>
          </a:prstGeom>
          <a:ln/>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marL="396875" indent="-396875">
              <a:buSzPct val="91000"/>
            </a:pPr>
            <a:r>
              <a:rPr lang="en-US" altLang="en-US" dirty="0" smtClean="0">
                <a:solidFill>
                  <a:prstClr val="black"/>
                </a:solidFill>
              </a:rPr>
              <a:t>Iterative designs and observations</a:t>
            </a:r>
            <a:endParaRPr lang="en-US" altLang="en-US" sz="2100" dirty="0">
              <a:solidFill>
                <a:srgbClr val="808080"/>
              </a:solidFill>
            </a:endParaRPr>
          </a:p>
        </p:txBody>
      </p:sp>
    </p:spTree>
    <p:extLst>
      <p:ext uri="{BB962C8B-B14F-4D97-AF65-F5344CB8AC3E}">
        <p14:creationId xmlns:p14="http://schemas.microsoft.com/office/powerpoint/2010/main" val="3518085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Sequence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U</a:t>
            </a:r>
            <a:r>
              <a:rPr lang="en-US" dirty="0" smtClean="0"/>
              <a:t>ser observations for preliminary answers to Q1-Q4</a:t>
            </a:r>
          </a:p>
          <a:p>
            <a:pPr marL="457200" indent="-457200">
              <a:buFont typeface="+mj-lt"/>
              <a:buAutoNum type="arabicPeriod"/>
            </a:pPr>
            <a:r>
              <a:rPr lang="en-US" dirty="0" smtClean="0"/>
              <a:t>Design 2 experimental interfaces based on observations</a:t>
            </a:r>
          </a:p>
          <a:p>
            <a:pPr marL="457200" indent="-457200">
              <a:buFont typeface="+mj-lt"/>
              <a:buAutoNum type="arabicPeriod"/>
            </a:pPr>
            <a:r>
              <a:rPr lang="en-US" dirty="0" smtClean="0"/>
              <a:t>Test these interfaces and a control</a:t>
            </a:r>
          </a:p>
          <a:p>
            <a:pPr marL="457200" indent="-457200">
              <a:buFont typeface="+mj-lt"/>
              <a:buAutoNum type="arabicPeriod"/>
            </a:pPr>
            <a:r>
              <a:rPr lang="en-US" dirty="0" smtClean="0"/>
              <a:t>Use results to refine interfaces and answers to </a:t>
            </a:r>
            <a:r>
              <a:rPr lang="en-US" dirty="0" smtClean="0"/>
              <a:t>Q’s</a:t>
            </a:r>
          </a:p>
          <a:p>
            <a:pPr marL="0" indent="0">
              <a:buNone/>
            </a:pPr>
            <a:endParaRPr lang="en-US" dirty="0" smtClean="0"/>
          </a:p>
          <a:p>
            <a:pPr marL="457200" indent="-45720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D442F150-E858-0D44-8184-BC56B78C76AB}" type="slidenum">
              <a:rPr lang="en-US" smtClean="0"/>
              <a:pPr/>
              <a:t>12</a:t>
            </a:fld>
            <a:endParaRPr lang="en-US"/>
          </a:p>
        </p:txBody>
      </p:sp>
    </p:spTree>
    <p:extLst>
      <p:ext uri="{BB962C8B-B14F-4D97-AF65-F5344CB8AC3E}">
        <p14:creationId xmlns:p14="http://schemas.microsoft.com/office/powerpoint/2010/main" val="90877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Preliminary observations</a:t>
            </a:r>
            <a:endParaRPr lang="en-US" dirty="0"/>
          </a:p>
        </p:txBody>
      </p:sp>
      <p:sp>
        <p:nvSpPr>
          <p:cNvPr id="3" name="Content Placeholder 2"/>
          <p:cNvSpPr>
            <a:spLocks noGrp="1"/>
          </p:cNvSpPr>
          <p:nvPr>
            <p:ph idx="1"/>
          </p:nvPr>
        </p:nvSpPr>
        <p:spPr/>
        <p:txBody>
          <a:bodyPr/>
          <a:lstStyle/>
          <a:p>
            <a:r>
              <a:rPr lang="en-US" dirty="0" smtClean="0"/>
              <a:t>At beginning, all ingredients and overview of step sequence seem important</a:t>
            </a:r>
          </a:p>
          <a:p>
            <a:r>
              <a:rPr lang="en-US" dirty="0" smtClean="0"/>
              <a:t>Later, only subset of ingredients and steps are relevant</a:t>
            </a:r>
          </a:p>
          <a:p>
            <a:r>
              <a:rPr lang="en-US" dirty="0" smtClean="0"/>
              <a:t>Keeping track of current step and ingredients in relation to previous steps adds stress</a:t>
            </a:r>
          </a:p>
          <a:p>
            <a:r>
              <a:rPr lang="en-US" dirty="0" smtClean="0"/>
              <a:t>People tend to like to plan current actions in light of what’s coming next</a:t>
            </a:r>
          </a:p>
          <a:p>
            <a:pPr marL="457200" indent="-457200">
              <a:buFont typeface="+mj-lt"/>
              <a:buAutoNum type="arabicPeriod"/>
            </a:pPr>
            <a:endParaRPr lang="en-US" dirty="0" smtClean="0"/>
          </a:p>
          <a:p>
            <a:pPr marL="457200" indent="-45720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D442F150-E858-0D44-8184-BC56B78C76AB}" type="slidenum">
              <a:rPr lang="en-US" smtClean="0"/>
              <a:pPr/>
              <a:t>13</a:t>
            </a:fld>
            <a:endParaRPr lang="en-US"/>
          </a:p>
        </p:txBody>
      </p:sp>
    </p:spTree>
    <p:extLst>
      <p:ext uri="{BB962C8B-B14F-4D97-AF65-F5344CB8AC3E}">
        <p14:creationId xmlns:p14="http://schemas.microsoft.com/office/powerpoint/2010/main" val="252055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Translating to design…</a:t>
            </a:r>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14</a:t>
            </a:fld>
            <a:endParaRPr lang="en-US"/>
          </a:p>
        </p:txBody>
      </p:sp>
      <p:sp>
        <p:nvSpPr>
          <p:cNvPr id="5" name="Content Placeholder 4"/>
          <p:cNvSpPr>
            <a:spLocks noGrp="1"/>
          </p:cNvSpPr>
          <p:nvPr>
            <p:ph idx="1"/>
          </p:nvPr>
        </p:nvSpPr>
        <p:spPr/>
        <p:txBody>
          <a:bodyPr>
            <a:normAutofit/>
          </a:bodyPr>
          <a:lstStyle/>
          <a:p>
            <a:r>
              <a:rPr lang="en-US" dirty="0" smtClean="0"/>
              <a:t>We should definitely:</a:t>
            </a:r>
          </a:p>
          <a:p>
            <a:pPr lvl="1"/>
            <a:r>
              <a:rPr lang="en-US" sz="2400" dirty="0" smtClean="0"/>
              <a:t>Emphasize instructions for current step</a:t>
            </a:r>
          </a:p>
          <a:p>
            <a:pPr lvl="1"/>
            <a:r>
              <a:rPr lang="en-US" sz="2400" dirty="0" smtClean="0"/>
              <a:t>Highlight ingredients for current step</a:t>
            </a:r>
            <a:endParaRPr lang="en-US" sz="2400" dirty="0"/>
          </a:p>
          <a:p>
            <a:r>
              <a:rPr lang="en-US" dirty="0" smtClean="0"/>
              <a:t>Uncertain how much context about other steps is needed in addition</a:t>
            </a:r>
          </a:p>
        </p:txBody>
      </p:sp>
    </p:spTree>
    <p:extLst>
      <p:ext uri="{BB962C8B-B14F-4D97-AF65-F5344CB8AC3E}">
        <p14:creationId xmlns:p14="http://schemas.microsoft.com/office/powerpoint/2010/main" val="164232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2133600"/>
          </a:xfrm>
        </p:spPr>
        <p:txBody>
          <a:bodyPr/>
          <a:lstStyle/>
          <a:p>
            <a:pPr algn="ctr"/>
            <a:r>
              <a:rPr lang="en-US" dirty="0" smtClean="0"/>
              <a:t>Interface demo!</a:t>
            </a:r>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15</a:t>
            </a:fld>
            <a:endParaRPr lang="en-US"/>
          </a:p>
        </p:txBody>
      </p:sp>
      <p:sp>
        <p:nvSpPr>
          <p:cNvPr id="3" name="Rectangle 2"/>
          <p:cNvSpPr/>
          <p:nvPr/>
        </p:nvSpPr>
        <p:spPr>
          <a:xfrm>
            <a:off x="228600" y="4419600"/>
            <a:ext cx="8458200" cy="400110"/>
          </a:xfrm>
          <a:prstGeom prst="rect">
            <a:avLst/>
          </a:prstGeom>
        </p:spPr>
        <p:txBody>
          <a:bodyPr wrap="square">
            <a:spAutoFit/>
          </a:bodyPr>
          <a:lstStyle/>
          <a:p>
            <a:pPr algn="ctr"/>
            <a:r>
              <a:rPr lang="en-US" sz="2000" b="1" dirty="0">
                <a:hlinkClick r:id="rId3"/>
              </a:rPr>
              <a:t>https://</a:t>
            </a:r>
            <a:r>
              <a:rPr lang="en-US" sz="2000" b="1" dirty="0" err="1">
                <a:hlinkClick r:id="rId3"/>
              </a:rPr>
              <a:t>github.com</a:t>
            </a:r>
            <a:r>
              <a:rPr lang="en-US" sz="2000" b="1" dirty="0">
                <a:hlinkClick r:id="rId3"/>
              </a:rPr>
              <a:t>/</a:t>
            </a:r>
            <a:r>
              <a:rPr lang="en-US" sz="2000" b="1" dirty="0" err="1">
                <a:hlinkClick r:id="rId3"/>
              </a:rPr>
              <a:t>frankbaffle</a:t>
            </a:r>
            <a:r>
              <a:rPr lang="en-US" sz="2000" b="1" dirty="0">
                <a:hlinkClick r:id="rId3"/>
              </a:rPr>
              <a:t>/</a:t>
            </a:r>
            <a:r>
              <a:rPr lang="en-US" sz="2000" b="1" dirty="0" err="1">
                <a:hlinkClick r:id="rId3"/>
              </a:rPr>
              <a:t>omnomnom</a:t>
            </a:r>
            <a:r>
              <a:rPr lang="en-US" sz="2000" b="1" dirty="0">
                <a:hlinkClick r:id="rId3"/>
              </a:rPr>
              <a:t>/tree/master/client</a:t>
            </a:r>
            <a:endParaRPr lang="en-US" sz="2000" b="1" dirty="0"/>
          </a:p>
        </p:txBody>
      </p:sp>
    </p:spTree>
    <p:extLst>
      <p:ext uri="{BB962C8B-B14F-4D97-AF65-F5344CB8AC3E}">
        <p14:creationId xmlns:p14="http://schemas.microsoft.com/office/powerpoint/2010/main" val="1894440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a:t>
            </a:r>
            <a:endParaRPr lang="en-US" dirty="0"/>
          </a:p>
        </p:txBody>
      </p:sp>
      <p:sp>
        <p:nvSpPr>
          <p:cNvPr id="3" name="Content Placeholder 2"/>
          <p:cNvSpPr>
            <a:spLocks noGrp="1"/>
          </p:cNvSpPr>
          <p:nvPr>
            <p:ph idx="1"/>
          </p:nvPr>
        </p:nvSpPr>
        <p:spPr/>
        <p:txBody>
          <a:bodyPr>
            <a:normAutofit/>
          </a:bodyPr>
          <a:lstStyle/>
          <a:p>
            <a:r>
              <a:rPr lang="en-US" dirty="0" smtClean="0"/>
              <a:t>3 interfaces, 3 recipes, 3 subjects</a:t>
            </a:r>
          </a:p>
          <a:p>
            <a:r>
              <a:rPr lang="en-US" dirty="0" smtClean="0"/>
              <a:t>Each subject tried each interface and recipe once</a:t>
            </a:r>
          </a:p>
          <a:p>
            <a:r>
              <a:rPr lang="en-US" dirty="0" smtClean="0"/>
              <a:t>Latin squares counterbalanced both interface and recipe sequences</a:t>
            </a:r>
          </a:p>
          <a:p>
            <a:r>
              <a:rPr lang="en-US" dirty="0"/>
              <a:t>M</a:t>
            </a:r>
            <a:r>
              <a:rPr lang="en-US" dirty="0" smtClean="0"/>
              <a:t>easurements:</a:t>
            </a:r>
          </a:p>
          <a:p>
            <a:pPr lvl="1"/>
            <a:r>
              <a:rPr lang="en-US" sz="2400" dirty="0" smtClean="0"/>
              <a:t>Qualitative: Direct </a:t>
            </a:r>
            <a:r>
              <a:rPr lang="en-US" sz="2400" dirty="0" smtClean="0"/>
              <a:t>observations, in</a:t>
            </a:r>
            <a:r>
              <a:rPr lang="en-US" sz="2400" dirty="0" smtClean="0"/>
              <a:t>-depth </a:t>
            </a:r>
            <a:r>
              <a:rPr lang="en-US" sz="2400" dirty="0" smtClean="0"/>
              <a:t>interviews, NASA survey</a:t>
            </a:r>
            <a:endParaRPr lang="en-US" sz="2400" dirty="0" smtClean="0"/>
          </a:p>
          <a:p>
            <a:pPr lvl="1"/>
            <a:r>
              <a:rPr lang="en-US" sz="2400" dirty="0" smtClean="0"/>
              <a:t>Quantitative: </a:t>
            </a:r>
            <a:r>
              <a:rPr lang="en-US" sz="2400" dirty="0" smtClean="0"/>
              <a:t>temporal </a:t>
            </a:r>
            <a:r>
              <a:rPr lang="en-US" sz="2400" dirty="0" smtClean="0"/>
              <a:t>logging, step-scanning </a:t>
            </a:r>
            <a:r>
              <a:rPr lang="en-US" sz="2400" dirty="0" smtClean="0"/>
              <a:t>frequency, and raw count</a:t>
            </a:r>
            <a:endParaRPr lang="en-US" sz="2400"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16</a:t>
            </a:fld>
            <a:endParaRPr lang="en-US"/>
          </a:p>
        </p:txBody>
      </p:sp>
    </p:spTree>
    <p:extLst>
      <p:ext uri="{BB962C8B-B14F-4D97-AF65-F5344CB8AC3E}">
        <p14:creationId xmlns:p14="http://schemas.microsoft.com/office/powerpoint/2010/main" val="3899443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Subject 1</a:t>
            </a:r>
            <a:endParaRPr lang="en-US" dirty="0"/>
          </a:p>
        </p:txBody>
      </p:sp>
      <p:sp>
        <p:nvSpPr>
          <p:cNvPr id="3" name="Content Placeholder 2"/>
          <p:cNvSpPr>
            <a:spLocks noGrp="1"/>
          </p:cNvSpPr>
          <p:nvPr>
            <p:ph idx="1"/>
          </p:nvPr>
        </p:nvSpPr>
        <p:spPr/>
        <p:txBody>
          <a:bodyPr>
            <a:noAutofit/>
          </a:bodyPr>
          <a:lstStyle/>
          <a:p>
            <a:r>
              <a:rPr lang="en-US" sz="2100" b="1" dirty="0" smtClean="0"/>
              <a:t>Control (Eggs)</a:t>
            </a:r>
          </a:p>
          <a:p>
            <a:pPr lvl="1"/>
            <a:r>
              <a:rPr lang="en-US" sz="2100" dirty="0" smtClean="0"/>
              <a:t>“Seemed like an essay”</a:t>
            </a:r>
          </a:p>
          <a:p>
            <a:r>
              <a:rPr lang="en-US" sz="2100" b="1" dirty="0" smtClean="0"/>
              <a:t>Step-by-step (Lasagna)</a:t>
            </a:r>
          </a:p>
          <a:p>
            <a:pPr lvl="1"/>
            <a:r>
              <a:rPr lang="en-US" sz="2100" dirty="0" smtClean="0"/>
              <a:t>Paragraph format “didn’t have as daunting of a feel since </a:t>
            </a:r>
            <a:r>
              <a:rPr lang="en-US" sz="2100" dirty="0" smtClean="0"/>
              <a:t>SBS</a:t>
            </a:r>
            <a:r>
              <a:rPr lang="en-US" sz="2100" dirty="0" smtClean="0"/>
              <a:t> </a:t>
            </a:r>
            <a:r>
              <a:rPr lang="en-US" sz="2100" dirty="0" smtClean="0"/>
              <a:t>only showed one”</a:t>
            </a:r>
          </a:p>
          <a:p>
            <a:pPr lvl="1"/>
            <a:r>
              <a:rPr lang="en-US" sz="2100" dirty="0" smtClean="0"/>
              <a:t>Each step was still “a </a:t>
            </a:r>
            <a:r>
              <a:rPr lang="en-US" sz="2100" dirty="0"/>
              <a:t>heap of information and wasn’t easy to figure out intermediate </a:t>
            </a:r>
            <a:r>
              <a:rPr lang="en-US" sz="2100" dirty="0" smtClean="0"/>
              <a:t>steps”</a:t>
            </a:r>
            <a:endParaRPr lang="en-US" sz="2100" dirty="0"/>
          </a:p>
          <a:p>
            <a:r>
              <a:rPr lang="en-US" sz="2100" b="1" dirty="0" smtClean="0"/>
              <a:t>Responsive (Risotto)</a:t>
            </a:r>
          </a:p>
          <a:p>
            <a:pPr lvl="1"/>
            <a:r>
              <a:rPr lang="en-US" sz="2100" dirty="0" smtClean="0"/>
              <a:t>“With ingredient highlighting, I didn’t have to concern myself with extraneous things on table”</a:t>
            </a:r>
          </a:p>
          <a:p>
            <a:pPr lvl="1"/>
            <a:r>
              <a:rPr lang="en-US" sz="2100" dirty="0" smtClean="0"/>
              <a:t>“I could see all the steps in one place rather than having to click back and forth multiple times”</a:t>
            </a:r>
          </a:p>
          <a:p>
            <a:pPr lvl="1"/>
            <a:r>
              <a:rPr lang="en-US" sz="2100" dirty="0" smtClean="0"/>
              <a:t>“I like the little blurbs of what was being achieved in that step”</a:t>
            </a:r>
            <a:endParaRPr lang="en-US" sz="2100"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17</a:t>
            </a:fld>
            <a:endParaRPr lang="en-US"/>
          </a:p>
        </p:txBody>
      </p:sp>
    </p:spTree>
    <p:extLst>
      <p:ext uri="{BB962C8B-B14F-4D97-AF65-F5344CB8AC3E}">
        <p14:creationId xmlns:p14="http://schemas.microsoft.com/office/powerpoint/2010/main" val="524307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Subject 2</a:t>
            </a:r>
            <a:endParaRPr lang="en-US" dirty="0"/>
          </a:p>
        </p:txBody>
      </p:sp>
      <p:sp>
        <p:nvSpPr>
          <p:cNvPr id="3" name="Content Placeholder 2"/>
          <p:cNvSpPr>
            <a:spLocks noGrp="1"/>
          </p:cNvSpPr>
          <p:nvPr>
            <p:ph idx="1"/>
          </p:nvPr>
        </p:nvSpPr>
        <p:spPr/>
        <p:txBody>
          <a:bodyPr>
            <a:noAutofit/>
          </a:bodyPr>
          <a:lstStyle/>
          <a:p>
            <a:r>
              <a:rPr lang="en-US" sz="2100" b="1" dirty="0"/>
              <a:t>Responsive </a:t>
            </a:r>
            <a:r>
              <a:rPr lang="en-US" sz="2100" b="1" dirty="0" smtClean="0"/>
              <a:t>(Lasagna)</a:t>
            </a:r>
            <a:endParaRPr lang="en-US" sz="2100" b="1" dirty="0"/>
          </a:p>
          <a:p>
            <a:pPr lvl="1"/>
            <a:r>
              <a:rPr lang="en-US" sz="2100" dirty="0" smtClean="0"/>
              <a:t>“</a:t>
            </a:r>
            <a:r>
              <a:rPr lang="en-US" sz="2100" dirty="0"/>
              <a:t>I was going up and down a lot because trying to parallelize </a:t>
            </a:r>
            <a:r>
              <a:rPr lang="en-US" sz="2100" dirty="0" smtClean="0"/>
              <a:t>process”</a:t>
            </a:r>
          </a:p>
          <a:p>
            <a:pPr lvl="1"/>
            <a:r>
              <a:rPr lang="en-US" sz="2100" dirty="0" smtClean="0"/>
              <a:t>Each chunk was still </a:t>
            </a:r>
            <a:r>
              <a:rPr lang="en-US" sz="2100" dirty="0"/>
              <a:t>too large: </a:t>
            </a:r>
            <a:r>
              <a:rPr lang="en-US" sz="2100" dirty="0" smtClean="0"/>
              <a:t>“Didn't </a:t>
            </a:r>
            <a:r>
              <a:rPr lang="en-US" sz="2100" dirty="0"/>
              <a:t>know what to do </a:t>
            </a:r>
            <a:r>
              <a:rPr lang="en-US" sz="2100" dirty="0" smtClean="0"/>
              <a:t>first. What </a:t>
            </a:r>
            <a:r>
              <a:rPr lang="en-US" sz="2100" dirty="0"/>
              <a:t>ingredient in what</a:t>
            </a:r>
            <a:r>
              <a:rPr lang="en-US" sz="2100" dirty="0" smtClean="0"/>
              <a:t>.”</a:t>
            </a:r>
          </a:p>
          <a:p>
            <a:pPr lvl="1"/>
            <a:r>
              <a:rPr lang="en-US" sz="2100" dirty="0" smtClean="0"/>
              <a:t>“Didn’t notice” the summary text</a:t>
            </a:r>
          </a:p>
          <a:p>
            <a:r>
              <a:rPr lang="en-US" sz="2100" b="1" dirty="0" smtClean="0"/>
              <a:t>Control (Risotto)</a:t>
            </a:r>
          </a:p>
          <a:p>
            <a:pPr lvl="1"/>
            <a:r>
              <a:rPr lang="en-US" sz="2100" dirty="0" smtClean="0"/>
              <a:t>“Information overload”</a:t>
            </a:r>
          </a:p>
          <a:p>
            <a:r>
              <a:rPr lang="en-US" sz="2100" b="1" dirty="0" smtClean="0"/>
              <a:t>Step-by-step (Eggs)</a:t>
            </a:r>
          </a:p>
          <a:p>
            <a:pPr lvl="1"/>
            <a:r>
              <a:rPr lang="en-US" sz="2100" dirty="0"/>
              <a:t>Recipe was easy: “once I looked at the recipe, actually didn't go back to it because it was so straightforward” </a:t>
            </a:r>
            <a:endParaRPr lang="en-US" sz="2100" dirty="0" smtClean="0"/>
          </a:p>
          <a:p>
            <a:pPr lvl="1"/>
            <a:r>
              <a:rPr lang="en-US" sz="2100" dirty="0" smtClean="0"/>
              <a:t>Liked visual previous/next labels and horizontal transitions: more “digestible” and “rewarding”</a:t>
            </a:r>
          </a:p>
        </p:txBody>
      </p:sp>
      <p:sp>
        <p:nvSpPr>
          <p:cNvPr id="4" name="Slide Number Placeholder 3"/>
          <p:cNvSpPr>
            <a:spLocks noGrp="1"/>
          </p:cNvSpPr>
          <p:nvPr>
            <p:ph type="sldNum" sz="quarter" idx="12"/>
          </p:nvPr>
        </p:nvSpPr>
        <p:spPr/>
        <p:txBody>
          <a:bodyPr/>
          <a:lstStyle/>
          <a:p>
            <a:fld id="{D442F150-E858-0D44-8184-BC56B78C76AB}" type="slidenum">
              <a:rPr lang="en-US" smtClean="0"/>
              <a:pPr/>
              <a:t>18</a:t>
            </a:fld>
            <a:endParaRPr lang="en-US"/>
          </a:p>
        </p:txBody>
      </p:sp>
    </p:spTree>
    <p:extLst>
      <p:ext uri="{BB962C8B-B14F-4D97-AF65-F5344CB8AC3E}">
        <p14:creationId xmlns:p14="http://schemas.microsoft.com/office/powerpoint/2010/main" val="112179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Subject 3</a:t>
            </a:r>
            <a:endParaRPr lang="en-US" dirty="0"/>
          </a:p>
        </p:txBody>
      </p:sp>
      <p:sp>
        <p:nvSpPr>
          <p:cNvPr id="3" name="Content Placeholder 2"/>
          <p:cNvSpPr>
            <a:spLocks noGrp="1"/>
          </p:cNvSpPr>
          <p:nvPr>
            <p:ph idx="1"/>
          </p:nvPr>
        </p:nvSpPr>
        <p:spPr>
          <a:xfrm>
            <a:off x="457200" y="1447800"/>
            <a:ext cx="8382000" cy="4876800"/>
          </a:xfrm>
        </p:spPr>
        <p:txBody>
          <a:bodyPr>
            <a:noAutofit/>
          </a:bodyPr>
          <a:lstStyle/>
          <a:p>
            <a:r>
              <a:rPr lang="en-US" sz="2000" b="1" dirty="0" smtClean="0"/>
              <a:t>Step-by-step (Risotto)</a:t>
            </a:r>
            <a:endParaRPr lang="en-US" sz="2000" b="1" dirty="0"/>
          </a:p>
          <a:p>
            <a:pPr lvl="1"/>
            <a:r>
              <a:rPr lang="en-US" dirty="0" smtClean="0"/>
              <a:t>“Actually, </a:t>
            </a:r>
            <a:r>
              <a:rPr lang="en-US" dirty="0"/>
              <a:t>it's </a:t>
            </a:r>
            <a:r>
              <a:rPr lang="en-US" dirty="0" smtClean="0"/>
              <a:t>(ingredient highlighting) so </a:t>
            </a:r>
            <a:r>
              <a:rPr lang="en-US" dirty="0"/>
              <a:t>helpful I didn't even notice it was happening!”</a:t>
            </a:r>
          </a:p>
          <a:p>
            <a:pPr lvl="1"/>
            <a:r>
              <a:rPr lang="en-US" dirty="0"/>
              <a:t>“Well, I wish </a:t>
            </a:r>
            <a:r>
              <a:rPr lang="en-US" dirty="0" smtClean="0"/>
              <a:t>I would </a:t>
            </a:r>
            <a:r>
              <a:rPr lang="en-US" dirty="0"/>
              <a:t>have known that I should have prepared a little extra broth</a:t>
            </a:r>
            <a:r>
              <a:rPr lang="en-US" dirty="0" smtClean="0"/>
              <a:t>.” (reaction while reading last step)</a:t>
            </a:r>
            <a:endParaRPr lang="en-US" dirty="0"/>
          </a:p>
          <a:p>
            <a:r>
              <a:rPr lang="en-US" sz="2000" b="1" dirty="0"/>
              <a:t>Responsive </a:t>
            </a:r>
            <a:r>
              <a:rPr lang="en-US" sz="2000" b="1" dirty="0" smtClean="0"/>
              <a:t>(Eggs)</a:t>
            </a:r>
            <a:endParaRPr lang="en-US" sz="2000" b="1" dirty="0"/>
          </a:p>
          <a:p>
            <a:pPr lvl="1"/>
            <a:r>
              <a:rPr lang="en-US" dirty="0" smtClean="0"/>
              <a:t>“I guess I’m baking.” (referring to an unselected step summary)</a:t>
            </a:r>
          </a:p>
          <a:p>
            <a:pPr lvl="1"/>
            <a:r>
              <a:rPr lang="en-US" dirty="0" smtClean="0"/>
              <a:t>“I don't have a scale so I can't weigh out exactly one pound.”</a:t>
            </a:r>
          </a:p>
          <a:p>
            <a:pPr lvl="1"/>
            <a:r>
              <a:rPr lang="en-US" dirty="0" smtClean="0"/>
              <a:t>(</a:t>
            </a:r>
            <a:r>
              <a:rPr lang="en-US" dirty="0"/>
              <a:t>prolonged silence) </a:t>
            </a:r>
            <a:r>
              <a:rPr lang="en-US" dirty="0" smtClean="0"/>
              <a:t>Q: “How </a:t>
            </a:r>
            <a:r>
              <a:rPr lang="en-US" dirty="0"/>
              <a:t>is everything </a:t>
            </a:r>
            <a:r>
              <a:rPr lang="en-US" dirty="0" smtClean="0"/>
              <a:t>going?” A</a:t>
            </a:r>
            <a:r>
              <a:rPr lang="en-US" dirty="0"/>
              <a:t>: </a:t>
            </a:r>
            <a:r>
              <a:rPr lang="en-US" dirty="0" smtClean="0"/>
              <a:t>“Good.“</a:t>
            </a:r>
          </a:p>
          <a:p>
            <a:r>
              <a:rPr lang="en-US" sz="2000" b="1" dirty="0" smtClean="0"/>
              <a:t>Control </a:t>
            </a:r>
            <a:r>
              <a:rPr lang="en-US" sz="2000" b="1" dirty="0"/>
              <a:t>(Lasagna)</a:t>
            </a:r>
          </a:p>
          <a:p>
            <a:pPr lvl="1"/>
            <a:r>
              <a:rPr lang="en-US" dirty="0" smtClean="0"/>
              <a:t>“</a:t>
            </a:r>
            <a:r>
              <a:rPr lang="en-US" dirty="0" err="1" smtClean="0"/>
              <a:t>Ughh</a:t>
            </a:r>
            <a:r>
              <a:rPr lang="en-US" dirty="0" smtClean="0"/>
              <a:t> </a:t>
            </a:r>
            <a:r>
              <a:rPr lang="en-US" dirty="0"/>
              <a:t>it's not highlighted</a:t>
            </a:r>
            <a:r>
              <a:rPr lang="en-US" dirty="0" smtClean="0"/>
              <a:t>!”</a:t>
            </a:r>
          </a:p>
          <a:p>
            <a:pPr lvl="1"/>
            <a:r>
              <a:rPr lang="en-US" dirty="0"/>
              <a:t>“I'm going to assume </a:t>
            </a:r>
            <a:r>
              <a:rPr lang="en-US" dirty="0" smtClean="0"/>
              <a:t>this means </a:t>
            </a:r>
            <a:r>
              <a:rPr lang="en-US" dirty="0"/>
              <a:t>pan</a:t>
            </a:r>
            <a:r>
              <a:rPr lang="en-US" dirty="0" smtClean="0"/>
              <a:t>.”</a:t>
            </a:r>
          </a:p>
          <a:p>
            <a:pPr lvl="1"/>
            <a:r>
              <a:rPr lang="en-US" dirty="0"/>
              <a:t>“I am now simultaneously doing steps 1, 2, and 3, but I can't start step 3 until I have the pan from step 1, so now I am also starting step 4</a:t>
            </a:r>
            <a:r>
              <a:rPr lang="en-US" dirty="0" smtClean="0"/>
              <a:t>.”</a:t>
            </a:r>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19</a:t>
            </a:fld>
            <a:endParaRPr lang="en-US"/>
          </a:p>
        </p:txBody>
      </p:sp>
    </p:spTree>
    <p:extLst>
      <p:ext uri="{BB962C8B-B14F-4D97-AF65-F5344CB8AC3E}">
        <p14:creationId xmlns:p14="http://schemas.microsoft.com/office/powerpoint/2010/main" val="10419052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 Motivation, theory, and goals</a:t>
            </a:r>
          </a:p>
          <a:p>
            <a:r>
              <a:rPr lang="en-US" dirty="0" smtClean="0"/>
              <a:t>Procedure: Iterative design and observations</a:t>
            </a:r>
          </a:p>
          <a:p>
            <a:r>
              <a:rPr lang="en-US" dirty="0" smtClean="0"/>
              <a:t>Synthesis</a:t>
            </a:r>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2</a:t>
            </a:fld>
            <a:endParaRPr lang="en-US"/>
          </a:p>
        </p:txBody>
      </p:sp>
    </p:spTree>
    <p:extLst>
      <p:ext uri="{BB962C8B-B14F-4D97-AF65-F5344CB8AC3E}">
        <p14:creationId xmlns:p14="http://schemas.microsoft.com/office/powerpoint/2010/main" val="353915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What Worked?</a:t>
            </a:r>
            <a:endParaRPr lang="en-US" dirty="0"/>
          </a:p>
        </p:txBody>
      </p:sp>
      <p:sp>
        <p:nvSpPr>
          <p:cNvPr id="3" name="Content Placeholder 2"/>
          <p:cNvSpPr>
            <a:spLocks noGrp="1"/>
          </p:cNvSpPr>
          <p:nvPr>
            <p:ph idx="1"/>
          </p:nvPr>
        </p:nvSpPr>
        <p:spPr/>
        <p:txBody>
          <a:bodyPr>
            <a:normAutofit/>
          </a:bodyPr>
          <a:lstStyle/>
          <a:p>
            <a:r>
              <a:rPr lang="en-US" dirty="0" smtClean="0"/>
              <a:t>Most</a:t>
            </a:r>
            <a:r>
              <a:rPr lang="en-US" dirty="0" smtClean="0"/>
              <a:t> </a:t>
            </a:r>
            <a:r>
              <a:rPr lang="en-US" dirty="0" smtClean="0"/>
              <a:t>subjects </a:t>
            </a:r>
            <a:r>
              <a:rPr lang="en-US" dirty="0"/>
              <a:t>preferred Responsive Interface over Step-by-step and </a:t>
            </a:r>
            <a:r>
              <a:rPr lang="en-US" dirty="0" smtClean="0"/>
              <a:t>Controlled </a:t>
            </a:r>
            <a:endParaRPr lang="en-US" dirty="0" smtClean="0"/>
          </a:p>
          <a:p>
            <a:r>
              <a:rPr lang="en-US" dirty="0" smtClean="0"/>
              <a:t>Ingredient </a:t>
            </a:r>
            <a:r>
              <a:rPr lang="en-US" dirty="0" smtClean="0"/>
              <a:t>highlighting helped subjects keep track of ingredients per step while staying out of their way</a:t>
            </a:r>
          </a:p>
          <a:p>
            <a:r>
              <a:rPr lang="en-US" dirty="0" smtClean="0"/>
              <a:t>Responsive interface reduced load of extraneous information presented at any given </a:t>
            </a:r>
            <a:r>
              <a:rPr lang="en-US" dirty="0" smtClean="0"/>
              <a:t>step</a:t>
            </a:r>
            <a:endParaRPr lang="en-US" dirty="0" smtClean="0"/>
          </a:p>
        </p:txBody>
      </p:sp>
      <p:sp>
        <p:nvSpPr>
          <p:cNvPr id="4" name="Slide Number Placeholder 3"/>
          <p:cNvSpPr>
            <a:spLocks noGrp="1"/>
          </p:cNvSpPr>
          <p:nvPr>
            <p:ph type="sldNum" sz="quarter" idx="12"/>
          </p:nvPr>
        </p:nvSpPr>
        <p:spPr/>
        <p:txBody>
          <a:bodyPr/>
          <a:lstStyle/>
          <a:p>
            <a:fld id="{D442F150-E858-0D44-8184-BC56B78C76AB}" type="slidenum">
              <a:rPr lang="en-US" smtClean="0"/>
              <a:pPr/>
              <a:t>20</a:t>
            </a:fld>
            <a:endParaRPr lang="en-US"/>
          </a:p>
        </p:txBody>
      </p:sp>
    </p:spTree>
    <p:extLst>
      <p:ext uri="{BB962C8B-B14F-4D97-AF65-F5344CB8AC3E}">
        <p14:creationId xmlns:p14="http://schemas.microsoft.com/office/powerpoint/2010/main" val="1529787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What Didn’t Work?</a:t>
            </a:r>
            <a:endParaRPr lang="en-US" dirty="0"/>
          </a:p>
        </p:txBody>
      </p:sp>
      <p:sp>
        <p:nvSpPr>
          <p:cNvPr id="3" name="Content Placeholder 2"/>
          <p:cNvSpPr>
            <a:spLocks noGrp="1"/>
          </p:cNvSpPr>
          <p:nvPr>
            <p:ph idx="1"/>
          </p:nvPr>
        </p:nvSpPr>
        <p:spPr/>
        <p:txBody>
          <a:bodyPr>
            <a:normAutofit/>
          </a:bodyPr>
          <a:lstStyle/>
          <a:p>
            <a:r>
              <a:rPr lang="en-US" dirty="0" smtClean="0"/>
              <a:t>SBS </a:t>
            </a:r>
            <a:r>
              <a:rPr lang="en-US" dirty="0"/>
              <a:t>chunked information, but missed important future steps that slowed </a:t>
            </a:r>
            <a:r>
              <a:rPr lang="en-US" dirty="0" smtClean="0"/>
              <a:t>subject down</a:t>
            </a:r>
            <a:endParaRPr lang="en-US" dirty="0"/>
          </a:p>
          <a:p>
            <a:r>
              <a:rPr lang="en-US" dirty="0" smtClean="0"/>
              <a:t>For a given recipe, we expected </a:t>
            </a:r>
            <a:r>
              <a:rPr lang="en-US" dirty="0"/>
              <a:t>responsive to </a:t>
            </a:r>
            <a:r>
              <a:rPr lang="en-US" dirty="0" smtClean="0"/>
              <a:t>take less total cooking time than Step-by-step and Control, </a:t>
            </a:r>
            <a:r>
              <a:rPr lang="en-US" dirty="0"/>
              <a:t>but this was not evident from </a:t>
            </a:r>
            <a:r>
              <a:rPr lang="en-US" dirty="0" smtClean="0"/>
              <a:t>data/</a:t>
            </a:r>
            <a:r>
              <a:rPr lang="en-US" dirty="0" smtClean="0"/>
              <a:t>observations</a:t>
            </a:r>
          </a:p>
          <a:p>
            <a:r>
              <a:rPr lang="en-US" dirty="0" smtClean="0"/>
              <a:t>NASA </a:t>
            </a:r>
            <a:r>
              <a:rPr lang="en-US" dirty="0"/>
              <a:t>data seemed to reflect reactions to recipe, not </a:t>
            </a:r>
            <a:r>
              <a:rPr lang="en-US" dirty="0" smtClean="0"/>
              <a:t>interface</a:t>
            </a:r>
            <a:endParaRPr lang="en-US" dirty="0" smtClean="0"/>
          </a:p>
          <a:p>
            <a:r>
              <a:rPr lang="en-US" dirty="0" smtClean="0"/>
              <a:t>Recipes </a:t>
            </a:r>
            <a:r>
              <a:rPr lang="en-US" dirty="0"/>
              <a:t>were not equal in difficulty, creating biases in NASA and reactions to </a:t>
            </a:r>
            <a:r>
              <a:rPr lang="en-US" dirty="0" smtClean="0"/>
              <a:t>interfaces</a:t>
            </a:r>
            <a:endParaRPr lang="en-US" dirty="0" smtClean="0"/>
          </a:p>
        </p:txBody>
      </p:sp>
      <p:sp>
        <p:nvSpPr>
          <p:cNvPr id="4" name="Slide Number Placeholder 3"/>
          <p:cNvSpPr>
            <a:spLocks noGrp="1"/>
          </p:cNvSpPr>
          <p:nvPr>
            <p:ph type="sldNum" sz="quarter" idx="12"/>
          </p:nvPr>
        </p:nvSpPr>
        <p:spPr/>
        <p:txBody>
          <a:bodyPr/>
          <a:lstStyle/>
          <a:p>
            <a:fld id="{D442F150-E858-0D44-8184-BC56B78C76AB}" type="slidenum">
              <a:rPr lang="en-US" smtClean="0"/>
              <a:pPr/>
              <a:t>21</a:t>
            </a:fld>
            <a:endParaRPr lang="en-US"/>
          </a:p>
        </p:txBody>
      </p:sp>
    </p:spTree>
    <p:extLst>
      <p:ext uri="{BB962C8B-B14F-4D97-AF65-F5344CB8AC3E}">
        <p14:creationId xmlns:p14="http://schemas.microsoft.com/office/powerpoint/2010/main" val="13921544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Quantitative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6579945"/>
              </p:ext>
            </p:extLst>
          </p:nvPr>
        </p:nvGraphicFramePr>
        <p:xfrm>
          <a:off x="457200" y="2442865"/>
          <a:ext cx="8229600" cy="1600200"/>
        </p:xfrm>
        <a:graphic>
          <a:graphicData uri="http://schemas.openxmlformats.org/drawingml/2006/table">
            <a:tbl>
              <a:tblPr firstRow="1" bandRow="1">
                <a:tableStyleId>{7E9639D4-E3E2-4D34-9284-5A2195B3D0D7}</a:tableStyleId>
              </a:tblPr>
              <a:tblGrid>
                <a:gridCol w="2057400"/>
                <a:gridCol w="2057400"/>
                <a:gridCol w="2057400"/>
                <a:gridCol w="2057400"/>
              </a:tblGrid>
              <a:tr h="370840">
                <a:tc>
                  <a:txBody>
                    <a:bodyPr/>
                    <a:lstStyle/>
                    <a:p>
                      <a:pPr algn="l"/>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Risotto</a:t>
                      </a:r>
                    </a:p>
                  </a:txBody>
                  <a:tcPr anchor="ctr"/>
                </a:tc>
                <a:tc>
                  <a:txBody>
                    <a:bodyPr/>
                    <a:lstStyle/>
                    <a:p>
                      <a:pPr algn="ctr"/>
                      <a:r>
                        <a:rPr lang="en-US" dirty="0" smtClean="0"/>
                        <a:t>Eggs </a:t>
                      </a:r>
                      <a:endParaRPr lang="en-US" dirty="0"/>
                    </a:p>
                  </a:txBody>
                  <a:tcPr anchor="ctr"/>
                </a:tc>
                <a:tc>
                  <a:txBody>
                    <a:bodyPr/>
                    <a:lstStyle/>
                    <a:p>
                      <a:pPr algn="ctr"/>
                      <a:r>
                        <a:rPr lang="en-US" dirty="0" smtClean="0"/>
                        <a:t>Lasagna</a:t>
                      </a:r>
                      <a:endParaRPr lang="en-US" dirty="0"/>
                    </a:p>
                  </a:txBody>
                  <a:tcPr anchor="ctr"/>
                </a:tc>
              </a:tr>
              <a:tr h="238760">
                <a:tc>
                  <a:txBody>
                    <a:bodyPr/>
                    <a:lstStyle/>
                    <a:p>
                      <a:pPr algn="l"/>
                      <a:r>
                        <a:rPr lang="en-US" b="1" dirty="0" smtClean="0">
                          <a:solidFill>
                            <a:srgbClr val="FFFFFF"/>
                          </a:solidFill>
                        </a:rPr>
                        <a:t>Control</a:t>
                      </a:r>
                      <a:endParaRPr lang="en-US" b="1" dirty="0">
                        <a:solidFill>
                          <a:srgbClr val="FFFFFF"/>
                        </a:solidFill>
                      </a:endParaRPr>
                    </a:p>
                  </a:txBody>
                  <a:tcPr>
                    <a:solidFill>
                      <a:schemeClr val="tx1"/>
                    </a:solidFill>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r h="370840">
                <a:tc>
                  <a:txBody>
                    <a:bodyPr/>
                    <a:lstStyle/>
                    <a:p>
                      <a:pPr algn="l"/>
                      <a:r>
                        <a:rPr lang="en-US" b="1" dirty="0" smtClean="0">
                          <a:solidFill>
                            <a:schemeClr val="bg1"/>
                          </a:solidFill>
                        </a:rPr>
                        <a:t>Responsive</a:t>
                      </a:r>
                      <a:endParaRPr lang="en-US" b="1" dirty="0">
                        <a:solidFill>
                          <a:srgbClr val="FFFFFF"/>
                        </a:solidFill>
                      </a:endParaRPr>
                    </a:p>
                  </a:txBody>
                  <a:tcPr>
                    <a:solidFill>
                      <a:schemeClr val="tx1"/>
                    </a:solidFill>
                  </a:tcPr>
                </a:tc>
                <a:tc>
                  <a:txBody>
                    <a:bodyPr/>
                    <a:lstStyle/>
                    <a:p>
                      <a:pPr algn="ctr"/>
                      <a:r>
                        <a:rPr lang="en-US" dirty="0" smtClean="0"/>
                        <a:t>6</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a:t>
                      </a:r>
                    </a:p>
                  </a:txBody>
                  <a:tcPr anchor="ctr"/>
                </a:tc>
                <a:tc>
                  <a:txBody>
                    <a:bodyPr/>
                    <a:lstStyle/>
                    <a:p>
                      <a:pPr algn="ctr"/>
                      <a:r>
                        <a:rPr lang="en-US" dirty="0" smtClean="0"/>
                        <a:t>34</a:t>
                      </a:r>
                      <a:endParaRPr lang="en-US" dirty="0"/>
                    </a:p>
                  </a:txBody>
                  <a:tcPr anchor="ctr"/>
                </a:tc>
              </a:tr>
              <a:tr h="492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FFFF"/>
                          </a:solidFill>
                        </a:rPr>
                        <a:t>Step-by-step</a:t>
                      </a:r>
                    </a:p>
                  </a:txBody>
                  <a:tcPr>
                    <a:solidFill>
                      <a:srgbClr val="292934"/>
                    </a:solidFill>
                  </a:tcPr>
                </a:tc>
                <a:tc>
                  <a:txBody>
                    <a:bodyPr/>
                    <a:lstStyle/>
                    <a:p>
                      <a:pPr algn="ctr"/>
                      <a:r>
                        <a:rPr lang="en-US" dirty="0" smtClean="0"/>
                        <a:t>14</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25</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37</a:t>
                      </a:r>
                    </a:p>
                  </a:txBody>
                  <a:tcPr anchor="ctr"/>
                </a:tc>
              </a:tr>
            </a:tbl>
          </a:graphicData>
        </a:graphic>
      </p:graphicFrame>
      <p:sp>
        <p:nvSpPr>
          <p:cNvPr id="4" name="Slide Number Placeholder 3"/>
          <p:cNvSpPr>
            <a:spLocks noGrp="1"/>
          </p:cNvSpPr>
          <p:nvPr>
            <p:ph type="sldNum" sz="quarter" idx="12"/>
          </p:nvPr>
        </p:nvSpPr>
        <p:spPr/>
        <p:txBody>
          <a:bodyPr/>
          <a:lstStyle/>
          <a:p>
            <a:fld id="{D442F150-E858-0D44-8184-BC56B78C76AB}" type="slidenum">
              <a:rPr lang="en-US" smtClean="0"/>
              <a:pPr/>
              <a:t>22</a:t>
            </a:fld>
            <a:endParaRPr lang="en-US"/>
          </a:p>
        </p:txBody>
      </p:sp>
      <p:sp>
        <p:nvSpPr>
          <p:cNvPr id="7" name="TextBox 6"/>
          <p:cNvSpPr txBox="1"/>
          <p:nvPr/>
        </p:nvSpPr>
        <p:spPr>
          <a:xfrm>
            <a:off x="457200" y="4690408"/>
            <a:ext cx="86868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For each recipe, </a:t>
            </a:r>
            <a:r>
              <a:rPr lang="en-US" sz="2000" dirty="0"/>
              <a:t>Responsive interface led to smaller number of </a:t>
            </a:r>
            <a:r>
              <a:rPr lang="en-US" sz="2000" dirty="0" smtClean="0"/>
              <a:t>step changes than </a:t>
            </a:r>
            <a:r>
              <a:rPr lang="en-US" sz="2000" dirty="0"/>
              <a:t>Step-by-step </a:t>
            </a:r>
            <a:r>
              <a:rPr lang="en-US" sz="2000" dirty="0" smtClean="0"/>
              <a:t>interface</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For each recipe, the </a:t>
            </a:r>
            <a:r>
              <a:rPr lang="en-US" sz="2000" dirty="0" smtClean="0"/>
              <a:t>number </a:t>
            </a:r>
            <a:r>
              <a:rPr lang="en-US" sz="2000" dirty="0"/>
              <a:t>of times a step has changed indicates the amount of cognitive load the recipe demands.</a:t>
            </a:r>
          </a:p>
          <a:p>
            <a:pPr marL="342900" indent="-342900">
              <a:buFont typeface="Arial" panose="020B0604020202020204" pitchFamily="34" charset="0"/>
              <a:buChar char="•"/>
            </a:pPr>
            <a:endParaRPr lang="en-US" sz="2000" b="1" dirty="0"/>
          </a:p>
        </p:txBody>
      </p:sp>
      <p:sp>
        <p:nvSpPr>
          <p:cNvPr id="8" name="TextBox 7"/>
          <p:cNvSpPr txBox="1"/>
          <p:nvPr/>
        </p:nvSpPr>
        <p:spPr>
          <a:xfrm>
            <a:off x="457200" y="1828800"/>
            <a:ext cx="8305800" cy="461665"/>
          </a:xfrm>
          <a:prstGeom prst="rect">
            <a:avLst/>
          </a:prstGeom>
          <a:noFill/>
        </p:spPr>
        <p:txBody>
          <a:bodyPr wrap="square" rtlCol="0">
            <a:spAutoFit/>
          </a:bodyPr>
          <a:lstStyle/>
          <a:p>
            <a:pPr algn="ctr"/>
            <a:r>
              <a:rPr lang="en-US" sz="2400" dirty="0" smtClean="0"/>
              <a:t>Number of times user has switched between steps</a:t>
            </a:r>
            <a:endParaRPr lang="en-US" sz="2400" dirty="0"/>
          </a:p>
        </p:txBody>
      </p:sp>
    </p:spTree>
    <p:extLst>
      <p:ext uri="{BB962C8B-B14F-4D97-AF65-F5344CB8AC3E}">
        <p14:creationId xmlns:p14="http://schemas.microsoft.com/office/powerpoint/2010/main" val="160680672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design refinements</a:t>
            </a:r>
            <a:endParaRPr lang="en-US" dirty="0"/>
          </a:p>
        </p:txBody>
      </p:sp>
      <p:sp>
        <p:nvSpPr>
          <p:cNvPr id="3" name="Content Placeholder 2"/>
          <p:cNvSpPr>
            <a:spLocks noGrp="1"/>
          </p:cNvSpPr>
          <p:nvPr>
            <p:ph idx="1"/>
          </p:nvPr>
        </p:nvSpPr>
        <p:spPr/>
        <p:txBody>
          <a:bodyPr>
            <a:normAutofit/>
          </a:bodyPr>
          <a:lstStyle/>
          <a:p>
            <a:r>
              <a:rPr lang="en-US" dirty="0" smtClean="0"/>
              <a:t>Enforce </a:t>
            </a:r>
            <a:r>
              <a:rPr lang="en-US" dirty="0" smtClean="0"/>
              <a:t>constraints </a:t>
            </a:r>
            <a:r>
              <a:rPr lang="en-US" dirty="0" smtClean="0"/>
              <a:t>on </a:t>
            </a:r>
            <a:r>
              <a:rPr lang="en-US" dirty="0" smtClean="0"/>
              <a:t>text l</a:t>
            </a:r>
            <a:r>
              <a:rPr lang="en-US" dirty="0" smtClean="0"/>
              <a:t>ength of recipe </a:t>
            </a:r>
            <a:r>
              <a:rPr lang="en-US" dirty="0" smtClean="0"/>
              <a:t>steps </a:t>
            </a:r>
          </a:p>
          <a:p>
            <a:r>
              <a:rPr lang="en-US" dirty="0" smtClean="0"/>
              <a:t>Use summaries that enable multi-</a:t>
            </a:r>
            <a:r>
              <a:rPr lang="en-US" dirty="0" smtClean="0"/>
              <a:t>tasking</a:t>
            </a:r>
          </a:p>
          <a:p>
            <a:r>
              <a:rPr lang="en-US" dirty="0" smtClean="0"/>
              <a:t>Include (possibly h</a:t>
            </a:r>
            <a:r>
              <a:rPr lang="en-US" dirty="0" smtClean="0"/>
              <a:t>ighlight) cookware </a:t>
            </a:r>
          </a:p>
          <a:p>
            <a:r>
              <a:rPr lang="en-US" dirty="0" smtClean="0"/>
              <a:t>Salient clickable navigation</a:t>
            </a:r>
          </a:p>
          <a:p>
            <a:pPr lvl="1"/>
            <a:r>
              <a:rPr lang="en-US" sz="2400" dirty="0" smtClean="0"/>
              <a:t>Include ‘next’ and ‘previous’ buttons</a:t>
            </a:r>
          </a:p>
          <a:p>
            <a:pPr lvl="1"/>
            <a:r>
              <a:rPr lang="en-US" sz="2400" dirty="0" smtClean="0"/>
              <a:t>Visual feedback for </a:t>
            </a:r>
            <a:r>
              <a:rPr lang="en-US" sz="2400" dirty="0" err="1" smtClean="0"/>
              <a:t>clickability</a:t>
            </a:r>
            <a:endParaRPr lang="en-US" sz="2400"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23</a:t>
            </a:fld>
            <a:endParaRPr lang="en-US"/>
          </a:p>
        </p:txBody>
      </p:sp>
    </p:spTree>
    <p:extLst>
      <p:ext uri="{BB962C8B-B14F-4D97-AF65-F5344CB8AC3E}">
        <p14:creationId xmlns:p14="http://schemas.microsoft.com/office/powerpoint/2010/main" val="423523385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a:t>
            </a:r>
            <a:endParaRPr lang="en-US" dirty="0"/>
          </a:p>
        </p:txBody>
      </p:sp>
      <p:sp>
        <p:nvSpPr>
          <p:cNvPr id="3" name="Content Placeholder 2"/>
          <p:cNvSpPr>
            <a:spLocks noGrp="1"/>
          </p:cNvSpPr>
          <p:nvPr>
            <p:ph idx="1"/>
          </p:nvPr>
        </p:nvSpPr>
        <p:spPr/>
        <p:txBody>
          <a:bodyPr>
            <a:normAutofit/>
          </a:bodyPr>
          <a:lstStyle/>
          <a:p>
            <a:pPr lvl="1"/>
            <a:r>
              <a:rPr lang="en-US" sz="2400" dirty="0"/>
              <a:t>Crowdsource users to curate recipes </a:t>
            </a:r>
            <a:endParaRPr lang="en-US" sz="2400" dirty="0" smtClean="0"/>
          </a:p>
          <a:p>
            <a:pPr lvl="1"/>
            <a:r>
              <a:rPr lang="en-US" sz="2400" dirty="0" smtClean="0"/>
              <a:t>Crowdsourcing to find errors in recipes</a:t>
            </a:r>
            <a:endParaRPr lang="en-US" sz="2400" dirty="0"/>
          </a:p>
          <a:p>
            <a:pPr lvl="1"/>
            <a:r>
              <a:rPr lang="en-US" sz="2400" dirty="0"/>
              <a:t>More number of subjects to get statistically meaningful results</a:t>
            </a:r>
          </a:p>
          <a:p>
            <a:pPr lvl="1"/>
            <a:r>
              <a:rPr lang="en-US" sz="2400" dirty="0"/>
              <a:t>Examine possibilities to curate a recipe that can guide users to complete multiple tasks at the same time</a:t>
            </a:r>
          </a:p>
          <a:p>
            <a:pPr lvl="1"/>
            <a:r>
              <a:rPr lang="en-US" sz="2400" dirty="0"/>
              <a:t>Incorporate multimedia (e.g., images, videos) information</a:t>
            </a:r>
          </a:p>
        </p:txBody>
      </p:sp>
      <p:sp>
        <p:nvSpPr>
          <p:cNvPr id="4" name="Slide Number Placeholder 3"/>
          <p:cNvSpPr>
            <a:spLocks noGrp="1"/>
          </p:cNvSpPr>
          <p:nvPr>
            <p:ph type="sldNum" sz="quarter" idx="12"/>
          </p:nvPr>
        </p:nvSpPr>
        <p:spPr/>
        <p:txBody>
          <a:bodyPr/>
          <a:lstStyle/>
          <a:p>
            <a:fld id="{D442F150-E858-0D44-8184-BC56B78C76AB}" type="slidenum">
              <a:rPr lang="en-US" smtClean="0"/>
              <a:pPr/>
              <a:t>24</a:t>
            </a:fld>
            <a:endParaRPr lang="en-US"/>
          </a:p>
        </p:txBody>
      </p:sp>
    </p:spTree>
    <p:extLst>
      <p:ext uri="{BB962C8B-B14F-4D97-AF65-F5344CB8AC3E}">
        <p14:creationId xmlns:p14="http://schemas.microsoft.com/office/powerpoint/2010/main" val="15180357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19200"/>
            <a:ext cx="8229600" cy="2133600"/>
          </a:xfrm>
          <a:ln/>
        </p:spPr>
        <p:txBody>
          <a:bodyPr/>
          <a:lstStyle/>
          <a:p>
            <a:r>
              <a:rPr lang="en-US" altLang="en-US" sz="3400" b="1" dirty="0" smtClean="0">
                <a:solidFill>
                  <a:prstClr val="black"/>
                </a:solidFill>
              </a:rPr>
              <a:t>BACKGROUND</a:t>
            </a:r>
            <a:endParaRPr lang="en-US" altLang="en-US" sz="3400" b="1" dirty="0" smtClean="0"/>
          </a:p>
        </p:txBody>
      </p:sp>
      <p:sp>
        <p:nvSpPr>
          <p:cNvPr id="4" name="Text Placeholder 2"/>
          <p:cNvSpPr txBox="1">
            <a:spLocks/>
          </p:cNvSpPr>
          <p:nvPr/>
        </p:nvSpPr>
        <p:spPr>
          <a:xfrm>
            <a:off x="685800" y="3505200"/>
            <a:ext cx="7848600" cy="1295400"/>
          </a:xfrm>
          <a:prstGeom prst="rect">
            <a:avLst/>
          </a:prstGeom>
          <a:ln/>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marL="396875" indent="-396875">
              <a:buSzPct val="91000"/>
            </a:pPr>
            <a:r>
              <a:rPr lang="en-US" altLang="en-US" dirty="0" smtClean="0">
                <a:solidFill>
                  <a:prstClr val="black"/>
                </a:solidFill>
              </a:rPr>
              <a:t>Motivation, theory, and goals</a:t>
            </a:r>
            <a:endParaRPr lang="en-US" altLang="en-US" sz="2100" dirty="0">
              <a:solidFill>
                <a:srgbClr val="808080"/>
              </a:solidFill>
            </a:endParaRPr>
          </a:p>
        </p:txBody>
      </p:sp>
    </p:spTree>
    <p:extLst>
      <p:ext uri="{BB962C8B-B14F-4D97-AF65-F5344CB8AC3E}">
        <p14:creationId xmlns:p14="http://schemas.microsoft.com/office/powerpoint/2010/main" val="16244235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Once upon a time…</a:t>
            </a:r>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4</a:t>
            </a:fld>
            <a:endParaRPr lang="en-US"/>
          </a:p>
        </p:txBody>
      </p:sp>
      <p:pic>
        <p:nvPicPr>
          <p:cNvPr id="6" name="Picture 5" descr="cooking-at-ho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7315200" cy="4872492"/>
          </a:xfrm>
          <a:prstGeom prst="rect">
            <a:avLst/>
          </a:prstGeom>
        </p:spPr>
      </p:pic>
    </p:spTree>
    <p:extLst>
      <p:ext uri="{BB962C8B-B14F-4D97-AF65-F5344CB8AC3E}">
        <p14:creationId xmlns:p14="http://schemas.microsoft.com/office/powerpoint/2010/main" val="17311746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But now…</a:t>
            </a:r>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5</a:t>
            </a:fld>
            <a:endParaRPr lang="en-US"/>
          </a:p>
        </p:txBody>
      </p:sp>
      <p:pic>
        <p:nvPicPr>
          <p:cNvPr id="5" name="Picture 4" descr="shake-shac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543050"/>
            <a:ext cx="6477000" cy="4857750"/>
          </a:xfrm>
          <a:prstGeom prst="rect">
            <a:avLst/>
          </a:prstGeom>
        </p:spPr>
      </p:pic>
    </p:spTree>
    <p:extLst>
      <p:ext uri="{BB962C8B-B14F-4D97-AF65-F5344CB8AC3E}">
        <p14:creationId xmlns:p14="http://schemas.microsoft.com/office/powerpoint/2010/main" val="108380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Typical recipe</a:t>
            </a:r>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6</a:t>
            </a:fld>
            <a:endParaRPr lang="en-US"/>
          </a:p>
        </p:txBody>
      </p:sp>
      <p:pic>
        <p:nvPicPr>
          <p:cNvPr id="7" name="Picture 6" descr="Screenshot 2014-12-07 23.40.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1" y="1520342"/>
            <a:ext cx="4114800" cy="4956658"/>
          </a:xfrm>
          <a:prstGeom prst="rect">
            <a:avLst/>
          </a:prstGeom>
        </p:spPr>
      </p:pic>
    </p:spTree>
    <p:extLst>
      <p:ext uri="{BB962C8B-B14F-4D97-AF65-F5344CB8AC3E}">
        <p14:creationId xmlns:p14="http://schemas.microsoft.com/office/powerpoint/2010/main" val="120758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Typical recipe</a:t>
            </a:r>
            <a:endParaRPr lang="en-US" dirty="0"/>
          </a:p>
        </p:txBody>
      </p:sp>
      <p:sp>
        <p:nvSpPr>
          <p:cNvPr id="4" name="Slide Number Placeholder 3"/>
          <p:cNvSpPr>
            <a:spLocks noGrp="1"/>
          </p:cNvSpPr>
          <p:nvPr>
            <p:ph type="sldNum" sz="quarter" idx="12"/>
          </p:nvPr>
        </p:nvSpPr>
        <p:spPr/>
        <p:txBody>
          <a:bodyPr/>
          <a:lstStyle/>
          <a:p>
            <a:fld id="{D442F150-E858-0D44-8184-BC56B78C76AB}" type="slidenum">
              <a:rPr lang="en-US" smtClean="0"/>
              <a:pPr/>
              <a:t>7</a:t>
            </a:fld>
            <a:endParaRPr lang="en-US"/>
          </a:p>
        </p:txBody>
      </p:sp>
      <p:pic>
        <p:nvPicPr>
          <p:cNvPr id="7" name="Picture 6" descr="Screenshot 2014-12-07 23.40.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1" y="1520342"/>
            <a:ext cx="4114800" cy="4956658"/>
          </a:xfrm>
          <a:prstGeom prst="rect">
            <a:avLst/>
          </a:prstGeom>
        </p:spPr>
      </p:pic>
      <p:sp>
        <p:nvSpPr>
          <p:cNvPr id="5" name="Title 1"/>
          <p:cNvSpPr txBox="1">
            <a:spLocks/>
          </p:cNvSpPr>
          <p:nvPr/>
        </p:nvSpPr>
        <p:spPr>
          <a:xfrm>
            <a:off x="381000" y="3276600"/>
            <a:ext cx="82296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10000" dirty="0" smtClean="0"/>
              <a:t>???</a:t>
            </a:r>
            <a:endParaRPr lang="en-US" sz="10000" dirty="0"/>
          </a:p>
        </p:txBody>
      </p:sp>
    </p:spTree>
    <p:extLst>
      <p:ext uri="{BB962C8B-B14F-4D97-AF65-F5344CB8AC3E}">
        <p14:creationId xmlns:p14="http://schemas.microsoft.com/office/powerpoint/2010/main" val="50788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load + learning recap</a:t>
            </a:r>
            <a:endParaRPr lang="en-US" dirty="0"/>
          </a:p>
        </p:txBody>
      </p:sp>
      <p:sp>
        <p:nvSpPr>
          <p:cNvPr id="3" name="Content Placeholder 2"/>
          <p:cNvSpPr>
            <a:spLocks noGrp="1"/>
          </p:cNvSpPr>
          <p:nvPr>
            <p:ph idx="1"/>
          </p:nvPr>
        </p:nvSpPr>
        <p:spPr/>
        <p:txBody>
          <a:bodyPr>
            <a:normAutofit/>
          </a:bodyPr>
          <a:lstStyle/>
          <a:p>
            <a:r>
              <a:rPr lang="en-US" dirty="0" smtClean="0"/>
              <a:t>Definitions</a:t>
            </a:r>
          </a:p>
          <a:p>
            <a:pPr lvl="1"/>
            <a:r>
              <a:rPr lang="en-US" sz="2400" b="1" dirty="0" smtClean="0"/>
              <a:t>Working memory:</a:t>
            </a:r>
            <a:r>
              <a:rPr lang="en-US" sz="2400" dirty="0" smtClean="0"/>
              <a:t> limited buffer of actively processed events</a:t>
            </a:r>
            <a:endParaRPr lang="en-US" sz="2400" dirty="0"/>
          </a:p>
          <a:p>
            <a:pPr lvl="1"/>
            <a:r>
              <a:rPr lang="en-US" sz="2400" b="1" dirty="0" smtClean="0"/>
              <a:t>Long-term memory:</a:t>
            </a:r>
            <a:r>
              <a:rPr lang="en-US" sz="2400" dirty="0" smtClean="0"/>
              <a:t> vast repository of learned schemas</a:t>
            </a:r>
          </a:p>
          <a:p>
            <a:pPr lvl="1"/>
            <a:r>
              <a:rPr lang="en-US" sz="2400" b="1" dirty="0" smtClean="0"/>
              <a:t>Learning</a:t>
            </a:r>
            <a:r>
              <a:rPr lang="en-US" sz="2400" dirty="0"/>
              <a:t>: working memory </a:t>
            </a:r>
            <a:r>
              <a:rPr lang="en-US" sz="2400" dirty="0">
                <a:sym typeface="Wingdings"/>
              </a:rPr>
              <a:t> </a:t>
            </a:r>
            <a:r>
              <a:rPr lang="en-US" sz="2400" dirty="0" smtClean="0">
                <a:sym typeface="Wingdings"/>
              </a:rPr>
              <a:t>LTM</a:t>
            </a:r>
          </a:p>
          <a:p>
            <a:pPr lvl="1"/>
            <a:r>
              <a:rPr lang="en-US" sz="2400" b="1" dirty="0"/>
              <a:t>Cognitive load:</a:t>
            </a:r>
            <a:r>
              <a:rPr lang="en-US" sz="2400" dirty="0"/>
              <a:t> load on working </a:t>
            </a:r>
            <a:r>
              <a:rPr lang="en-US" sz="2400" dirty="0" smtClean="0"/>
              <a:t>memory</a:t>
            </a:r>
            <a:endParaRPr lang="en-US" sz="2400" dirty="0">
              <a:sym typeface="Wingdings"/>
            </a:endParaRPr>
          </a:p>
          <a:p>
            <a:r>
              <a:rPr lang="en-US" dirty="0" smtClean="0"/>
              <a:t>Good instructional design increases </a:t>
            </a:r>
            <a:r>
              <a:rPr lang="en-US" i="1" dirty="0" smtClean="0"/>
              <a:t>germane</a:t>
            </a:r>
            <a:r>
              <a:rPr lang="en-US" dirty="0" smtClean="0"/>
              <a:t> load and reduces </a:t>
            </a:r>
            <a:r>
              <a:rPr lang="en-US" i="1" dirty="0" smtClean="0"/>
              <a:t>extraneous</a:t>
            </a:r>
            <a:r>
              <a:rPr lang="en-US" dirty="0" smtClean="0"/>
              <a:t> cognitive load</a:t>
            </a:r>
          </a:p>
          <a:p>
            <a:pPr lvl="1"/>
            <a:endParaRPr lang="en-US" sz="2400" dirty="0" smtClean="0">
              <a:sym typeface="Wingdings"/>
            </a:endParaRPr>
          </a:p>
          <a:p>
            <a:endParaRPr lang="en-US" dirty="0" smtClean="0">
              <a:sym typeface="Wingdings"/>
            </a:endParaRPr>
          </a:p>
          <a:p>
            <a:pPr marL="0" indent="0">
              <a:buNone/>
            </a:pPr>
            <a:endParaRPr lang="en-US" dirty="0" smtClean="0"/>
          </a:p>
        </p:txBody>
      </p:sp>
      <p:sp>
        <p:nvSpPr>
          <p:cNvPr id="4" name="Slide Number Placeholder 3"/>
          <p:cNvSpPr>
            <a:spLocks noGrp="1"/>
          </p:cNvSpPr>
          <p:nvPr>
            <p:ph type="sldNum" sz="quarter" idx="12"/>
          </p:nvPr>
        </p:nvSpPr>
        <p:spPr/>
        <p:txBody>
          <a:bodyPr/>
          <a:lstStyle/>
          <a:p>
            <a:fld id="{D442F150-E858-0D44-8184-BC56B78C76AB}" type="slidenum">
              <a:rPr lang="en-US" smtClean="0"/>
              <a:pPr/>
              <a:t>8</a:t>
            </a:fld>
            <a:endParaRPr lang="en-US"/>
          </a:p>
        </p:txBody>
      </p:sp>
    </p:spTree>
    <p:extLst>
      <p:ext uri="{BB962C8B-B14F-4D97-AF65-F5344CB8AC3E}">
        <p14:creationId xmlns:p14="http://schemas.microsoft.com/office/powerpoint/2010/main" val="282678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1"/>
          </p:nvPr>
        </p:nvSpPr>
        <p:spPr/>
        <p:txBody>
          <a:bodyPr>
            <a:normAutofit/>
          </a:bodyPr>
          <a:lstStyle/>
          <a:p>
            <a:r>
              <a:rPr lang="en-US" dirty="0" smtClean="0"/>
              <a:t>Use interactivity to limit </a:t>
            </a:r>
            <a:r>
              <a:rPr lang="en-US" dirty="0"/>
              <a:t>displayed </a:t>
            </a:r>
            <a:r>
              <a:rPr lang="en-US" dirty="0" smtClean="0"/>
              <a:t>information</a:t>
            </a:r>
          </a:p>
          <a:p>
            <a:r>
              <a:rPr lang="en-US" dirty="0" smtClean="0"/>
              <a:t>Emphasize relevant information based on user interaction</a:t>
            </a:r>
          </a:p>
          <a:p>
            <a:r>
              <a:rPr lang="en-US" dirty="0" smtClean="0"/>
              <a:t>Retain existing design choices that work well</a:t>
            </a:r>
          </a:p>
        </p:txBody>
      </p:sp>
      <p:sp>
        <p:nvSpPr>
          <p:cNvPr id="4" name="Slide Number Placeholder 3"/>
          <p:cNvSpPr>
            <a:spLocks noGrp="1"/>
          </p:cNvSpPr>
          <p:nvPr>
            <p:ph type="sldNum" sz="quarter" idx="12"/>
          </p:nvPr>
        </p:nvSpPr>
        <p:spPr/>
        <p:txBody>
          <a:bodyPr/>
          <a:lstStyle/>
          <a:p>
            <a:fld id="{D442F150-E858-0D44-8184-BC56B78C76AB}" type="slidenum">
              <a:rPr lang="en-US" smtClean="0"/>
              <a:pPr/>
              <a:t>9</a:t>
            </a:fld>
            <a:endParaRPr lang="en-US"/>
          </a:p>
        </p:txBody>
      </p:sp>
    </p:spTree>
    <p:extLst>
      <p:ext uri="{BB962C8B-B14F-4D97-AF65-F5344CB8AC3E}">
        <p14:creationId xmlns:p14="http://schemas.microsoft.com/office/powerpoint/2010/main" val="2206477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11088</TotalTime>
  <Words>2600</Words>
  <Application>Microsoft Macintosh PowerPoint</Application>
  <PresentationFormat>On-screen Show (4:3)</PresentationFormat>
  <Paragraphs>280</Paragraphs>
  <Slides>24</Slides>
  <Notes>22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REDESIGNING THE RECIPE</vt:lpstr>
      <vt:lpstr>Outline</vt:lpstr>
      <vt:lpstr>BACKGROUND</vt:lpstr>
      <vt:lpstr>Once upon a time…</vt:lpstr>
      <vt:lpstr>But now…</vt:lpstr>
      <vt:lpstr>Typical recipe</vt:lpstr>
      <vt:lpstr>Typical recipe</vt:lpstr>
      <vt:lpstr>Cognitive load + learning recap</vt:lpstr>
      <vt:lpstr>Design principles</vt:lpstr>
      <vt:lpstr>Research questions:</vt:lpstr>
      <vt:lpstr>PROCEDURE</vt:lpstr>
      <vt:lpstr>Sequence</vt:lpstr>
      <vt:lpstr>Preliminary observations</vt:lpstr>
      <vt:lpstr>Translating to design…</vt:lpstr>
      <vt:lpstr>Interface demo!</vt:lpstr>
      <vt:lpstr>Experimental design</vt:lpstr>
      <vt:lpstr>Results: Subject 1</vt:lpstr>
      <vt:lpstr>Results: Subject 2</vt:lpstr>
      <vt:lpstr>Results: Subject 3</vt:lpstr>
      <vt:lpstr>Results: What Worked?</vt:lpstr>
      <vt:lpstr>Results: What Didn’t Work?</vt:lpstr>
      <vt:lpstr>Results: Quantitative</vt:lpstr>
      <vt:lpstr>Proposed design refinements</vt:lpstr>
      <vt:lpstr>Future Work </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Machine Learning</dc:title>
  <dc:creator>Authorized User</dc:creator>
  <cp:lastModifiedBy>Miriam</cp:lastModifiedBy>
  <cp:revision>2081</cp:revision>
  <dcterms:created xsi:type="dcterms:W3CDTF">2014-08-01T14:38:45Z</dcterms:created>
  <dcterms:modified xsi:type="dcterms:W3CDTF">2014-12-08T15:06:54Z</dcterms:modified>
</cp:coreProperties>
</file>