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9"/>
  </p:notesMasterIdLst>
  <p:handoutMasterIdLst>
    <p:handoutMasterId r:id="rId50"/>
  </p:handoutMasterIdLst>
  <p:sldIdLst>
    <p:sldId id="257" r:id="rId2"/>
    <p:sldId id="365" r:id="rId3"/>
    <p:sldId id="428" r:id="rId4"/>
    <p:sldId id="260" r:id="rId5"/>
    <p:sldId id="377" r:id="rId6"/>
    <p:sldId id="429" r:id="rId7"/>
    <p:sldId id="432" r:id="rId8"/>
    <p:sldId id="430" r:id="rId9"/>
    <p:sldId id="431" r:id="rId10"/>
    <p:sldId id="433" r:id="rId11"/>
    <p:sldId id="392" r:id="rId12"/>
    <p:sldId id="393" r:id="rId13"/>
    <p:sldId id="397" r:id="rId14"/>
    <p:sldId id="395" r:id="rId15"/>
    <p:sldId id="434" r:id="rId16"/>
    <p:sldId id="435" r:id="rId17"/>
    <p:sldId id="436" r:id="rId18"/>
    <p:sldId id="440" r:id="rId19"/>
    <p:sldId id="438" r:id="rId20"/>
    <p:sldId id="441" r:id="rId21"/>
    <p:sldId id="439" r:id="rId22"/>
    <p:sldId id="442" r:id="rId23"/>
    <p:sldId id="400" r:id="rId24"/>
    <p:sldId id="346" r:id="rId25"/>
    <p:sldId id="401" r:id="rId26"/>
    <p:sldId id="443" r:id="rId27"/>
    <p:sldId id="444" r:id="rId28"/>
    <p:sldId id="445" r:id="rId29"/>
    <p:sldId id="446" r:id="rId30"/>
    <p:sldId id="447" r:id="rId31"/>
    <p:sldId id="448" r:id="rId32"/>
    <p:sldId id="449" r:id="rId33"/>
    <p:sldId id="450" r:id="rId34"/>
    <p:sldId id="451" r:id="rId35"/>
    <p:sldId id="405" r:id="rId36"/>
    <p:sldId id="453" r:id="rId37"/>
    <p:sldId id="454" r:id="rId38"/>
    <p:sldId id="458" r:id="rId39"/>
    <p:sldId id="459" r:id="rId40"/>
    <p:sldId id="455" r:id="rId41"/>
    <p:sldId id="456" r:id="rId42"/>
    <p:sldId id="457" r:id="rId43"/>
    <p:sldId id="460" r:id="rId44"/>
    <p:sldId id="461" r:id="rId45"/>
    <p:sldId id="462" r:id="rId46"/>
    <p:sldId id="417" r:id="rId47"/>
    <p:sldId id="339" r:id="rId48"/>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gen" initials="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3" autoAdjust="0"/>
    <p:restoredTop sz="96353" autoAdjust="0"/>
  </p:normalViewPr>
  <p:slideViewPr>
    <p:cSldViewPr>
      <p:cViewPr varScale="1">
        <p:scale>
          <a:sx n="110" d="100"/>
          <a:sy n="110" d="100"/>
        </p:scale>
        <p:origin x="17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2875F-38B5-4709-A4A8-6743B2869228}" type="doc">
      <dgm:prSet loTypeId="urn:microsoft.com/office/officeart/2005/8/layout/vList3#5" loCatId="list" qsTypeId="urn:microsoft.com/office/officeart/2005/8/quickstyle/simple3" qsCatId="simple" csTypeId="urn:microsoft.com/office/officeart/2005/8/colors/accent1_2" csCatId="accent1" phldr="1"/>
      <dgm:spPr/>
    </dgm:pt>
    <dgm:pt modelId="{38C6F484-FAC9-45A2-82E9-02B0247D76DB}">
      <dgm:prSet phldrT="[Text]"/>
      <dgm:spPr/>
      <dgm:t>
        <a:bodyPr/>
        <a:lstStyle/>
        <a:p>
          <a:r>
            <a:rPr lang="zh-CN" altLang="en-US" dirty="0">
              <a:solidFill>
                <a:schemeClr val="bg1">
                  <a:lumMod val="65000"/>
                </a:schemeClr>
              </a:solidFill>
              <a:latin typeface="华文隶书" pitchFamily="2" charset="-122"/>
              <a:ea typeface="华文隶书" pitchFamily="2" charset="-122"/>
            </a:rPr>
            <a:t>课题研究背景</a:t>
          </a:r>
        </a:p>
      </dgm:t>
    </dgm:pt>
    <dgm:pt modelId="{94F4E852-FE09-4292-A41E-839157F5AE13}" type="parTrans" cxnId="{5B6D0EB1-FE61-44D5-BA0F-699E5E59081C}">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088E83C8-567A-472F-AD95-7F288321DCA4}" type="sibTrans" cxnId="{5B6D0EB1-FE61-44D5-BA0F-699E5E59081C}">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4D7A763E-4CE5-4938-8AC7-137AAB964ACB}">
      <dgm:prSet phldrT="[Text]"/>
      <dgm:spPr/>
      <dgm:t>
        <a:bodyPr/>
        <a:lstStyle/>
        <a:p>
          <a:r>
            <a:rPr lang="zh-CN" altLang="en-US" dirty="0">
              <a:solidFill>
                <a:schemeClr val="bg1">
                  <a:lumMod val="65000"/>
                </a:schemeClr>
              </a:solidFill>
              <a:latin typeface="华文隶书" pitchFamily="2" charset="-122"/>
              <a:ea typeface="华文隶书" pitchFamily="2" charset="-122"/>
            </a:rPr>
            <a:t>主要研究内容</a:t>
          </a:r>
        </a:p>
      </dgm:t>
    </dgm:pt>
    <dgm:pt modelId="{D21573BA-6055-43A5-9A37-E7600CB5FA80}" type="parTrans" cxnId="{91FA6F6D-3058-41E5-970D-C8B4C25586C1}">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352CAD71-9221-42A5-BE9D-812E57D626D5}" type="sibTrans" cxnId="{91FA6F6D-3058-41E5-970D-C8B4C25586C1}">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C21D82EC-9372-4714-9CE2-80705C809EDC}">
      <dgm:prSet phldrT="[Text]"/>
      <dgm:spPr/>
      <dgm:t>
        <a:bodyPr/>
        <a:lstStyle/>
        <a:p>
          <a:r>
            <a:rPr lang="zh-CN" altLang="en-US" dirty="0">
              <a:solidFill>
                <a:schemeClr val="bg1">
                  <a:lumMod val="65000"/>
                </a:schemeClr>
              </a:solidFill>
              <a:latin typeface="华文隶书" pitchFamily="2" charset="-122"/>
              <a:ea typeface="华文隶书" pitchFamily="2" charset="-122"/>
            </a:rPr>
            <a:t>课题任务指标</a:t>
          </a:r>
        </a:p>
      </dgm:t>
    </dgm:pt>
    <dgm:pt modelId="{6B20C5A9-B95F-49AC-BC4A-0A8625CACA64}" type="parTrans" cxnId="{069EDB3F-EE87-41E9-BAAE-378084EDBCD7}">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66A23413-604D-4FF4-844C-021037E84FF4}" type="sibTrans" cxnId="{069EDB3F-EE87-41E9-BAAE-378084EDBCD7}">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DDEA8E91-EC62-4BCB-A4CD-F7D40C1D0CD1}">
      <dgm:prSet phldrT="[Text]"/>
      <dgm:spPr/>
      <dgm:t>
        <a:bodyPr/>
        <a:lstStyle/>
        <a:p>
          <a:r>
            <a:rPr lang="zh-CN" altLang="en-US" dirty="0">
              <a:solidFill>
                <a:schemeClr val="bg1">
                  <a:lumMod val="65000"/>
                </a:schemeClr>
              </a:solidFill>
              <a:latin typeface="华文隶书" pitchFamily="2" charset="-122"/>
              <a:ea typeface="华文隶书" pitchFamily="2" charset="-122"/>
            </a:rPr>
            <a:t>课题关联分析</a:t>
          </a:r>
        </a:p>
      </dgm:t>
    </dgm:pt>
    <dgm:pt modelId="{060AA805-3EBF-44F0-828E-77E9CE5C4F70}" type="parTrans" cxnId="{C48649D5-C9B7-4982-B0C8-16D7B5906959}">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5B43A958-0C28-46FD-8AD3-2F4BB60E5561}" type="sibTrans" cxnId="{C48649D5-C9B7-4982-B0C8-16D7B5906959}">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7075C490-2B45-4024-93B2-A5F626CFD432}">
      <dgm:prSet phldrT="[Text]"/>
      <dgm:spPr/>
      <dgm:t>
        <a:bodyPr/>
        <a:lstStyle/>
        <a:p>
          <a:r>
            <a:rPr lang="zh-CN" altLang="en-US" dirty="0">
              <a:solidFill>
                <a:schemeClr val="bg1">
                  <a:lumMod val="65000"/>
                </a:schemeClr>
              </a:solidFill>
              <a:latin typeface="华文隶书" pitchFamily="2" charset="-122"/>
              <a:ea typeface="华文隶书" pitchFamily="2" charset="-122"/>
            </a:rPr>
            <a:t>任务支撑条件</a:t>
          </a:r>
        </a:p>
      </dgm:t>
    </dgm:pt>
    <dgm:pt modelId="{829D6C8C-5794-42D9-8444-269931FC76FF}" type="parTrans" cxnId="{2A29C0EA-0308-4F25-8A7A-A802B848818F}">
      <dgm:prSet/>
      <dgm:spPr/>
      <dgm:t>
        <a:bodyPr/>
        <a:lstStyle/>
        <a:p>
          <a:endParaRPr lang="zh-CN" altLang="en-US">
            <a:solidFill>
              <a:schemeClr val="bg1">
                <a:lumMod val="65000"/>
              </a:schemeClr>
            </a:solidFill>
          </a:endParaRPr>
        </a:p>
      </dgm:t>
    </dgm:pt>
    <dgm:pt modelId="{22FD8475-CA2E-40BB-8F51-89C410FF078D}" type="sibTrans" cxnId="{2A29C0EA-0308-4F25-8A7A-A802B848818F}">
      <dgm:prSet/>
      <dgm:spPr/>
      <dgm:t>
        <a:bodyPr/>
        <a:lstStyle/>
        <a:p>
          <a:endParaRPr lang="zh-CN" altLang="en-US">
            <a:solidFill>
              <a:schemeClr val="bg1">
                <a:lumMod val="65000"/>
              </a:schemeClr>
            </a:solidFill>
          </a:endParaRPr>
        </a:p>
      </dgm:t>
    </dgm:pt>
    <dgm:pt modelId="{CB76B69E-5915-487B-BB20-CF786EA68E5A}" type="pres">
      <dgm:prSet presAssocID="{57C2875F-38B5-4709-A4A8-6743B2869228}" presName="linearFlow" presStyleCnt="0">
        <dgm:presLayoutVars>
          <dgm:dir/>
          <dgm:resizeHandles val="exact"/>
        </dgm:presLayoutVars>
      </dgm:prSet>
      <dgm:spPr/>
    </dgm:pt>
    <dgm:pt modelId="{67993C30-6E69-4D3A-AE55-9BB917E133DC}" type="pres">
      <dgm:prSet presAssocID="{38C6F484-FAC9-45A2-82E9-02B0247D76DB}" presName="composite" presStyleCnt="0"/>
      <dgm:spPr/>
    </dgm:pt>
    <dgm:pt modelId="{52D2A8F0-C721-4EB7-8012-193C5B89A70E}" type="pres">
      <dgm:prSet presAssocID="{38C6F484-FAC9-45A2-82E9-02B0247D76DB}" presName="imgShp" presStyleLbl="fgImgPlace1" presStyleIdx="0" presStyleCnt="5"/>
      <dgm:spPr/>
    </dgm:pt>
    <dgm:pt modelId="{5919EFED-5A22-4BE9-A217-E72182B76C9F}" type="pres">
      <dgm:prSet presAssocID="{38C6F484-FAC9-45A2-82E9-02B0247D76DB}" presName="txShp" presStyleLbl="node1" presStyleIdx="0" presStyleCnt="5">
        <dgm:presLayoutVars>
          <dgm:bulletEnabled val="1"/>
        </dgm:presLayoutVars>
      </dgm:prSet>
      <dgm:spPr/>
    </dgm:pt>
    <dgm:pt modelId="{AAE2BEBA-6BD2-41AC-82E1-1E6050200717}" type="pres">
      <dgm:prSet presAssocID="{088E83C8-567A-472F-AD95-7F288321DCA4}" presName="spacing" presStyleCnt="0"/>
      <dgm:spPr/>
    </dgm:pt>
    <dgm:pt modelId="{AED8A7D8-3596-4105-940A-5E1F49143E76}" type="pres">
      <dgm:prSet presAssocID="{4D7A763E-4CE5-4938-8AC7-137AAB964ACB}" presName="composite" presStyleCnt="0"/>
      <dgm:spPr/>
    </dgm:pt>
    <dgm:pt modelId="{79AAD50E-5F6C-4C9F-AE17-4AF610FE7896}" type="pres">
      <dgm:prSet presAssocID="{4D7A763E-4CE5-4938-8AC7-137AAB964ACB}" presName="imgShp" presStyleLbl="fgImgPlace1" presStyleIdx="1" presStyleCnt="5"/>
      <dgm:spPr/>
    </dgm:pt>
    <dgm:pt modelId="{4EF0C79F-B381-402E-BCA7-9C9B59981BA8}" type="pres">
      <dgm:prSet presAssocID="{4D7A763E-4CE5-4938-8AC7-137AAB964ACB}" presName="txShp" presStyleLbl="node1" presStyleIdx="1" presStyleCnt="5">
        <dgm:presLayoutVars>
          <dgm:bulletEnabled val="1"/>
        </dgm:presLayoutVars>
      </dgm:prSet>
      <dgm:spPr/>
    </dgm:pt>
    <dgm:pt modelId="{E7D0C5C6-5ACC-412E-8B4B-DA8CF9C068A8}" type="pres">
      <dgm:prSet presAssocID="{352CAD71-9221-42A5-BE9D-812E57D626D5}" presName="spacing" presStyleCnt="0"/>
      <dgm:spPr/>
    </dgm:pt>
    <dgm:pt modelId="{4B1047D2-6672-4265-89BA-49AE83BC0AF6}" type="pres">
      <dgm:prSet presAssocID="{C21D82EC-9372-4714-9CE2-80705C809EDC}" presName="composite" presStyleCnt="0"/>
      <dgm:spPr/>
    </dgm:pt>
    <dgm:pt modelId="{BEF362FA-C1AF-4DB6-8CFC-39FC6E59CEF3}" type="pres">
      <dgm:prSet presAssocID="{C21D82EC-9372-4714-9CE2-80705C809EDC}" presName="imgShp" presStyleLbl="fgImgPlace1" presStyleIdx="2" presStyleCnt="5"/>
      <dgm:spPr/>
    </dgm:pt>
    <dgm:pt modelId="{3B972D83-8BE6-423F-A9E9-8D8B2B854B38}" type="pres">
      <dgm:prSet presAssocID="{C21D82EC-9372-4714-9CE2-80705C809EDC}" presName="txShp" presStyleLbl="node1" presStyleIdx="2" presStyleCnt="5">
        <dgm:presLayoutVars>
          <dgm:bulletEnabled val="1"/>
        </dgm:presLayoutVars>
      </dgm:prSet>
      <dgm:spPr/>
    </dgm:pt>
    <dgm:pt modelId="{ADC9269E-68CB-4C07-A7F3-208A2B2C6857}" type="pres">
      <dgm:prSet presAssocID="{66A23413-604D-4FF4-844C-021037E84FF4}" presName="spacing" presStyleCnt="0"/>
      <dgm:spPr/>
    </dgm:pt>
    <dgm:pt modelId="{ACC67098-9AB9-44C8-A0D7-A36A668D4B4E}" type="pres">
      <dgm:prSet presAssocID="{DDEA8E91-EC62-4BCB-A4CD-F7D40C1D0CD1}" presName="composite" presStyleCnt="0"/>
      <dgm:spPr/>
    </dgm:pt>
    <dgm:pt modelId="{B1CA138B-1CB7-4193-A781-38E3E06219A2}" type="pres">
      <dgm:prSet presAssocID="{DDEA8E91-EC62-4BCB-A4CD-F7D40C1D0CD1}" presName="imgShp" presStyleLbl="fgImgPlace1" presStyleIdx="3" presStyleCnt="5"/>
      <dgm:spPr/>
    </dgm:pt>
    <dgm:pt modelId="{742AC774-6111-41EE-A3BC-AD628ADC2290}" type="pres">
      <dgm:prSet presAssocID="{DDEA8E91-EC62-4BCB-A4CD-F7D40C1D0CD1}" presName="txShp" presStyleLbl="node1" presStyleIdx="3" presStyleCnt="5">
        <dgm:presLayoutVars>
          <dgm:bulletEnabled val="1"/>
        </dgm:presLayoutVars>
      </dgm:prSet>
      <dgm:spPr/>
    </dgm:pt>
    <dgm:pt modelId="{16794EED-05AF-4BA2-B3C4-03335398FD84}" type="pres">
      <dgm:prSet presAssocID="{5B43A958-0C28-46FD-8AD3-2F4BB60E5561}" presName="spacing" presStyleCnt="0"/>
      <dgm:spPr/>
    </dgm:pt>
    <dgm:pt modelId="{4E5C619A-9809-4407-A1F6-EAB47A4838EF}" type="pres">
      <dgm:prSet presAssocID="{7075C490-2B45-4024-93B2-A5F626CFD432}" presName="composite" presStyleCnt="0"/>
      <dgm:spPr/>
    </dgm:pt>
    <dgm:pt modelId="{1902A1D1-C3EB-45BD-B419-999EA6F84D80}" type="pres">
      <dgm:prSet presAssocID="{7075C490-2B45-4024-93B2-A5F626CFD432}" presName="imgShp" presStyleLbl="fgImgPlace1" presStyleIdx="4" presStyleCnt="5"/>
      <dgm:spPr/>
    </dgm:pt>
    <dgm:pt modelId="{3EEF921B-9734-4EF8-AF4F-3A2B5ED7189D}" type="pres">
      <dgm:prSet presAssocID="{7075C490-2B45-4024-93B2-A5F626CFD432}" presName="txShp" presStyleLbl="node1" presStyleIdx="4" presStyleCnt="5">
        <dgm:presLayoutVars>
          <dgm:bulletEnabled val="1"/>
        </dgm:presLayoutVars>
      </dgm:prSet>
      <dgm:spPr/>
    </dgm:pt>
  </dgm:ptLst>
  <dgm:cxnLst>
    <dgm:cxn modelId="{069EDB3F-EE87-41E9-BAAE-378084EDBCD7}" srcId="{57C2875F-38B5-4709-A4A8-6743B2869228}" destId="{C21D82EC-9372-4714-9CE2-80705C809EDC}" srcOrd="2" destOrd="0" parTransId="{6B20C5A9-B95F-49AC-BC4A-0A8625CACA64}" sibTransId="{66A23413-604D-4FF4-844C-021037E84FF4}"/>
    <dgm:cxn modelId="{7EC42C49-5471-4DD4-882A-76F4575E97A4}" type="presOf" srcId="{4D7A763E-4CE5-4938-8AC7-137AAB964ACB}" destId="{4EF0C79F-B381-402E-BCA7-9C9B59981BA8}" srcOrd="0" destOrd="0" presId="urn:microsoft.com/office/officeart/2005/8/layout/vList3#5"/>
    <dgm:cxn modelId="{91FA6F6D-3058-41E5-970D-C8B4C25586C1}" srcId="{57C2875F-38B5-4709-A4A8-6743B2869228}" destId="{4D7A763E-4CE5-4938-8AC7-137AAB964ACB}" srcOrd="1" destOrd="0" parTransId="{D21573BA-6055-43A5-9A37-E7600CB5FA80}" sibTransId="{352CAD71-9221-42A5-BE9D-812E57D626D5}"/>
    <dgm:cxn modelId="{595B0D6E-0ABE-45F2-AC62-96F4730622EC}" type="presOf" srcId="{38C6F484-FAC9-45A2-82E9-02B0247D76DB}" destId="{5919EFED-5A22-4BE9-A217-E72182B76C9F}" srcOrd="0" destOrd="0" presId="urn:microsoft.com/office/officeart/2005/8/layout/vList3#5"/>
    <dgm:cxn modelId="{87937E8F-BCD0-4AB6-8A06-884958CAD95A}" type="presOf" srcId="{7075C490-2B45-4024-93B2-A5F626CFD432}" destId="{3EEF921B-9734-4EF8-AF4F-3A2B5ED7189D}" srcOrd="0" destOrd="0" presId="urn:microsoft.com/office/officeart/2005/8/layout/vList3#5"/>
    <dgm:cxn modelId="{1CD8099F-7B09-4953-B84D-5895049337DC}" type="presOf" srcId="{DDEA8E91-EC62-4BCB-A4CD-F7D40C1D0CD1}" destId="{742AC774-6111-41EE-A3BC-AD628ADC2290}" srcOrd="0" destOrd="0" presId="urn:microsoft.com/office/officeart/2005/8/layout/vList3#5"/>
    <dgm:cxn modelId="{5B6D0EB1-FE61-44D5-BA0F-699E5E59081C}" srcId="{57C2875F-38B5-4709-A4A8-6743B2869228}" destId="{38C6F484-FAC9-45A2-82E9-02B0247D76DB}" srcOrd="0" destOrd="0" parTransId="{94F4E852-FE09-4292-A41E-839157F5AE13}" sibTransId="{088E83C8-567A-472F-AD95-7F288321DCA4}"/>
    <dgm:cxn modelId="{C48649D5-C9B7-4982-B0C8-16D7B5906959}" srcId="{57C2875F-38B5-4709-A4A8-6743B2869228}" destId="{DDEA8E91-EC62-4BCB-A4CD-F7D40C1D0CD1}" srcOrd="3" destOrd="0" parTransId="{060AA805-3EBF-44F0-828E-77E9CE5C4F70}" sibTransId="{5B43A958-0C28-46FD-8AD3-2F4BB60E5561}"/>
    <dgm:cxn modelId="{718123DF-3136-4D01-9871-4FAFBFC76D1B}" type="presOf" srcId="{57C2875F-38B5-4709-A4A8-6743B2869228}" destId="{CB76B69E-5915-487B-BB20-CF786EA68E5A}" srcOrd="0" destOrd="0" presId="urn:microsoft.com/office/officeart/2005/8/layout/vList3#5"/>
    <dgm:cxn modelId="{2A29C0EA-0308-4F25-8A7A-A802B848818F}" srcId="{57C2875F-38B5-4709-A4A8-6743B2869228}" destId="{7075C490-2B45-4024-93B2-A5F626CFD432}" srcOrd="4" destOrd="0" parTransId="{829D6C8C-5794-42D9-8444-269931FC76FF}" sibTransId="{22FD8475-CA2E-40BB-8F51-89C410FF078D}"/>
    <dgm:cxn modelId="{CF928CFB-8128-4539-8EC4-2FF5B952A140}" type="presOf" srcId="{C21D82EC-9372-4714-9CE2-80705C809EDC}" destId="{3B972D83-8BE6-423F-A9E9-8D8B2B854B38}" srcOrd="0" destOrd="0" presId="urn:microsoft.com/office/officeart/2005/8/layout/vList3#5"/>
    <dgm:cxn modelId="{B63B5D2E-A663-457C-89EB-1E6014946E16}" type="presParOf" srcId="{CB76B69E-5915-487B-BB20-CF786EA68E5A}" destId="{67993C30-6E69-4D3A-AE55-9BB917E133DC}" srcOrd="0" destOrd="0" presId="urn:microsoft.com/office/officeart/2005/8/layout/vList3#5"/>
    <dgm:cxn modelId="{49CA3A02-E594-49E1-A061-048D5B78085E}" type="presParOf" srcId="{67993C30-6E69-4D3A-AE55-9BB917E133DC}" destId="{52D2A8F0-C721-4EB7-8012-193C5B89A70E}" srcOrd="0" destOrd="0" presId="urn:microsoft.com/office/officeart/2005/8/layout/vList3#5"/>
    <dgm:cxn modelId="{3C23868C-6F67-4A4E-ADC0-E929119B7B0F}" type="presParOf" srcId="{67993C30-6E69-4D3A-AE55-9BB917E133DC}" destId="{5919EFED-5A22-4BE9-A217-E72182B76C9F}" srcOrd="1" destOrd="0" presId="urn:microsoft.com/office/officeart/2005/8/layout/vList3#5"/>
    <dgm:cxn modelId="{C26C95D7-9CF2-4447-A3BD-E62713CEDAB5}" type="presParOf" srcId="{CB76B69E-5915-487B-BB20-CF786EA68E5A}" destId="{AAE2BEBA-6BD2-41AC-82E1-1E6050200717}" srcOrd="1" destOrd="0" presId="urn:microsoft.com/office/officeart/2005/8/layout/vList3#5"/>
    <dgm:cxn modelId="{60B80A3D-B60D-4170-8CF2-F705B8806F40}" type="presParOf" srcId="{CB76B69E-5915-487B-BB20-CF786EA68E5A}" destId="{AED8A7D8-3596-4105-940A-5E1F49143E76}" srcOrd="2" destOrd="0" presId="urn:microsoft.com/office/officeart/2005/8/layout/vList3#5"/>
    <dgm:cxn modelId="{31D7E94A-D1FB-44E9-8C00-14852B48BF0B}" type="presParOf" srcId="{AED8A7D8-3596-4105-940A-5E1F49143E76}" destId="{79AAD50E-5F6C-4C9F-AE17-4AF610FE7896}" srcOrd="0" destOrd="0" presId="urn:microsoft.com/office/officeart/2005/8/layout/vList3#5"/>
    <dgm:cxn modelId="{408902B1-B059-437D-B3AC-55AF486FF34C}" type="presParOf" srcId="{AED8A7D8-3596-4105-940A-5E1F49143E76}" destId="{4EF0C79F-B381-402E-BCA7-9C9B59981BA8}" srcOrd="1" destOrd="0" presId="urn:microsoft.com/office/officeart/2005/8/layout/vList3#5"/>
    <dgm:cxn modelId="{263F400D-B3B3-48B3-BDA0-2C1F9A496165}" type="presParOf" srcId="{CB76B69E-5915-487B-BB20-CF786EA68E5A}" destId="{E7D0C5C6-5ACC-412E-8B4B-DA8CF9C068A8}" srcOrd="3" destOrd="0" presId="urn:microsoft.com/office/officeart/2005/8/layout/vList3#5"/>
    <dgm:cxn modelId="{123EF009-1072-4644-A0FB-0CC3537C2242}" type="presParOf" srcId="{CB76B69E-5915-487B-BB20-CF786EA68E5A}" destId="{4B1047D2-6672-4265-89BA-49AE83BC0AF6}" srcOrd="4" destOrd="0" presId="urn:microsoft.com/office/officeart/2005/8/layout/vList3#5"/>
    <dgm:cxn modelId="{C811CEC9-5886-4D6B-BE98-AE55F153A3D8}" type="presParOf" srcId="{4B1047D2-6672-4265-89BA-49AE83BC0AF6}" destId="{BEF362FA-C1AF-4DB6-8CFC-39FC6E59CEF3}" srcOrd="0" destOrd="0" presId="urn:microsoft.com/office/officeart/2005/8/layout/vList3#5"/>
    <dgm:cxn modelId="{A07D0FAA-E135-4620-9038-2C51D4D55764}" type="presParOf" srcId="{4B1047D2-6672-4265-89BA-49AE83BC0AF6}" destId="{3B972D83-8BE6-423F-A9E9-8D8B2B854B38}" srcOrd="1" destOrd="0" presId="urn:microsoft.com/office/officeart/2005/8/layout/vList3#5"/>
    <dgm:cxn modelId="{B491C4A4-4020-4A3B-BDDA-30C96C09C49B}" type="presParOf" srcId="{CB76B69E-5915-487B-BB20-CF786EA68E5A}" destId="{ADC9269E-68CB-4C07-A7F3-208A2B2C6857}" srcOrd="5" destOrd="0" presId="urn:microsoft.com/office/officeart/2005/8/layout/vList3#5"/>
    <dgm:cxn modelId="{DCA80E8F-62BA-4B4B-A17A-5D7E2128DF2B}" type="presParOf" srcId="{CB76B69E-5915-487B-BB20-CF786EA68E5A}" destId="{ACC67098-9AB9-44C8-A0D7-A36A668D4B4E}" srcOrd="6" destOrd="0" presId="urn:microsoft.com/office/officeart/2005/8/layout/vList3#5"/>
    <dgm:cxn modelId="{ECEE77BE-C97F-4C02-8690-6D6CF93BDAEC}" type="presParOf" srcId="{ACC67098-9AB9-44C8-A0D7-A36A668D4B4E}" destId="{B1CA138B-1CB7-4193-A781-38E3E06219A2}" srcOrd="0" destOrd="0" presId="urn:microsoft.com/office/officeart/2005/8/layout/vList3#5"/>
    <dgm:cxn modelId="{9CD6F0DB-77C9-4F70-B0E4-983D3D482B22}" type="presParOf" srcId="{ACC67098-9AB9-44C8-A0D7-A36A668D4B4E}" destId="{742AC774-6111-41EE-A3BC-AD628ADC2290}" srcOrd="1" destOrd="0" presId="urn:microsoft.com/office/officeart/2005/8/layout/vList3#5"/>
    <dgm:cxn modelId="{7B8AACD5-9422-4493-ADB4-45A332423B97}" type="presParOf" srcId="{CB76B69E-5915-487B-BB20-CF786EA68E5A}" destId="{16794EED-05AF-4BA2-B3C4-03335398FD84}" srcOrd="7" destOrd="0" presId="urn:microsoft.com/office/officeart/2005/8/layout/vList3#5"/>
    <dgm:cxn modelId="{F16E5A2D-66A2-47A6-9F90-11BF693B08A0}" type="presParOf" srcId="{CB76B69E-5915-487B-BB20-CF786EA68E5A}" destId="{4E5C619A-9809-4407-A1F6-EAB47A4838EF}" srcOrd="8" destOrd="0" presId="urn:microsoft.com/office/officeart/2005/8/layout/vList3#5"/>
    <dgm:cxn modelId="{79C555D1-55F3-4134-B391-164F51B951C2}" type="presParOf" srcId="{4E5C619A-9809-4407-A1F6-EAB47A4838EF}" destId="{1902A1D1-C3EB-45BD-B419-999EA6F84D80}" srcOrd="0" destOrd="0" presId="urn:microsoft.com/office/officeart/2005/8/layout/vList3#5"/>
    <dgm:cxn modelId="{65E3A08F-91CD-41FF-A9A6-FC94C7D18CC0}" type="presParOf" srcId="{4E5C619A-9809-4407-A1F6-EAB47A4838EF}" destId="{3EEF921B-9734-4EF8-AF4F-3A2B5ED7189D}"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C2875F-38B5-4709-A4A8-6743B2869228}" type="doc">
      <dgm:prSet loTypeId="urn:microsoft.com/office/officeart/2005/8/layout/vList3#6" loCatId="list" qsTypeId="urn:microsoft.com/office/officeart/2005/8/quickstyle/simple3" qsCatId="simple" csTypeId="urn:microsoft.com/office/officeart/2005/8/colors/accent1_2" csCatId="accent1" phldr="1"/>
      <dgm:spPr/>
    </dgm:pt>
    <dgm:pt modelId="{38C6F484-FAC9-45A2-82E9-02B0247D76DB}">
      <dgm:prSet phldrT="[Text]"/>
      <dgm:spPr/>
      <dgm:t>
        <a:bodyPr/>
        <a:lstStyle/>
        <a:p>
          <a:r>
            <a:rPr lang="zh-CN" altLang="en-US" dirty="0">
              <a:solidFill>
                <a:schemeClr val="bg1">
                  <a:lumMod val="65000"/>
                </a:schemeClr>
              </a:solidFill>
              <a:latin typeface="华文隶书" pitchFamily="2" charset="-122"/>
              <a:ea typeface="华文隶书" pitchFamily="2" charset="-122"/>
            </a:rPr>
            <a:t>主要技术路线</a:t>
          </a:r>
        </a:p>
      </dgm:t>
    </dgm:pt>
    <dgm:pt modelId="{94F4E852-FE09-4292-A41E-839157F5AE13}" type="parTrans" cxnId="{5B6D0EB1-FE61-44D5-BA0F-699E5E59081C}">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088E83C8-567A-472F-AD95-7F288321DCA4}" type="sibTrans" cxnId="{5B6D0EB1-FE61-44D5-BA0F-699E5E59081C}">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4D7A763E-4CE5-4938-8AC7-137AAB964ACB}">
      <dgm:prSet phldrT="[Text]"/>
      <dgm:spPr/>
      <dgm:t>
        <a:bodyPr/>
        <a:lstStyle/>
        <a:p>
          <a:r>
            <a:rPr lang="zh-CN" altLang="en-US" dirty="0">
              <a:solidFill>
                <a:schemeClr val="bg1">
                  <a:lumMod val="65000"/>
                </a:schemeClr>
              </a:solidFill>
              <a:latin typeface="华文隶书" pitchFamily="2" charset="-122"/>
              <a:ea typeface="华文隶书" pitchFamily="2" charset="-122"/>
            </a:rPr>
            <a:t>课题进度计划</a:t>
          </a:r>
        </a:p>
      </dgm:t>
    </dgm:pt>
    <dgm:pt modelId="{D21573BA-6055-43A5-9A37-E7600CB5FA80}" type="parTrans" cxnId="{91FA6F6D-3058-41E5-970D-C8B4C25586C1}">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352CAD71-9221-42A5-BE9D-812E57D626D5}" type="sibTrans" cxnId="{91FA6F6D-3058-41E5-970D-C8B4C25586C1}">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C21D82EC-9372-4714-9CE2-80705C809EDC}">
      <dgm:prSet phldrT="[Text]"/>
      <dgm:spPr/>
      <dgm:t>
        <a:bodyPr/>
        <a:lstStyle/>
        <a:p>
          <a:r>
            <a:rPr lang="zh-CN" altLang="en-US" dirty="0">
              <a:solidFill>
                <a:schemeClr val="bg1">
                  <a:lumMod val="65000"/>
                </a:schemeClr>
              </a:solidFill>
              <a:latin typeface="华文隶书" pitchFamily="2" charset="-122"/>
              <a:ea typeface="华文隶书" pitchFamily="2" charset="-122"/>
            </a:rPr>
            <a:t>组织实施分工</a:t>
          </a:r>
        </a:p>
      </dgm:t>
    </dgm:pt>
    <dgm:pt modelId="{6B20C5A9-B95F-49AC-BC4A-0A8625CACA64}" type="parTrans" cxnId="{069EDB3F-EE87-41E9-BAAE-378084EDBCD7}">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66A23413-604D-4FF4-844C-021037E84FF4}" type="sibTrans" cxnId="{069EDB3F-EE87-41E9-BAAE-378084EDBCD7}">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DDEA8E91-EC62-4BCB-A4CD-F7D40C1D0CD1}">
      <dgm:prSet phldrT="[Text]"/>
      <dgm:spPr/>
      <dgm:t>
        <a:bodyPr/>
        <a:lstStyle/>
        <a:p>
          <a:r>
            <a:rPr lang="zh-CN" altLang="en-US" dirty="0">
              <a:solidFill>
                <a:schemeClr val="bg1">
                  <a:lumMod val="65000"/>
                </a:schemeClr>
              </a:solidFill>
              <a:latin typeface="华文隶书" pitchFamily="2" charset="-122"/>
              <a:ea typeface="华文隶书" pitchFamily="2" charset="-122"/>
            </a:rPr>
            <a:t>综合效益分析</a:t>
          </a:r>
        </a:p>
      </dgm:t>
    </dgm:pt>
    <dgm:pt modelId="{060AA805-3EBF-44F0-828E-77E9CE5C4F70}" type="parTrans" cxnId="{C48649D5-C9B7-4982-B0C8-16D7B5906959}">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5B43A958-0C28-46FD-8AD3-2F4BB60E5561}" type="sibTrans" cxnId="{C48649D5-C9B7-4982-B0C8-16D7B5906959}">
      <dgm:prSet/>
      <dgm:spPr/>
      <dgm:t>
        <a:bodyPr/>
        <a:lstStyle/>
        <a:p>
          <a:endParaRPr lang="zh-CN" altLang="en-US">
            <a:solidFill>
              <a:schemeClr val="bg1">
                <a:lumMod val="65000"/>
              </a:schemeClr>
            </a:solidFill>
            <a:latin typeface="华文隶书" pitchFamily="2" charset="-122"/>
            <a:ea typeface="华文隶书" pitchFamily="2" charset="-122"/>
          </a:endParaRPr>
        </a:p>
      </dgm:t>
    </dgm:pt>
    <dgm:pt modelId="{7075C490-2B45-4024-93B2-A5F626CFD432}">
      <dgm:prSet phldrT="[Text]"/>
      <dgm:spPr/>
      <dgm:t>
        <a:bodyPr/>
        <a:lstStyle/>
        <a:p>
          <a:r>
            <a:rPr lang="zh-CN" altLang="en-US" dirty="0">
              <a:solidFill>
                <a:schemeClr val="bg1">
                  <a:lumMod val="65000"/>
                </a:schemeClr>
              </a:solidFill>
              <a:latin typeface="华文隶书" pitchFamily="2" charset="-122"/>
              <a:ea typeface="华文隶书" pitchFamily="2" charset="-122"/>
            </a:rPr>
            <a:t>预算编制说明</a:t>
          </a:r>
        </a:p>
      </dgm:t>
    </dgm:pt>
    <dgm:pt modelId="{829D6C8C-5794-42D9-8444-269931FC76FF}" type="parTrans" cxnId="{2A29C0EA-0308-4F25-8A7A-A802B848818F}">
      <dgm:prSet/>
      <dgm:spPr/>
      <dgm:t>
        <a:bodyPr/>
        <a:lstStyle/>
        <a:p>
          <a:endParaRPr lang="zh-CN" altLang="en-US">
            <a:solidFill>
              <a:schemeClr val="bg1">
                <a:lumMod val="65000"/>
              </a:schemeClr>
            </a:solidFill>
          </a:endParaRPr>
        </a:p>
      </dgm:t>
    </dgm:pt>
    <dgm:pt modelId="{22FD8475-CA2E-40BB-8F51-89C410FF078D}" type="sibTrans" cxnId="{2A29C0EA-0308-4F25-8A7A-A802B848818F}">
      <dgm:prSet/>
      <dgm:spPr/>
      <dgm:t>
        <a:bodyPr/>
        <a:lstStyle/>
        <a:p>
          <a:endParaRPr lang="zh-CN" altLang="en-US">
            <a:solidFill>
              <a:schemeClr val="bg1">
                <a:lumMod val="65000"/>
              </a:schemeClr>
            </a:solidFill>
          </a:endParaRPr>
        </a:p>
      </dgm:t>
    </dgm:pt>
    <dgm:pt modelId="{CB76B69E-5915-487B-BB20-CF786EA68E5A}" type="pres">
      <dgm:prSet presAssocID="{57C2875F-38B5-4709-A4A8-6743B2869228}" presName="linearFlow" presStyleCnt="0">
        <dgm:presLayoutVars>
          <dgm:dir/>
          <dgm:resizeHandles val="exact"/>
        </dgm:presLayoutVars>
      </dgm:prSet>
      <dgm:spPr/>
    </dgm:pt>
    <dgm:pt modelId="{67993C30-6E69-4D3A-AE55-9BB917E133DC}" type="pres">
      <dgm:prSet presAssocID="{38C6F484-FAC9-45A2-82E9-02B0247D76DB}" presName="composite" presStyleCnt="0"/>
      <dgm:spPr/>
    </dgm:pt>
    <dgm:pt modelId="{52D2A8F0-C721-4EB7-8012-193C5B89A70E}" type="pres">
      <dgm:prSet presAssocID="{38C6F484-FAC9-45A2-82E9-02B0247D76DB}" presName="imgShp" presStyleLbl="fgImgPlace1" presStyleIdx="0" presStyleCnt="5"/>
      <dgm:spPr/>
    </dgm:pt>
    <dgm:pt modelId="{5919EFED-5A22-4BE9-A217-E72182B76C9F}" type="pres">
      <dgm:prSet presAssocID="{38C6F484-FAC9-45A2-82E9-02B0247D76DB}" presName="txShp" presStyleLbl="node1" presStyleIdx="0" presStyleCnt="5">
        <dgm:presLayoutVars>
          <dgm:bulletEnabled val="1"/>
        </dgm:presLayoutVars>
      </dgm:prSet>
      <dgm:spPr/>
    </dgm:pt>
    <dgm:pt modelId="{AAE2BEBA-6BD2-41AC-82E1-1E6050200717}" type="pres">
      <dgm:prSet presAssocID="{088E83C8-567A-472F-AD95-7F288321DCA4}" presName="spacing" presStyleCnt="0"/>
      <dgm:spPr/>
    </dgm:pt>
    <dgm:pt modelId="{AED8A7D8-3596-4105-940A-5E1F49143E76}" type="pres">
      <dgm:prSet presAssocID="{4D7A763E-4CE5-4938-8AC7-137AAB964ACB}" presName="composite" presStyleCnt="0"/>
      <dgm:spPr/>
    </dgm:pt>
    <dgm:pt modelId="{79AAD50E-5F6C-4C9F-AE17-4AF610FE7896}" type="pres">
      <dgm:prSet presAssocID="{4D7A763E-4CE5-4938-8AC7-137AAB964ACB}" presName="imgShp" presStyleLbl="fgImgPlace1" presStyleIdx="1" presStyleCnt="5"/>
      <dgm:spPr/>
    </dgm:pt>
    <dgm:pt modelId="{4EF0C79F-B381-402E-BCA7-9C9B59981BA8}" type="pres">
      <dgm:prSet presAssocID="{4D7A763E-4CE5-4938-8AC7-137AAB964ACB}" presName="txShp" presStyleLbl="node1" presStyleIdx="1" presStyleCnt="5">
        <dgm:presLayoutVars>
          <dgm:bulletEnabled val="1"/>
        </dgm:presLayoutVars>
      </dgm:prSet>
      <dgm:spPr/>
    </dgm:pt>
    <dgm:pt modelId="{E7D0C5C6-5ACC-412E-8B4B-DA8CF9C068A8}" type="pres">
      <dgm:prSet presAssocID="{352CAD71-9221-42A5-BE9D-812E57D626D5}" presName="spacing" presStyleCnt="0"/>
      <dgm:spPr/>
    </dgm:pt>
    <dgm:pt modelId="{4B1047D2-6672-4265-89BA-49AE83BC0AF6}" type="pres">
      <dgm:prSet presAssocID="{C21D82EC-9372-4714-9CE2-80705C809EDC}" presName="composite" presStyleCnt="0"/>
      <dgm:spPr/>
    </dgm:pt>
    <dgm:pt modelId="{BEF362FA-C1AF-4DB6-8CFC-39FC6E59CEF3}" type="pres">
      <dgm:prSet presAssocID="{C21D82EC-9372-4714-9CE2-80705C809EDC}" presName="imgShp" presStyleLbl="fgImgPlace1" presStyleIdx="2" presStyleCnt="5"/>
      <dgm:spPr/>
    </dgm:pt>
    <dgm:pt modelId="{3B972D83-8BE6-423F-A9E9-8D8B2B854B38}" type="pres">
      <dgm:prSet presAssocID="{C21D82EC-9372-4714-9CE2-80705C809EDC}" presName="txShp" presStyleLbl="node1" presStyleIdx="2" presStyleCnt="5">
        <dgm:presLayoutVars>
          <dgm:bulletEnabled val="1"/>
        </dgm:presLayoutVars>
      </dgm:prSet>
      <dgm:spPr/>
    </dgm:pt>
    <dgm:pt modelId="{ADC9269E-68CB-4C07-A7F3-208A2B2C6857}" type="pres">
      <dgm:prSet presAssocID="{66A23413-604D-4FF4-844C-021037E84FF4}" presName="spacing" presStyleCnt="0"/>
      <dgm:spPr/>
    </dgm:pt>
    <dgm:pt modelId="{ACC67098-9AB9-44C8-A0D7-A36A668D4B4E}" type="pres">
      <dgm:prSet presAssocID="{DDEA8E91-EC62-4BCB-A4CD-F7D40C1D0CD1}" presName="composite" presStyleCnt="0"/>
      <dgm:spPr/>
    </dgm:pt>
    <dgm:pt modelId="{B1CA138B-1CB7-4193-A781-38E3E06219A2}" type="pres">
      <dgm:prSet presAssocID="{DDEA8E91-EC62-4BCB-A4CD-F7D40C1D0CD1}" presName="imgShp" presStyleLbl="fgImgPlace1" presStyleIdx="3" presStyleCnt="5"/>
      <dgm:spPr/>
    </dgm:pt>
    <dgm:pt modelId="{742AC774-6111-41EE-A3BC-AD628ADC2290}" type="pres">
      <dgm:prSet presAssocID="{DDEA8E91-EC62-4BCB-A4CD-F7D40C1D0CD1}" presName="txShp" presStyleLbl="node1" presStyleIdx="3" presStyleCnt="5">
        <dgm:presLayoutVars>
          <dgm:bulletEnabled val="1"/>
        </dgm:presLayoutVars>
      </dgm:prSet>
      <dgm:spPr/>
    </dgm:pt>
    <dgm:pt modelId="{16794EED-05AF-4BA2-B3C4-03335398FD84}" type="pres">
      <dgm:prSet presAssocID="{5B43A958-0C28-46FD-8AD3-2F4BB60E5561}" presName="spacing" presStyleCnt="0"/>
      <dgm:spPr/>
    </dgm:pt>
    <dgm:pt modelId="{4E5C619A-9809-4407-A1F6-EAB47A4838EF}" type="pres">
      <dgm:prSet presAssocID="{7075C490-2B45-4024-93B2-A5F626CFD432}" presName="composite" presStyleCnt="0"/>
      <dgm:spPr/>
    </dgm:pt>
    <dgm:pt modelId="{1902A1D1-C3EB-45BD-B419-999EA6F84D80}" type="pres">
      <dgm:prSet presAssocID="{7075C490-2B45-4024-93B2-A5F626CFD432}" presName="imgShp" presStyleLbl="fgImgPlace1" presStyleIdx="4" presStyleCnt="5"/>
      <dgm:spPr/>
    </dgm:pt>
    <dgm:pt modelId="{3EEF921B-9734-4EF8-AF4F-3A2B5ED7189D}" type="pres">
      <dgm:prSet presAssocID="{7075C490-2B45-4024-93B2-A5F626CFD432}" presName="txShp" presStyleLbl="node1" presStyleIdx="4" presStyleCnt="5">
        <dgm:presLayoutVars>
          <dgm:bulletEnabled val="1"/>
        </dgm:presLayoutVars>
      </dgm:prSet>
      <dgm:spPr/>
    </dgm:pt>
  </dgm:ptLst>
  <dgm:cxnLst>
    <dgm:cxn modelId="{B95D870D-9495-48CA-B125-EEC17DE9D3AB}" type="presOf" srcId="{4D7A763E-4CE5-4938-8AC7-137AAB964ACB}" destId="{4EF0C79F-B381-402E-BCA7-9C9B59981BA8}" srcOrd="0" destOrd="0" presId="urn:microsoft.com/office/officeart/2005/8/layout/vList3#6"/>
    <dgm:cxn modelId="{D8C59F33-91D3-4547-BFE1-34924103B48E}" type="presOf" srcId="{57C2875F-38B5-4709-A4A8-6743B2869228}" destId="{CB76B69E-5915-487B-BB20-CF786EA68E5A}" srcOrd="0" destOrd="0" presId="urn:microsoft.com/office/officeart/2005/8/layout/vList3#6"/>
    <dgm:cxn modelId="{CD604A38-765D-462E-82B7-50711EA5B499}" type="presOf" srcId="{C21D82EC-9372-4714-9CE2-80705C809EDC}" destId="{3B972D83-8BE6-423F-A9E9-8D8B2B854B38}" srcOrd="0" destOrd="0" presId="urn:microsoft.com/office/officeart/2005/8/layout/vList3#6"/>
    <dgm:cxn modelId="{069EDB3F-EE87-41E9-BAAE-378084EDBCD7}" srcId="{57C2875F-38B5-4709-A4A8-6743B2869228}" destId="{C21D82EC-9372-4714-9CE2-80705C809EDC}" srcOrd="2" destOrd="0" parTransId="{6B20C5A9-B95F-49AC-BC4A-0A8625CACA64}" sibTransId="{66A23413-604D-4FF4-844C-021037E84FF4}"/>
    <dgm:cxn modelId="{91FA6F6D-3058-41E5-970D-C8B4C25586C1}" srcId="{57C2875F-38B5-4709-A4A8-6743B2869228}" destId="{4D7A763E-4CE5-4938-8AC7-137AAB964ACB}" srcOrd="1" destOrd="0" parTransId="{D21573BA-6055-43A5-9A37-E7600CB5FA80}" sibTransId="{352CAD71-9221-42A5-BE9D-812E57D626D5}"/>
    <dgm:cxn modelId="{917BA587-52AC-416A-9EB0-71F44E68B9EC}" type="presOf" srcId="{7075C490-2B45-4024-93B2-A5F626CFD432}" destId="{3EEF921B-9734-4EF8-AF4F-3A2B5ED7189D}" srcOrd="0" destOrd="0" presId="urn:microsoft.com/office/officeart/2005/8/layout/vList3#6"/>
    <dgm:cxn modelId="{FDA6398A-2839-4FF8-86B0-60E654B5B901}" type="presOf" srcId="{DDEA8E91-EC62-4BCB-A4CD-F7D40C1D0CD1}" destId="{742AC774-6111-41EE-A3BC-AD628ADC2290}" srcOrd="0" destOrd="0" presId="urn:microsoft.com/office/officeart/2005/8/layout/vList3#6"/>
    <dgm:cxn modelId="{228EAB9D-5DEF-4618-A44C-5FEB619D42F0}" type="presOf" srcId="{38C6F484-FAC9-45A2-82E9-02B0247D76DB}" destId="{5919EFED-5A22-4BE9-A217-E72182B76C9F}" srcOrd="0" destOrd="0" presId="urn:microsoft.com/office/officeart/2005/8/layout/vList3#6"/>
    <dgm:cxn modelId="{5B6D0EB1-FE61-44D5-BA0F-699E5E59081C}" srcId="{57C2875F-38B5-4709-A4A8-6743B2869228}" destId="{38C6F484-FAC9-45A2-82E9-02B0247D76DB}" srcOrd="0" destOrd="0" parTransId="{94F4E852-FE09-4292-A41E-839157F5AE13}" sibTransId="{088E83C8-567A-472F-AD95-7F288321DCA4}"/>
    <dgm:cxn modelId="{C48649D5-C9B7-4982-B0C8-16D7B5906959}" srcId="{57C2875F-38B5-4709-A4A8-6743B2869228}" destId="{DDEA8E91-EC62-4BCB-A4CD-F7D40C1D0CD1}" srcOrd="3" destOrd="0" parTransId="{060AA805-3EBF-44F0-828E-77E9CE5C4F70}" sibTransId="{5B43A958-0C28-46FD-8AD3-2F4BB60E5561}"/>
    <dgm:cxn modelId="{2A29C0EA-0308-4F25-8A7A-A802B848818F}" srcId="{57C2875F-38B5-4709-A4A8-6743B2869228}" destId="{7075C490-2B45-4024-93B2-A5F626CFD432}" srcOrd="4" destOrd="0" parTransId="{829D6C8C-5794-42D9-8444-269931FC76FF}" sibTransId="{22FD8475-CA2E-40BB-8F51-89C410FF078D}"/>
    <dgm:cxn modelId="{520D316E-2022-4CE3-BD9A-3F62C10C5841}" type="presParOf" srcId="{CB76B69E-5915-487B-BB20-CF786EA68E5A}" destId="{67993C30-6E69-4D3A-AE55-9BB917E133DC}" srcOrd="0" destOrd="0" presId="urn:microsoft.com/office/officeart/2005/8/layout/vList3#6"/>
    <dgm:cxn modelId="{B34FD763-25C0-4997-B552-600557E33E1F}" type="presParOf" srcId="{67993C30-6E69-4D3A-AE55-9BB917E133DC}" destId="{52D2A8F0-C721-4EB7-8012-193C5B89A70E}" srcOrd="0" destOrd="0" presId="urn:microsoft.com/office/officeart/2005/8/layout/vList3#6"/>
    <dgm:cxn modelId="{2F046952-843A-4E17-B1C1-F5AAD924C966}" type="presParOf" srcId="{67993C30-6E69-4D3A-AE55-9BB917E133DC}" destId="{5919EFED-5A22-4BE9-A217-E72182B76C9F}" srcOrd="1" destOrd="0" presId="urn:microsoft.com/office/officeart/2005/8/layout/vList3#6"/>
    <dgm:cxn modelId="{58CE2432-48C4-4DA8-80A1-2506175E4AA7}" type="presParOf" srcId="{CB76B69E-5915-487B-BB20-CF786EA68E5A}" destId="{AAE2BEBA-6BD2-41AC-82E1-1E6050200717}" srcOrd="1" destOrd="0" presId="urn:microsoft.com/office/officeart/2005/8/layout/vList3#6"/>
    <dgm:cxn modelId="{777EA1B7-94F4-42BD-972A-04E7390C2930}" type="presParOf" srcId="{CB76B69E-5915-487B-BB20-CF786EA68E5A}" destId="{AED8A7D8-3596-4105-940A-5E1F49143E76}" srcOrd="2" destOrd="0" presId="urn:microsoft.com/office/officeart/2005/8/layout/vList3#6"/>
    <dgm:cxn modelId="{DF16AB26-98A3-46D9-AD26-934F31D4505D}" type="presParOf" srcId="{AED8A7D8-3596-4105-940A-5E1F49143E76}" destId="{79AAD50E-5F6C-4C9F-AE17-4AF610FE7896}" srcOrd="0" destOrd="0" presId="urn:microsoft.com/office/officeart/2005/8/layout/vList3#6"/>
    <dgm:cxn modelId="{94D7614B-2A1A-4235-87DD-01AEBE13A968}" type="presParOf" srcId="{AED8A7D8-3596-4105-940A-5E1F49143E76}" destId="{4EF0C79F-B381-402E-BCA7-9C9B59981BA8}" srcOrd="1" destOrd="0" presId="urn:microsoft.com/office/officeart/2005/8/layout/vList3#6"/>
    <dgm:cxn modelId="{A668C780-AFF1-4312-B881-4C4A5C0BD3D9}" type="presParOf" srcId="{CB76B69E-5915-487B-BB20-CF786EA68E5A}" destId="{E7D0C5C6-5ACC-412E-8B4B-DA8CF9C068A8}" srcOrd="3" destOrd="0" presId="urn:microsoft.com/office/officeart/2005/8/layout/vList3#6"/>
    <dgm:cxn modelId="{3E2857F3-348A-4CC9-A47A-2F510D1A6920}" type="presParOf" srcId="{CB76B69E-5915-487B-BB20-CF786EA68E5A}" destId="{4B1047D2-6672-4265-89BA-49AE83BC0AF6}" srcOrd="4" destOrd="0" presId="urn:microsoft.com/office/officeart/2005/8/layout/vList3#6"/>
    <dgm:cxn modelId="{6D405CAF-BC20-4242-A9EA-176F3E6B6861}" type="presParOf" srcId="{4B1047D2-6672-4265-89BA-49AE83BC0AF6}" destId="{BEF362FA-C1AF-4DB6-8CFC-39FC6E59CEF3}" srcOrd="0" destOrd="0" presId="urn:microsoft.com/office/officeart/2005/8/layout/vList3#6"/>
    <dgm:cxn modelId="{7AC0D975-C841-4FAA-B809-FEE4D008B447}" type="presParOf" srcId="{4B1047D2-6672-4265-89BA-49AE83BC0AF6}" destId="{3B972D83-8BE6-423F-A9E9-8D8B2B854B38}" srcOrd="1" destOrd="0" presId="urn:microsoft.com/office/officeart/2005/8/layout/vList3#6"/>
    <dgm:cxn modelId="{C96E2DC2-8CD7-4C59-91AC-7474488E2466}" type="presParOf" srcId="{CB76B69E-5915-487B-BB20-CF786EA68E5A}" destId="{ADC9269E-68CB-4C07-A7F3-208A2B2C6857}" srcOrd="5" destOrd="0" presId="urn:microsoft.com/office/officeart/2005/8/layout/vList3#6"/>
    <dgm:cxn modelId="{18B0BFE6-37BD-4B9C-8F64-08FC38DF0B9F}" type="presParOf" srcId="{CB76B69E-5915-487B-BB20-CF786EA68E5A}" destId="{ACC67098-9AB9-44C8-A0D7-A36A668D4B4E}" srcOrd="6" destOrd="0" presId="urn:microsoft.com/office/officeart/2005/8/layout/vList3#6"/>
    <dgm:cxn modelId="{E623F348-4F64-49FF-9135-38770EE98101}" type="presParOf" srcId="{ACC67098-9AB9-44C8-A0D7-A36A668D4B4E}" destId="{B1CA138B-1CB7-4193-A781-38E3E06219A2}" srcOrd="0" destOrd="0" presId="urn:microsoft.com/office/officeart/2005/8/layout/vList3#6"/>
    <dgm:cxn modelId="{3FE6EDF8-BD3F-44CC-86BB-1AE7F1836A40}" type="presParOf" srcId="{ACC67098-9AB9-44C8-A0D7-A36A668D4B4E}" destId="{742AC774-6111-41EE-A3BC-AD628ADC2290}" srcOrd="1" destOrd="0" presId="urn:microsoft.com/office/officeart/2005/8/layout/vList3#6"/>
    <dgm:cxn modelId="{7AFE0841-EC3A-4117-B857-CA454C1A3921}" type="presParOf" srcId="{CB76B69E-5915-487B-BB20-CF786EA68E5A}" destId="{16794EED-05AF-4BA2-B3C4-03335398FD84}" srcOrd="7" destOrd="0" presId="urn:microsoft.com/office/officeart/2005/8/layout/vList3#6"/>
    <dgm:cxn modelId="{74D09215-A989-4E88-9F3D-55996D04689C}" type="presParOf" srcId="{CB76B69E-5915-487B-BB20-CF786EA68E5A}" destId="{4E5C619A-9809-4407-A1F6-EAB47A4838EF}" srcOrd="8" destOrd="0" presId="urn:microsoft.com/office/officeart/2005/8/layout/vList3#6"/>
    <dgm:cxn modelId="{044BE6CF-4EC0-4B85-801F-231C3C15BB27}" type="presParOf" srcId="{4E5C619A-9809-4407-A1F6-EAB47A4838EF}" destId="{1902A1D1-C3EB-45BD-B419-999EA6F84D80}" srcOrd="0" destOrd="0" presId="urn:microsoft.com/office/officeart/2005/8/layout/vList3#6"/>
    <dgm:cxn modelId="{427E00EE-0125-4CD1-8D96-A2C2A616F25E}" type="presParOf" srcId="{4E5C619A-9809-4407-A1F6-EAB47A4838EF}" destId="{3EEF921B-9734-4EF8-AF4F-3A2B5ED7189D}" srcOrd="1" destOrd="0" presId="urn:microsoft.com/office/officeart/2005/8/layout/vList3#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9EFED-5A22-4BE9-A217-E72182B76C9F}">
      <dsp:nvSpPr>
        <dsp:cNvPr id="0" name=""/>
        <dsp:cNvSpPr/>
      </dsp:nvSpPr>
      <dsp:spPr>
        <a:xfrm rot="10800000">
          <a:off x="928750" y="1386"/>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课题研究背景</a:t>
          </a:r>
        </a:p>
      </dsp:txBody>
      <dsp:txXfrm rot="10800000">
        <a:off x="1066943" y="1386"/>
        <a:ext cx="3000438" cy="552772"/>
      </dsp:txXfrm>
    </dsp:sp>
    <dsp:sp modelId="{52D2A8F0-C721-4EB7-8012-193C5B89A70E}">
      <dsp:nvSpPr>
        <dsp:cNvPr id="0" name=""/>
        <dsp:cNvSpPr/>
      </dsp:nvSpPr>
      <dsp:spPr>
        <a:xfrm>
          <a:off x="652364" y="1386"/>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EF0C79F-B381-402E-BCA7-9C9B59981BA8}">
      <dsp:nvSpPr>
        <dsp:cNvPr id="0" name=""/>
        <dsp:cNvSpPr/>
      </dsp:nvSpPr>
      <dsp:spPr>
        <a:xfrm rot="10800000">
          <a:off x="928750" y="719165"/>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主要研究内容</a:t>
          </a:r>
        </a:p>
      </dsp:txBody>
      <dsp:txXfrm rot="10800000">
        <a:off x="1066943" y="719165"/>
        <a:ext cx="3000438" cy="552772"/>
      </dsp:txXfrm>
    </dsp:sp>
    <dsp:sp modelId="{79AAD50E-5F6C-4C9F-AE17-4AF610FE7896}">
      <dsp:nvSpPr>
        <dsp:cNvPr id="0" name=""/>
        <dsp:cNvSpPr/>
      </dsp:nvSpPr>
      <dsp:spPr>
        <a:xfrm>
          <a:off x="652364" y="719165"/>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B972D83-8BE6-423F-A9E9-8D8B2B854B38}">
      <dsp:nvSpPr>
        <dsp:cNvPr id="0" name=""/>
        <dsp:cNvSpPr/>
      </dsp:nvSpPr>
      <dsp:spPr>
        <a:xfrm rot="10800000">
          <a:off x="928750" y="1436944"/>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课题任务指标</a:t>
          </a:r>
        </a:p>
      </dsp:txBody>
      <dsp:txXfrm rot="10800000">
        <a:off x="1066943" y="1436944"/>
        <a:ext cx="3000438" cy="552772"/>
      </dsp:txXfrm>
    </dsp:sp>
    <dsp:sp modelId="{BEF362FA-C1AF-4DB6-8CFC-39FC6E59CEF3}">
      <dsp:nvSpPr>
        <dsp:cNvPr id="0" name=""/>
        <dsp:cNvSpPr/>
      </dsp:nvSpPr>
      <dsp:spPr>
        <a:xfrm>
          <a:off x="652364" y="1436944"/>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42AC774-6111-41EE-A3BC-AD628ADC2290}">
      <dsp:nvSpPr>
        <dsp:cNvPr id="0" name=""/>
        <dsp:cNvSpPr/>
      </dsp:nvSpPr>
      <dsp:spPr>
        <a:xfrm rot="10800000">
          <a:off x="928750" y="2154724"/>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课题关联分析</a:t>
          </a:r>
        </a:p>
      </dsp:txBody>
      <dsp:txXfrm rot="10800000">
        <a:off x="1066943" y="2154724"/>
        <a:ext cx="3000438" cy="552772"/>
      </dsp:txXfrm>
    </dsp:sp>
    <dsp:sp modelId="{B1CA138B-1CB7-4193-A781-38E3E06219A2}">
      <dsp:nvSpPr>
        <dsp:cNvPr id="0" name=""/>
        <dsp:cNvSpPr/>
      </dsp:nvSpPr>
      <dsp:spPr>
        <a:xfrm>
          <a:off x="652364" y="2154724"/>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EEF921B-9734-4EF8-AF4F-3A2B5ED7189D}">
      <dsp:nvSpPr>
        <dsp:cNvPr id="0" name=""/>
        <dsp:cNvSpPr/>
      </dsp:nvSpPr>
      <dsp:spPr>
        <a:xfrm rot="10800000">
          <a:off x="928750" y="2872503"/>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任务支撑条件</a:t>
          </a:r>
        </a:p>
      </dsp:txBody>
      <dsp:txXfrm rot="10800000">
        <a:off x="1066943" y="2872503"/>
        <a:ext cx="3000438" cy="552772"/>
      </dsp:txXfrm>
    </dsp:sp>
    <dsp:sp modelId="{1902A1D1-C3EB-45BD-B419-999EA6F84D80}">
      <dsp:nvSpPr>
        <dsp:cNvPr id="0" name=""/>
        <dsp:cNvSpPr/>
      </dsp:nvSpPr>
      <dsp:spPr>
        <a:xfrm>
          <a:off x="652364" y="2872503"/>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9EFED-5A22-4BE9-A217-E72182B76C9F}">
      <dsp:nvSpPr>
        <dsp:cNvPr id="0" name=""/>
        <dsp:cNvSpPr/>
      </dsp:nvSpPr>
      <dsp:spPr>
        <a:xfrm rot="10800000">
          <a:off x="928750" y="1386"/>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主要技术路线</a:t>
          </a:r>
        </a:p>
      </dsp:txBody>
      <dsp:txXfrm rot="10800000">
        <a:off x="1066943" y="1386"/>
        <a:ext cx="3000438" cy="552772"/>
      </dsp:txXfrm>
    </dsp:sp>
    <dsp:sp modelId="{52D2A8F0-C721-4EB7-8012-193C5B89A70E}">
      <dsp:nvSpPr>
        <dsp:cNvPr id="0" name=""/>
        <dsp:cNvSpPr/>
      </dsp:nvSpPr>
      <dsp:spPr>
        <a:xfrm>
          <a:off x="652364" y="1386"/>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EF0C79F-B381-402E-BCA7-9C9B59981BA8}">
      <dsp:nvSpPr>
        <dsp:cNvPr id="0" name=""/>
        <dsp:cNvSpPr/>
      </dsp:nvSpPr>
      <dsp:spPr>
        <a:xfrm rot="10800000">
          <a:off x="928750" y="719165"/>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课题进度计划</a:t>
          </a:r>
        </a:p>
      </dsp:txBody>
      <dsp:txXfrm rot="10800000">
        <a:off x="1066943" y="719165"/>
        <a:ext cx="3000438" cy="552772"/>
      </dsp:txXfrm>
    </dsp:sp>
    <dsp:sp modelId="{79AAD50E-5F6C-4C9F-AE17-4AF610FE7896}">
      <dsp:nvSpPr>
        <dsp:cNvPr id="0" name=""/>
        <dsp:cNvSpPr/>
      </dsp:nvSpPr>
      <dsp:spPr>
        <a:xfrm>
          <a:off x="652364" y="719165"/>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B972D83-8BE6-423F-A9E9-8D8B2B854B38}">
      <dsp:nvSpPr>
        <dsp:cNvPr id="0" name=""/>
        <dsp:cNvSpPr/>
      </dsp:nvSpPr>
      <dsp:spPr>
        <a:xfrm rot="10800000">
          <a:off x="928750" y="1436944"/>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组织实施分工</a:t>
          </a:r>
        </a:p>
      </dsp:txBody>
      <dsp:txXfrm rot="10800000">
        <a:off x="1066943" y="1436944"/>
        <a:ext cx="3000438" cy="552772"/>
      </dsp:txXfrm>
    </dsp:sp>
    <dsp:sp modelId="{BEF362FA-C1AF-4DB6-8CFC-39FC6E59CEF3}">
      <dsp:nvSpPr>
        <dsp:cNvPr id="0" name=""/>
        <dsp:cNvSpPr/>
      </dsp:nvSpPr>
      <dsp:spPr>
        <a:xfrm>
          <a:off x="652364" y="1436944"/>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42AC774-6111-41EE-A3BC-AD628ADC2290}">
      <dsp:nvSpPr>
        <dsp:cNvPr id="0" name=""/>
        <dsp:cNvSpPr/>
      </dsp:nvSpPr>
      <dsp:spPr>
        <a:xfrm rot="10800000">
          <a:off x="928750" y="2154724"/>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综合效益分析</a:t>
          </a:r>
        </a:p>
      </dsp:txBody>
      <dsp:txXfrm rot="10800000">
        <a:off x="1066943" y="2154724"/>
        <a:ext cx="3000438" cy="552772"/>
      </dsp:txXfrm>
    </dsp:sp>
    <dsp:sp modelId="{B1CA138B-1CB7-4193-A781-38E3E06219A2}">
      <dsp:nvSpPr>
        <dsp:cNvPr id="0" name=""/>
        <dsp:cNvSpPr/>
      </dsp:nvSpPr>
      <dsp:spPr>
        <a:xfrm>
          <a:off x="652364" y="2154724"/>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EEF921B-9734-4EF8-AF4F-3A2B5ED7189D}">
      <dsp:nvSpPr>
        <dsp:cNvPr id="0" name=""/>
        <dsp:cNvSpPr/>
      </dsp:nvSpPr>
      <dsp:spPr>
        <a:xfrm rot="10800000">
          <a:off x="928750" y="2872503"/>
          <a:ext cx="3138631" cy="552772"/>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757" tIns="87630" rIns="163576"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lumMod val="65000"/>
                </a:schemeClr>
              </a:solidFill>
              <a:latin typeface="华文隶书" pitchFamily="2" charset="-122"/>
              <a:ea typeface="华文隶书" pitchFamily="2" charset="-122"/>
            </a:rPr>
            <a:t>预算编制说明</a:t>
          </a:r>
        </a:p>
      </dsp:txBody>
      <dsp:txXfrm rot="10800000">
        <a:off x="1066943" y="2872503"/>
        <a:ext cx="3000438" cy="552772"/>
      </dsp:txXfrm>
    </dsp:sp>
    <dsp:sp modelId="{1902A1D1-C3EB-45BD-B419-999EA6F84D80}">
      <dsp:nvSpPr>
        <dsp:cNvPr id="0" name=""/>
        <dsp:cNvSpPr/>
      </dsp:nvSpPr>
      <dsp:spPr>
        <a:xfrm>
          <a:off x="652364" y="2872503"/>
          <a:ext cx="552772" cy="552772"/>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9"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932CC8C2-3523-4353-9476-B30B163E3E14}" type="datetimeFigureOut">
              <a:rPr lang="zh-CN" altLang="en-US" smtClean="0"/>
              <a:pPr/>
              <a:t>2017/3/13</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62F9AA4C-C620-4BC5-8CBC-1295FE72ABB6}" type="slidenum">
              <a:rPr lang="zh-CN" altLang="en-US" smtClean="0"/>
              <a:pPr/>
              <a:t>‹#›</a:t>
            </a:fld>
            <a:endParaRPr lang="zh-CN" altLang="en-US"/>
          </a:p>
        </p:txBody>
      </p:sp>
    </p:spTree>
    <p:extLst>
      <p:ext uri="{BB962C8B-B14F-4D97-AF65-F5344CB8AC3E}">
        <p14:creationId xmlns:p14="http://schemas.microsoft.com/office/powerpoint/2010/main" val="384733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A89F5057-A208-436C-BD31-1E724C07E531}" type="datetimeFigureOut">
              <a:rPr lang="zh-CN" altLang="en-US" smtClean="0"/>
              <a:pPr/>
              <a:t>2017/3/13</a:t>
            </a:fld>
            <a:endParaRPr lang="zh-CN" altLang="en-US"/>
          </a:p>
        </p:txBody>
      </p:sp>
      <p:sp>
        <p:nvSpPr>
          <p:cNvPr id="4" name="幻灯片图像占位符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7DF007B3-AF12-417B-9E9A-7A6820F42C38}" type="slidenum">
              <a:rPr lang="zh-CN" altLang="en-US" smtClean="0"/>
              <a:pPr/>
              <a:t>‹#›</a:t>
            </a:fld>
            <a:endParaRPr lang="zh-CN" altLang="en-US"/>
          </a:p>
        </p:txBody>
      </p:sp>
    </p:spTree>
    <p:extLst>
      <p:ext uri="{BB962C8B-B14F-4D97-AF65-F5344CB8AC3E}">
        <p14:creationId xmlns:p14="http://schemas.microsoft.com/office/powerpoint/2010/main" val="3443007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26</a:t>
            </a:fld>
            <a:endParaRPr lang="zh-CN" altLang="en-US"/>
          </a:p>
        </p:txBody>
      </p:sp>
    </p:spTree>
    <p:extLst>
      <p:ext uri="{BB962C8B-B14F-4D97-AF65-F5344CB8AC3E}">
        <p14:creationId xmlns:p14="http://schemas.microsoft.com/office/powerpoint/2010/main" val="1400315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27</a:t>
            </a:fld>
            <a:endParaRPr lang="zh-CN" altLang="en-US"/>
          </a:p>
        </p:txBody>
      </p:sp>
    </p:spTree>
    <p:extLst>
      <p:ext uri="{BB962C8B-B14F-4D97-AF65-F5344CB8AC3E}">
        <p14:creationId xmlns:p14="http://schemas.microsoft.com/office/powerpoint/2010/main" val="219137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28</a:t>
            </a:fld>
            <a:endParaRPr lang="zh-CN" altLang="en-US"/>
          </a:p>
        </p:txBody>
      </p:sp>
    </p:spTree>
    <p:extLst>
      <p:ext uri="{BB962C8B-B14F-4D97-AF65-F5344CB8AC3E}">
        <p14:creationId xmlns:p14="http://schemas.microsoft.com/office/powerpoint/2010/main" val="108797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29</a:t>
            </a:fld>
            <a:endParaRPr lang="zh-CN" altLang="en-US"/>
          </a:p>
        </p:txBody>
      </p:sp>
    </p:spTree>
    <p:extLst>
      <p:ext uri="{BB962C8B-B14F-4D97-AF65-F5344CB8AC3E}">
        <p14:creationId xmlns:p14="http://schemas.microsoft.com/office/powerpoint/2010/main" val="2630624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30</a:t>
            </a:fld>
            <a:endParaRPr lang="zh-CN" altLang="en-US"/>
          </a:p>
        </p:txBody>
      </p:sp>
    </p:spTree>
    <p:extLst>
      <p:ext uri="{BB962C8B-B14F-4D97-AF65-F5344CB8AC3E}">
        <p14:creationId xmlns:p14="http://schemas.microsoft.com/office/powerpoint/2010/main" val="2064461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31</a:t>
            </a:fld>
            <a:endParaRPr lang="zh-CN" altLang="en-US"/>
          </a:p>
        </p:txBody>
      </p:sp>
    </p:spTree>
    <p:extLst>
      <p:ext uri="{BB962C8B-B14F-4D97-AF65-F5344CB8AC3E}">
        <p14:creationId xmlns:p14="http://schemas.microsoft.com/office/powerpoint/2010/main" val="764339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32</a:t>
            </a:fld>
            <a:endParaRPr lang="zh-CN" altLang="en-US"/>
          </a:p>
        </p:txBody>
      </p:sp>
    </p:spTree>
    <p:extLst>
      <p:ext uri="{BB962C8B-B14F-4D97-AF65-F5344CB8AC3E}">
        <p14:creationId xmlns:p14="http://schemas.microsoft.com/office/powerpoint/2010/main" val="246730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33</a:t>
            </a:fld>
            <a:endParaRPr lang="zh-CN" altLang="en-US"/>
          </a:p>
        </p:txBody>
      </p:sp>
    </p:spTree>
    <p:extLst>
      <p:ext uri="{BB962C8B-B14F-4D97-AF65-F5344CB8AC3E}">
        <p14:creationId xmlns:p14="http://schemas.microsoft.com/office/powerpoint/2010/main" val="46049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35</a:t>
            </a:fld>
            <a:endParaRPr lang="zh-CN" altLang="en-US"/>
          </a:p>
        </p:txBody>
      </p:sp>
    </p:spTree>
    <p:extLst>
      <p:ext uri="{BB962C8B-B14F-4D97-AF65-F5344CB8AC3E}">
        <p14:creationId xmlns:p14="http://schemas.microsoft.com/office/powerpoint/2010/main" val="3505111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6321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选题背景最好能有三到四页</a:t>
            </a:r>
            <a:r>
              <a:rPr lang="en-US" altLang="zh-CN" dirty="0"/>
              <a:t>PPT,</a:t>
            </a:r>
            <a:r>
              <a:rPr lang="zh-CN" altLang="en-US" dirty="0"/>
              <a:t>分别介绍</a:t>
            </a:r>
            <a:endParaRPr lang="en-US" altLang="zh-CN" dirty="0"/>
          </a:p>
          <a:p>
            <a:r>
              <a:rPr lang="en-US" altLang="zh-CN" dirty="0"/>
              <a:t>1</a:t>
            </a:r>
            <a:r>
              <a:rPr lang="zh-CN" altLang="en-US" dirty="0"/>
              <a:t>）空间定位、移动通信和移动设备共同促进了基于位置的查询发展；</a:t>
            </a:r>
            <a:endParaRPr lang="en-US" altLang="zh-CN" dirty="0"/>
          </a:p>
          <a:p>
            <a:r>
              <a:rPr lang="en-US" altLang="zh-CN" dirty="0"/>
              <a:t>2</a:t>
            </a:r>
            <a:r>
              <a:rPr lang="zh-CN" altLang="en-US" dirty="0"/>
              <a:t>）在基于位置的查询中，说明</a:t>
            </a:r>
            <a:r>
              <a:rPr lang="en-US" altLang="zh-CN" dirty="0" err="1"/>
              <a:t>RkNN</a:t>
            </a:r>
            <a:r>
              <a:rPr lang="zh-CN" altLang="en-US" dirty="0"/>
              <a:t>查询的重要性和应用；</a:t>
            </a:r>
            <a:endParaRPr lang="en-US" altLang="zh-CN" dirty="0"/>
          </a:p>
          <a:p>
            <a:r>
              <a:rPr lang="en-US" altLang="zh-CN" dirty="0"/>
              <a:t>3</a:t>
            </a:r>
            <a:r>
              <a:rPr lang="zh-CN" altLang="en-US" dirty="0"/>
              <a:t>）基于通信、传输等方面的考量，位置汇报有比较大的时间间隔，进而导致了移动物体位置的不确定性；</a:t>
            </a:r>
            <a:endParaRPr lang="en-US" altLang="zh-CN" dirty="0"/>
          </a:p>
          <a:p>
            <a:r>
              <a:rPr lang="en-US" altLang="zh-CN" dirty="0"/>
              <a:t>4</a:t>
            </a:r>
            <a:r>
              <a:rPr lang="zh-CN" altLang="en-US" dirty="0"/>
              <a:t>）因此提出</a:t>
            </a:r>
            <a:r>
              <a:rPr lang="en-US" altLang="zh-CN" dirty="0" err="1"/>
              <a:t>PRkNN</a:t>
            </a:r>
            <a:r>
              <a:rPr lang="zh-CN" altLang="en-US" dirty="0"/>
              <a:t>查询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4</a:t>
            </a:fld>
            <a:endParaRPr lang="zh-CN" altLang="en-US"/>
          </a:p>
        </p:txBody>
      </p:sp>
    </p:spTree>
    <p:extLst>
      <p:ext uri="{BB962C8B-B14F-4D97-AF65-F5344CB8AC3E}">
        <p14:creationId xmlns:p14="http://schemas.microsoft.com/office/powerpoint/2010/main" val="4285468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56064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35965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41919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86357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31964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17144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5861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F007B3-AF12-417B-9E9A-7A6820F42C3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25861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46</a:t>
            </a:fld>
            <a:endParaRPr lang="zh-CN" altLang="en-US"/>
          </a:p>
        </p:txBody>
      </p:sp>
    </p:spTree>
    <p:extLst>
      <p:ext uri="{BB962C8B-B14F-4D97-AF65-F5344CB8AC3E}">
        <p14:creationId xmlns:p14="http://schemas.microsoft.com/office/powerpoint/2010/main" val="3505111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AF551AC-CA3F-4D5C-8118-0FF09C8679CD}" type="slidenum">
              <a:rPr lang="zh-CN" altLang="en-US" smtClean="0"/>
              <a:pPr>
                <a:defRPr/>
              </a:pPr>
              <a:t>47</a:t>
            </a:fld>
            <a:endParaRPr lang="zh-CN" altLang="en-US"/>
          </a:p>
        </p:txBody>
      </p:sp>
    </p:spTree>
    <p:extLst>
      <p:ext uri="{BB962C8B-B14F-4D97-AF65-F5344CB8AC3E}">
        <p14:creationId xmlns:p14="http://schemas.microsoft.com/office/powerpoint/2010/main" val="69379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选题背景最好能有三到四页</a:t>
            </a:r>
            <a:r>
              <a:rPr lang="en-US" altLang="zh-CN" dirty="0"/>
              <a:t>PPT,</a:t>
            </a:r>
            <a:r>
              <a:rPr lang="zh-CN" altLang="en-US" dirty="0"/>
              <a:t>分别介绍</a:t>
            </a:r>
            <a:endParaRPr lang="en-US" altLang="zh-CN" dirty="0"/>
          </a:p>
          <a:p>
            <a:r>
              <a:rPr lang="en-US" altLang="zh-CN" dirty="0"/>
              <a:t>1</a:t>
            </a:r>
            <a:r>
              <a:rPr lang="zh-CN" altLang="en-US" dirty="0"/>
              <a:t>）空间定位、移动通信和移动设备共同促进了基于位置的查询发展；</a:t>
            </a:r>
            <a:endParaRPr lang="en-US" altLang="zh-CN" dirty="0"/>
          </a:p>
          <a:p>
            <a:r>
              <a:rPr lang="en-US" altLang="zh-CN" dirty="0"/>
              <a:t>2</a:t>
            </a:r>
            <a:r>
              <a:rPr lang="zh-CN" altLang="en-US" dirty="0"/>
              <a:t>）在基于位置的查询中，说明</a:t>
            </a:r>
            <a:r>
              <a:rPr lang="en-US" altLang="zh-CN" dirty="0" err="1"/>
              <a:t>RkNN</a:t>
            </a:r>
            <a:r>
              <a:rPr lang="zh-CN" altLang="en-US" dirty="0"/>
              <a:t>查询的重要性和应用；</a:t>
            </a:r>
            <a:endParaRPr lang="en-US" altLang="zh-CN" dirty="0"/>
          </a:p>
          <a:p>
            <a:r>
              <a:rPr lang="en-US" altLang="zh-CN" dirty="0"/>
              <a:t>3</a:t>
            </a:r>
            <a:r>
              <a:rPr lang="zh-CN" altLang="en-US" dirty="0"/>
              <a:t>）基于通信、传输等方面的考量，位置汇报有比较大的时间间隔，进而导致了移动物体位置的不确定性；</a:t>
            </a:r>
            <a:endParaRPr lang="en-US" altLang="zh-CN" dirty="0"/>
          </a:p>
          <a:p>
            <a:r>
              <a:rPr lang="en-US" altLang="zh-CN" dirty="0"/>
              <a:t>4</a:t>
            </a:r>
            <a:r>
              <a:rPr lang="zh-CN" altLang="en-US" dirty="0"/>
              <a:t>）因此提出</a:t>
            </a:r>
            <a:r>
              <a:rPr lang="en-US" altLang="zh-CN" dirty="0" err="1"/>
              <a:t>PRkNN</a:t>
            </a:r>
            <a:r>
              <a:rPr lang="zh-CN" altLang="en-US" dirty="0"/>
              <a:t>查询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5</a:t>
            </a:fld>
            <a:endParaRPr lang="zh-CN" altLang="en-US"/>
          </a:p>
        </p:txBody>
      </p:sp>
    </p:spTree>
    <p:extLst>
      <p:ext uri="{BB962C8B-B14F-4D97-AF65-F5344CB8AC3E}">
        <p14:creationId xmlns:p14="http://schemas.microsoft.com/office/powerpoint/2010/main" val="428546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这里不需要给出具体的公式，说明以下问题即可：</a:t>
            </a:r>
            <a:endParaRPr lang="en-US" altLang="zh-CN" dirty="0"/>
          </a:p>
          <a:p>
            <a:r>
              <a:rPr lang="en-US" altLang="zh-CN" dirty="0"/>
              <a:t>1</a:t>
            </a:r>
            <a:r>
              <a:rPr lang="zh-CN" altLang="en-US" dirty="0"/>
              <a:t>）物体位置的不确信性的描述；</a:t>
            </a:r>
            <a:endParaRPr lang="en-US" altLang="zh-CN" dirty="0"/>
          </a:p>
          <a:p>
            <a:r>
              <a:rPr lang="en-US" altLang="zh-CN" dirty="0"/>
              <a:t>2</a:t>
            </a:r>
            <a:r>
              <a:rPr lang="zh-CN" altLang="en-US" dirty="0"/>
              <a:t>）</a:t>
            </a:r>
            <a:r>
              <a:rPr lang="en-US" altLang="zh-CN" dirty="0" err="1"/>
              <a:t>PRkNN</a:t>
            </a:r>
            <a:r>
              <a:rPr lang="zh-CN" altLang="en-US" dirty="0"/>
              <a:t>查询的目标</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8</a:t>
            </a:fld>
            <a:endParaRPr lang="zh-CN" altLang="en-US"/>
          </a:p>
        </p:txBody>
      </p:sp>
    </p:spTree>
    <p:extLst>
      <p:ext uri="{BB962C8B-B14F-4D97-AF65-F5344CB8AC3E}">
        <p14:creationId xmlns:p14="http://schemas.microsoft.com/office/powerpoint/2010/main" val="96744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这里不需要给出具体的公式，说明以下问题即可：</a:t>
            </a:r>
            <a:endParaRPr lang="en-US" altLang="zh-CN" dirty="0"/>
          </a:p>
          <a:p>
            <a:r>
              <a:rPr lang="en-US" altLang="zh-CN" dirty="0"/>
              <a:t>1</a:t>
            </a:r>
            <a:r>
              <a:rPr lang="zh-CN" altLang="en-US" dirty="0"/>
              <a:t>）物体位置的不确信性的描述；</a:t>
            </a:r>
            <a:endParaRPr lang="en-US" altLang="zh-CN" dirty="0"/>
          </a:p>
          <a:p>
            <a:r>
              <a:rPr lang="en-US" altLang="zh-CN" dirty="0"/>
              <a:t>2</a:t>
            </a:r>
            <a:r>
              <a:rPr lang="zh-CN" altLang="en-US" dirty="0"/>
              <a:t>）</a:t>
            </a:r>
            <a:r>
              <a:rPr lang="en-US" altLang="zh-CN" dirty="0" err="1"/>
              <a:t>PRkNN</a:t>
            </a:r>
            <a:r>
              <a:rPr lang="zh-CN" altLang="en-US" dirty="0"/>
              <a:t>查询的目标</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9</a:t>
            </a:fld>
            <a:endParaRPr lang="zh-CN" altLang="en-US"/>
          </a:p>
        </p:txBody>
      </p:sp>
    </p:spTree>
    <p:extLst>
      <p:ext uri="{BB962C8B-B14F-4D97-AF65-F5344CB8AC3E}">
        <p14:creationId xmlns:p14="http://schemas.microsoft.com/office/powerpoint/2010/main" val="198198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研究现状部分分两个方面来讲：</a:t>
            </a:r>
            <a:endParaRPr lang="en-US" altLang="zh-CN" dirty="0"/>
          </a:p>
          <a:p>
            <a:r>
              <a:rPr lang="en-US" altLang="zh-CN" dirty="0"/>
              <a:t>2</a:t>
            </a:r>
            <a:r>
              <a:rPr lang="zh-CN" altLang="en-US" dirty="0"/>
              <a:t>）已有</a:t>
            </a:r>
            <a:r>
              <a:rPr lang="en-US" altLang="zh-CN" dirty="0" err="1"/>
              <a:t>RkNN</a:t>
            </a:r>
            <a:r>
              <a:rPr lang="zh-CN" altLang="en-US" dirty="0"/>
              <a:t>查询：欧式空间中的</a:t>
            </a:r>
            <a:r>
              <a:rPr lang="en-US" altLang="zh-CN" dirty="0" err="1"/>
              <a:t>RkNN</a:t>
            </a:r>
            <a:r>
              <a:rPr lang="zh-CN" altLang="en-US" dirty="0"/>
              <a:t>查询和基于路网的</a:t>
            </a:r>
            <a:r>
              <a:rPr lang="en-US" altLang="zh-CN" dirty="0" err="1"/>
              <a:t>RkNN</a:t>
            </a:r>
            <a:r>
              <a:rPr lang="zh-CN" altLang="en-US" dirty="0"/>
              <a:t>查询</a:t>
            </a:r>
            <a:endParaRPr lang="en-US" altLang="zh-CN" dirty="0"/>
          </a:p>
          <a:p>
            <a:r>
              <a:rPr lang="en-US" altLang="zh-CN" dirty="0"/>
              <a:t>3</a:t>
            </a:r>
            <a:r>
              <a:rPr lang="zh-CN" altLang="en-US" dirty="0"/>
              <a:t>）已有</a:t>
            </a:r>
            <a:r>
              <a:rPr lang="en-US" altLang="zh-CN" dirty="0" err="1"/>
              <a:t>PRkNN</a:t>
            </a:r>
            <a:r>
              <a:rPr lang="zh-CN" altLang="en-US" dirty="0"/>
              <a:t>查询（如有）</a:t>
            </a:r>
            <a:endParaRPr lang="en-US" altLang="zh-CN" dirty="0"/>
          </a:p>
          <a:p>
            <a:endParaRPr lang="en-US" altLang="zh-CN" dirty="0"/>
          </a:p>
          <a:p>
            <a:r>
              <a:rPr lang="zh-CN" altLang="en-US" dirty="0"/>
              <a:t>位置预测不宜放在这里，它和你的</a:t>
            </a:r>
            <a:r>
              <a:rPr lang="en-US" altLang="zh-CN" dirty="0" err="1"/>
              <a:t>PRkNN</a:t>
            </a:r>
            <a:r>
              <a:rPr lang="zh-CN" altLang="en-US" dirty="0"/>
              <a:t>查询的背景不相关，而是主要用于你的查询处理。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11</a:t>
            </a:fld>
            <a:endParaRPr lang="zh-CN" altLang="en-US"/>
          </a:p>
        </p:txBody>
      </p:sp>
    </p:spTree>
    <p:extLst>
      <p:ext uri="{BB962C8B-B14F-4D97-AF65-F5344CB8AC3E}">
        <p14:creationId xmlns:p14="http://schemas.microsoft.com/office/powerpoint/2010/main" val="3615959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23</a:t>
            </a:fld>
            <a:endParaRPr lang="zh-CN" altLang="en-US"/>
          </a:p>
        </p:txBody>
      </p:sp>
    </p:spTree>
    <p:extLst>
      <p:ext uri="{BB962C8B-B14F-4D97-AF65-F5344CB8AC3E}">
        <p14:creationId xmlns:p14="http://schemas.microsoft.com/office/powerpoint/2010/main" val="350511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24</a:t>
            </a:fld>
            <a:endParaRPr lang="zh-CN" altLang="en-US"/>
          </a:p>
        </p:txBody>
      </p:sp>
    </p:spTree>
    <p:extLst>
      <p:ext uri="{BB962C8B-B14F-4D97-AF65-F5344CB8AC3E}">
        <p14:creationId xmlns:p14="http://schemas.microsoft.com/office/powerpoint/2010/main" val="350511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最好能将研究内容分为三部分。</a:t>
            </a:r>
          </a:p>
        </p:txBody>
      </p:sp>
      <p:sp>
        <p:nvSpPr>
          <p:cNvPr id="4" name="灯片编号占位符 3"/>
          <p:cNvSpPr>
            <a:spLocks noGrp="1"/>
          </p:cNvSpPr>
          <p:nvPr>
            <p:ph type="sldNum" sz="quarter" idx="10"/>
          </p:nvPr>
        </p:nvSpPr>
        <p:spPr/>
        <p:txBody>
          <a:bodyPr/>
          <a:lstStyle/>
          <a:p>
            <a:fld id="{7DF007B3-AF12-417B-9E9A-7A6820F42C38}" type="slidenum">
              <a:rPr lang="zh-CN" altLang="en-US" smtClean="0"/>
              <a:pPr/>
              <a:t>25</a:t>
            </a:fld>
            <a:endParaRPr lang="zh-CN" altLang="en-US"/>
          </a:p>
        </p:txBody>
      </p:sp>
    </p:spTree>
    <p:extLst>
      <p:ext uri="{BB962C8B-B14F-4D97-AF65-F5344CB8AC3E}">
        <p14:creationId xmlns:p14="http://schemas.microsoft.com/office/powerpoint/2010/main" val="350511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bwMode="black">
          <a:xfrm>
            <a:off x="755576" y="1676400"/>
            <a:ext cx="6912768" cy="1241425"/>
          </a:xfrm>
        </p:spPr>
        <p:txBody>
          <a:bodyPr/>
          <a:lstStyle>
            <a:lvl1pPr marL="0" marR="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defRPr lang="en-US" altLang="zh-CN" sz="4000" dirty="0">
                <a:solidFill>
                  <a:schemeClr val="tx1"/>
                </a:solidFill>
                <a:latin typeface="+mj-lt"/>
                <a:ea typeface="+mn-ea"/>
                <a:cs typeface="Helvetica" panose="020B0604020202020204" pitchFamily="34" charset="0"/>
              </a:defRPr>
            </a:lvl1pPr>
          </a:lstStyle>
          <a:p>
            <a:r>
              <a:rPr lang="en-US" altLang="zh-CN" dirty="0"/>
              <a:t>Click to edit Master title style</a:t>
            </a:r>
          </a:p>
        </p:txBody>
      </p:sp>
      <p:sp>
        <p:nvSpPr>
          <p:cNvPr id="3075" name="Rectangle 3"/>
          <p:cNvSpPr>
            <a:spLocks noGrp="1" noChangeArrowheads="1"/>
          </p:cNvSpPr>
          <p:nvPr>
            <p:ph type="subTitle" idx="1" hasCustomPrompt="1"/>
          </p:nvPr>
        </p:nvSpPr>
        <p:spPr bwMode="white">
          <a:xfrm>
            <a:off x="1524000" y="2971800"/>
            <a:ext cx="5410200" cy="381000"/>
          </a:xfrm>
        </p:spPr>
        <p:txBody>
          <a:bodyPr/>
          <a:lstStyle>
            <a:lvl1pPr marL="0" marR="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defRPr sz="2400">
                <a:solidFill>
                  <a:schemeClr val="tx1"/>
                </a:solidFill>
              </a:defRPr>
            </a:lvl1pPr>
          </a:lstStyle>
          <a:p>
            <a:r>
              <a:rPr lang="en-US" altLang="zh-CN" dirty="0"/>
              <a:t>Click to edit Master subtitle style</a:t>
            </a:r>
          </a:p>
        </p:txBody>
      </p:sp>
      <p:sp>
        <p:nvSpPr>
          <p:cNvPr id="12" name="Rectangle 4"/>
          <p:cNvSpPr>
            <a:spLocks noGrp="1" noChangeArrowheads="1"/>
          </p:cNvSpPr>
          <p:nvPr>
            <p:ph type="dt" sz="half" idx="10"/>
          </p:nvPr>
        </p:nvSpPr>
        <p:spPr>
          <a:xfrm>
            <a:off x="457200" y="6477000"/>
            <a:ext cx="2133600" cy="244475"/>
          </a:xfrm>
        </p:spPr>
        <p:txBody>
          <a:bodyPr/>
          <a:lstStyle>
            <a:lvl1pPr>
              <a:defRPr sz="1200"/>
            </a:lvl1pPr>
          </a:lstStyle>
          <a:p>
            <a:fld id="{17A4A2D7-A8AA-48F3-A9EC-99FF33AE76CC}" type="datetime1">
              <a:rPr lang="zh-CN" altLang="en-US" smtClean="0"/>
              <a:pPr/>
              <a:t>2017/3/13</a:t>
            </a:fld>
            <a:endParaRPr lang="zh-CN" altLang="en-US"/>
          </a:p>
        </p:txBody>
      </p:sp>
      <p:sp>
        <p:nvSpPr>
          <p:cNvPr id="13" name="Rectangle 5"/>
          <p:cNvSpPr>
            <a:spLocks noGrp="1" noChangeArrowheads="1"/>
          </p:cNvSpPr>
          <p:nvPr>
            <p:ph type="ftr" sz="quarter" idx="11"/>
          </p:nvPr>
        </p:nvSpPr>
        <p:spPr>
          <a:xfrm>
            <a:off x="3124200" y="6477000"/>
            <a:ext cx="2895600" cy="244475"/>
          </a:xfrm>
        </p:spPr>
        <p:txBody>
          <a:bodyPr/>
          <a:lstStyle>
            <a:lvl1pPr>
              <a:defRPr sz="1200"/>
            </a:lvl1pPr>
          </a:lstStyle>
          <a:p>
            <a:endParaRPr lang="zh-CN" altLang="en-US"/>
          </a:p>
        </p:txBody>
      </p:sp>
      <p:sp>
        <p:nvSpPr>
          <p:cNvPr id="14" name="Rectangle 6"/>
          <p:cNvSpPr>
            <a:spLocks noGrp="1" noChangeArrowheads="1"/>
          </p:cNvSpPr>
          <p:nvPr>
            <p:ph type="sldNum" sz="quarter" idx="12"/>
          </p:nvPr>
        </p:nvSpPr>
        <p:spPr>
          <a:xfrm>
            <a:off x="6553200" y="6477000"/>
            <a:ext cx="2133600" cy="244475"/>
          </a:xfrm>
        </p:spPr>
        <p:txBody>
          <a:bodyPr/>
          <a:lstStyle>
            <a:lvl1pPr>
              <a:defRPr sz="12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4417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技术路线">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26C87962-CA43-4C6D-BA6E-FF77FCEA2752}"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lang="en-US" altLang="zh-CN"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93578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7_进度计划">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D1D6E46E-7565-4E7C-9F2E-51C322292B8B}"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lang="en-US" altLang="zh-CN"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1563509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组织分工">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D005391E-18AD-4558-86D2-2B014448138C}"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lang="en-US" altLang="zh-CN"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403751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9_效益分析">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A371F02D-24B9-4D19-9134-DCE1F7E81415}"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lang="en-US" altLang="zh-CN"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4037515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0_预算说明">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A6E95C36-419B-4F96-9235-5966D3EA2898}"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lang="en-US" altLang="zh-CN"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4037515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457200" y="1295400"/>
            <a:ext cx="4038600" cy="5029200"/>
          </a:xfrm>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800"/>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2000"/>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vl5pPr>
            <a:lvl6pPr>
              <a:defRPr sz="1800"/>
            </a:lvl6pPr>
            <a:lvl7pPr>
              <a:defRPr sz="1800"/>
            </a:lvl7pPr>
            <a:lvl8pPr>
              <a:defRPr sz="1800"/>
            </a:lvl8pPr>
            <a:lvl9pPr>
              <a:defRPr sz="1800"/>
            </a:lvl9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mn-lt"/>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mn-lt"/>
              </a:rPr>
              <a:t>Second level</a:t>
            </a:r>
            <a:endParaRPr kumimoji="0" lang="zh-CN" altLang="en-US" sz="2000" b="0" i="0" u="none" strike="noStrike" kern="0" cap="none" spc="0" normalizeH="0" baseline="0" noProof="0" dirty="0">
              <a:ln>
                <a:noFill/>
              </a:ln>
              <a:solidFill>
                <a:srgbClr val="000000"/>
              </a:solidFill>
              <a:effectLst/>
              <a:uLnTx/>
              <a:uFillTx/>
              <a:latin typeface="+mn-lt"/>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mn-lt"/>
              </a:rPr>
              <a:t>Third level</a:t>
            </a:r>
            <a:endParaRPr kumimoji="0" lang="zh-CN" altLang="en-US" sz="1800" b="0" i="0" u="none" strike="noStrike" kern="0" cap="none" spc="0" normalizeH="0" baseline="0" noProof="0" dirty="0">
              <a:ln>
                <a:noFill/>
              </a:ln>
              <a:solidFill>
                <a:srgbClr val="000000"/>
              </a:solidFill>
              <a:effectLst/>
              <a:uLnTx/>
              <a:uFillTx/>
              <a:latin typeface="+mn-lt"/>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mn-lt"/>
              </a:rPr>
              <a:t>Fourth level</a:t>
            </a:r>
            <a:endParaRPr kumimoji="0" lang="zh-CN" altLang="en-US" sz="1600" b="0" i="0" u="none" strike="noStrike" kern="0" cap="none" spc="0" normalizeH="0" baseline="0" noProof="0" dirty="0">
              <a:ln>
                <a:noFill/>
              </a:ln>
              <a:solidFill>
                <a:srgbClr val="000000"/>
              </a:solidFill>
              <a:effectLst/>
              <a:uLnTx/>
              <a:uFillTx/>
              <a:latin typeface="+mn-lt"/>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mn-lt"/>
              </a:rPr>
              <a:t>Fifth level</a:t>
            </a:r>
            <a:endParaRPr kumimoji="0" lang="en-US" altLang="zh-CN" sz="1400" b="0" i="0" u="none" strike="noStrike" kern="0" cap="none" spc="0" normalizeH="0" baseline="0" noProof="0" dirty="0">
              <a:ln>
                <a:noFill/>
              </a:ln>
              <a:solidFill>
                <a:srgbClr val="000000"/>
              </a:solidFill>
              <a:effectLst/>
              <a:uLnTx/>
              <a:uFillTx/>
              <a:latin typeface="+mn-lt"/>
            </a:endParaRPr>
          </a:p>
        </p:txBody>
      </p:sp>
      <p:sp>
        <p:nvSpPr>
          <p:cNvPr id="4" name="内容占位符 3"/>
          <p:cNvSpPr>
            <a:spLocks noGrp="1"/>
          </p:cNvSpPr>
          <p:nvPr>
            <p:ph sz="half" idx="2" hasCustomPrompt="1"/>
          </p:nvPr>
        </p:nvSpPr>
        <p:spPr>
          <a:xfrm>
            <a:off x="4648200" y="1295400"/>
            <a:ext cx="4038600" cy="5029200"/>
          </a:xfrm>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800"/>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2000"/>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vl5pPr>
            <a:lvl6pPr>
              <a:defRPr sz="1800"/>
            </a:lvl6pPr>
            <a:lvl7pPr>
              <a:defRPr sz="1800"/>
            </a:lvl7pPr>
            <a:lvl8pPr>
              <a:defRPr sz="1800"/>
            </a:lvl8pPr>
            <a:lvl9pPr>
              <a:defRPr sz="1800"/>
            </a:lvl9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mn-lt"/>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mn-lt"/>
              </a:rPr>
              <a:t>Second level</a:t>
            </a:r>
            <a:endParaRPr kumimoji="0" lang="zh-CN" altLang="en-US" sz="2000" b="0" i="0" u="none" strike="noStrike" kern="0" cap="none" spc="0" normalizeH="0" baseline="0" noProof="0" dirty="0">
              <a:ln>
                <a:noFill/>
              </a:ln>
              <a:solidFill>
                <a:srgbClr val="000000"/>
              </a:solidFill>
              <a:effectLst/>
              <a:uLnTx/>
              <a:uFillTx/>
              <a:latin typeface="+mn-lt"/>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mn-lt"/>
              </a:rPr>
              <a:t>Third level</a:t>
            </a:r>
            <a:endParaRPr kumimoji="0" lang="zh-CN" altLang="en-US" sz="1800" b="0" i="0" u="none" strike="noStrike" kern="0" cap="none" spc="0" normalizeH="0" baseline="0" noProof="0" dirty="0">
              <a:ln>
                <a:noFill/>
              </a:ln>
              <a:solidFill>
                <a:srgbClr val="000000"/>
              </a:solidFill>
              <a:effectLst/>
              <a:uLnTx/>
              <a:uFillTx/>
              <a:latin typeface="+mn-lt"/>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mn-lt"/>
              </a:rPr>
              <a:t>Fourth level</a:t>
            </a:r>
            <a:endParaRPr kumimoji="0" lang="zh-CN" altLang="en-US" sz="1600" b="0" i="0" u="none" strike="noStrike" kern="0" cap="none" spc="0" normalizeH="0" baseline="0" noProof="0" dirty="0">
              <a:ln>
                <a:noFill/>
              </a:ln>
              <a:solidFill>
                <a:srgbClr val="000000"/>
              </a:solidFill>
              <a:effectLst/>
              <a:uLnTx/>
              <a:uFillTx/>
              <a:latin typeface="+mn-lt"/>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mn-lt"/>
              </a:rPr>
              <a:t>Fifth level</a:t>
            </a:r>
            <a:endParaRPr kumimoji="0" lang="en-US" altLang="zh-CN" sz="1400" b="0" i="0" u="none" strike="noStrike" kern="0" cap="none" spc="0" normalizeH="0" baseline="0" noProof="0" dirty="0">
              <a:ln>
                <a:noFill/>
              </a:ln>
              <a:solidFill>
                <a:srgbClr val="000000"/>
              </a:solidFill>
              <a:effectLst/>
              <a:uLnTx/>
              <a:uFillTx/>
              <a:latin typeface="+mn-lt"/>
            </a:endParaRPr>
          </a:p>
        </p:txBody>
      </p:sp>
      <p:sp>
        <p:nvSpPr>
          <p:cNvPr id="5" name="Rectangle 4"/>
          <p:cNvSpPr>
            <a:spLocks noGrp="1" noChangeArrowheads="1"/>
          </p:cNvSpPr>
          <p:nvPr>
            <p:ph type="dt" sz="half" idx="10"/>
          </p:nvPr>
        </p:nvSpPr>
        <p:spPr>
          <a:ln/>
        </p:spPr>
        <p:txBody>
          <a:bodyPr/>
          <a:lstStyle>
            <a:lvl1pPr>
              <a:defRPr/>
            </a:lvl1pPr>
          </a:lstStyle>
          <a:p>
            <a:fld id="{55D879A7-2659-41CC-A5E4-53CD90D4CC41}" type="datetime1">
              <a:rPr lang="zh-CN" altLang="en-US" smtClean="0"/>
              <a:pPr/>
              <a:t>2017/3/13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9"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2835394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4" name="内容占位符 3"/>
          <p:cNvSpPr>
            <a:spLocks noGrp="1"/>
          </p:cNvSpPr>
          <p:nvPr>
            <p:ph sz="half" idx="2" hasCustomPrompt="1"/>
          </p:nvPr>
        </p:nvSpPr>
        <p:spPr>
          <a:xfrm>
            <a:off x="457200" y="2174875"/>
            <a:ext cx="4040188" cy="3951288"/>
          </a:xfrm>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000"/>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vl3pPr>
            <a:lvl4pPr marL="1600200" marR="0" indent="-228600" algn="l" defTabSz="914400" rtl="0" eaLnBrk="0" fontAlgn="base" latinLnBrk="0" hangingPunct="0">
              <a:lnSpc>
                <a:spcPct val="100000"/>
              </a:lnSpc>
              <a:spcBef>
                <a:spcPct val="20000"/>
              </a:spcBef>
              <a:spcAft>
                <a:spcPct val="0"/>
              </a:spcAft>
              <a:buClrTx/>
              <a:buSzTx/>
              <a:buFontTx/>
              <a:buChar char="–"/>
              <a:tabLst/>
              <a:defRPr sz="1600"/>
            </a:lvl4pPr>
            <a:lvl5pPr marL="2057400" marR="0" indent="-228600" algn="l" defTabSz="914400" rtl="0" eaLnBrk="0" fontAlgn="base" latinLnBrk="0" hangingPunct="0">
              <a:lnSpc>
                <a:spcPct val="100000"/>
              </a:lnSpc>
              <a:spcBef>
                <a:spcPct val="20000"/>
              </a:spcBef>
              <a:spcAft>
                <a:spcPct val="0"/>
              </a:spcAft>
              <a:buClrTx/>
              <a:buSzTx/>
              <a:buFontTx/>
              <a:buChar char="»"/>
              <a:tabLst/>
              <a:defRPr sz="1600"/>
            </a:lvl5pPr>
            <a:lvl6pPr>
              <a:defRPr sz="1600"/>
            </a:lvl6pPr>
            <a:lvl7pPr>
              <a:defRPr sz="1600"/>
            </a:lvl7pPr>
            <a:lvl8pPr>
              <a:defRPr sz="1600"/>
            </a:lvl8pPr>
            <a:lvl9pPr>
              <a:defRPr sz="1600"/>
            </a:lvl9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mn-lt"/>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mn-lt"/>
              </a:rPr>
              <a:t>Second level</a:t>
            </a:r>
            <a:endParaRPr kumimoji="0" lang="zh-CN" altLang="en-US" sz="2000" b="0" i="0" u="none" strike="noStrike" kern="0" cap="none" spc="0" normalizeH="0" baseline="0" noProof="0" dirty="0">
              <a:ln>
                <a:noFill/>
              </a:ln>
              <a:solidFill>
                <a:srgbClr val="000000"/>
              </a:solidFill>
              <a:effectLst/>
              <a:uLnTx/>
              <a:uFillTx/>
              <a:latin typeface="+mn-lt"/>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mn-lt"/>
              </a:rPr>
              <a:t>Third level</a:t>
            </a:r>
            <a:endParaRPr kumimoji="0" lang="zh-CN" altLang="en-US" sz="1800" b="0" i="0" u="none" strike="noStrike" kern="0" cap="none" spc="0" normalizeH="0" baseline="0" noProof="0" dirty="0">
              <a:ln>
                <a:noFill/>
              </a:ln>
              <a:solidFill>
                <a:srgbClr val="000000"/>
              </a:solidFill>
              <a:effectLst/>
              <a:uLnTx/>
              <a:uFillTx/>
              <a:latin typeface="+mn-lt"/>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mn-lt"/>
              </a:rPr>
              <a:t>Fourth level</a:t>
            </a:r>
            <a:endParaRPr kumimoji="0" lang="zh-CN" altLang="en-US" sz="1600" b="0" i="0" u="none" strike="noStrike" kern="0" cap="none" spc="0" normalizeH="0" baseline="0" noProof="0" dirty="0">
              <a:ln>
                <a:noFill/>
              </a:ln>
              <a:solidFill>
                <a:srgbClr val="000000"/>
              </a:solidFill>
              <a:effectLst/>
              <a:uLnTx/>
              <a:uFillTx/>
              <a:latin typeface="+mn-lt"/>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mn-lt"/>
              </a:rPr>
              <a:t>Fifth level</a:t>
            </a:r>
            <a:endParaRPr kumimoji="0" lang="en-US" altLang="zh-CN" sz="1400" b="0" i="0" u="none" strike="noStrike" kern="0" cap="none" spc="0" normalizeH="0" baseline="0" noProof="0" dirty="0">
              <a:ln>
                <a:noFill/>
              </a:ln>
              <a:solidFill>
                <a:srgbClr val="000000"/>
              </a:solidFill>
              <a:effectLst/>
              <a:uLnTx/>
              <a:uFillTx/>
              <a:latin typeface="+mn-lt"/>
            </a:endParaRPr>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6" name="内容占位符 5"/>
          <p:cNvSpPr>
            <a:spLocks noGrp="1"/>
          </p:cNvSpPr>
          <p:nvPr>
            <p:ph sz="quarter" idx="4" hasCustomPrompt="1"/>
          </p:nvPr>
        </p:nvSpPr>
        <p:spPr>
          <a:xfrm>
            <a:off x="4645025" y="2174875"/>
            <a:ext cx="4041775" cy="3951288"/>
          </a:xfrm>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000"/>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vl3pPr>
            <a:lvl4pPr marL="1600200" marR="0" indent="-228600" algn="l" defTabSz="914400" rtl="0" eaLnBrk="0" fontAlgn="base" latinLnBrk="0" hangingPunct="0">
              <a:lnSpc>
                <a:spcPct val="100000"/>
              </a:lnSpc>
              <a:spcBef>
                <a:spcPct val="20000"/>
              </a:spcBef>
              <a:spcAft>
                <a:spcPct val="0"/>
              </a:spcAft>
              <a:buClrTx/>
              <a:buSzTx/>
              <a:buFontTx/>
              <a:buChar char="–"/>
              <a:tabLst/>
              <a:defRPr sz="1600"/>
            </a:lvl4pPr>
            <a:lvl5pPr marL="2057400" marR="0" indent="-228600" algn="l" defTabSz="914400" rtl="0" eaLnBrk="0" fontAlgn="base" latinLnBrk="0" hangingPunct="0">
              <a:lnSpc>
                <a:spcPct val="100000"/>
              </a:lnSpc>
              <a:spcBef>
                <a:spcPct val="20000"/>
              </a:spcBef>
              <a:spcAft>
                <a:spcPct val="0"/>
              </a:spcAft>
              <a:buClrTx/>
              <a:buSzTx/>
              <a:buFontTx/>
              <a:buChar char="»"/>
              <a:tabLst/>
              <a:defRPr sz="1600"/>
            </a:lvl5pPr>
            <a:lvl6pPr>
              <a:defRPr sz="1600"/>
            </a:lvl6pPr>
            <a:lvl7pPr>
              <a:defRPr sz="1600"/>
            </a:lvl7pPr>
            <a:lvl8pPr>
              <a:defRPr sz="1600"/>
            </a:lvl8pPr>
            <a:lvl9pPr>
              <a:defRPr sz="1600"/>
            </a:lvl9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mn-lt"/>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mn-lt"/>
              </a:rPr>
              <a:t>Second level</a:t>
            </a:r>
            <a:endParaRPr kumimoji="0" lang="zh-CN" altLang="en-US" sz="2000" b="0" i="0" u="none" strike="noStrike" kern="0" cap="none" spc="0" normalizeH="0" baseline="0" noProof="0" dirty="0">
              <a:ln>
                <a:noFill/>
              </a:ln>
              <a:solidFill>
                <a:srgbClr val="000000"/>
              </a:solidFill>
              <a:effectLst/>
              <a:uLnTx/>
              <a:uFillTx/>
              <a:latin typeface="+mn-lt"/>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mn-lt"/>
              </a:rPr>
              <a:t>Third level</a:t>
            </a:r>
            <a:endParaRPr kumimoji="0" lang="zh-CN" altLang="en-US" sz="1800" b="0" i="0" u="none" strike="noStrike" kern="0" cap="none" spc="0" normalizeH="0" baseline="0" noProof="0" dirty="0">
              <a:ln>
                <a:noFill/>
              </a:ln>
              <a:solidFill>
                <a:srgbClr val="000000"/>
              </a:solidFill>
              <a:effectLst/>
              <a:uLnTx/>
              <a:uFillTx/>
              <a:latin typeface="+mn-lt"/>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mn-lt"/>
              </a:rPr>
              <a:t>Fourth level</a:t>
            </a:r>
            <a:endParaRPr kumimoji="0" lang="zh-CN" altLang="en-US" sz="1600" b="0" i="0" u="none" strike="noStrike" kern="0" cap="none" spc="0" normalizeH="0" baseline="0" noProof="0" dirty="0">
              <a:ln>
                <a:noFill/>
              </a:ln>
              <a:solidFill>
                <a:srgbClr val="000000"/>
              </a:solidFill>
              <a:effectLst/>
              <a:uLnTx/>
              <a:uFillTx/>
              <a:latin typeface="+mn-lt"/>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mn-lt"/>
              </a:rPr>
              <a:t>Fifth level</a:t>
            </a:r>
            <a:endParaRPr kumimoji="0" lang="en-US" altLang="zh-CN" sz="1400" b="0" i="0" u="none" strike="noStrike" kern="0" cap="none" spc="0" normalizeH="0" baseline="0" noProof="0" dirty="0">
              <a:ln>
                <a:noFill/>
              </a:ln>
              <a:solidFill>
                <a:srgbClr val="000000"/>
              </a:solidFill>
              <a:effectLst/>
              <a:uLnTx/>
              <a:uFillTx/>
              <a:latin typeface="+mn-lt"/>
            </a:endParaRPr>
          </a:p>
        </p:txBody>
      </p:sp>
      <p:sp>
        <p:nvSpPr>
          <p:cNvPr id="7" name="Rectangle 4"/>
          <p:cNvSpPr>
            <a:spLocks noGrp="1" noChangeArrowheads="1"/>
          </p:cNvSpPr>
          <p:nvPr>
            <p:ph type="dt" sz="half" idx="10"/>
          </p:nvPr>
        </p:nvSpPr>
        <p:spPr>
          <a:ln/>
        </p:spPr>
        <p:txBody>
          <a:bodyPr/>
          <a:lstStyle>
            <a:lvl1pPr>
              <a:defRPr/>
            </a:lvl1pPr>
          </a:lstStyle>
          <a:p>
            <a:fld id="{CC4475DF-ACEA-4B08-B238-57A73C6D0EBC}" type="datetime1">
              <a:rPr lang="zh-CN" altLang="en-US" smtClean="0"/>
              <a:pPr/>
              <a:t>2017/3/13</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11"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2200532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lvl1pPr>
              <a:defRPr/>
            </a:lvl1pPr>
          </a:lstStyle>
          <a:p>
            <a:fld id="{1947A1D5-D914-45A8-A86A-4A86C218C02C}" type="datetime1">
              <a:rPr lang="zh-CN" altLang="en-US" smtClean="0"/>
              <a:pPr/>
              <a:t>2017/3/13</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7"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1161731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E77AE57-A74F-486B-B147-313C4F6139FC}" type="datetime1">
              <a:rPr lang="zh-CN" altLang="en-US" smtClean="0"/>
              <a:pPr/>
              <a:t>2017/3/13</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6"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302353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73050"/>
            <a:ext cx="3008313" cy="1162050"/>
          </a:xfrm>
        </p:spPr>
        <p:txBody>
          <a:bodyPr anchor="b"/>
          <a:lstStyle>
            <a:lvl1pPr algn="l">
              <a:defRPr sz="2000" b="1"/>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a:xfrm>
            <a:off x="3575050" y="273050"/>
            <a:ext cx="5111750" cy="5853113"/>
          </a:xfrm>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3200"/>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800"/>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2400"/>
            </a:lvl3pPr>
            <a:lvl4pPr marL="1600200" marR="0" indent="-228600" algn="l" defTabSz="914400" rtl="0" eaLnBrk="0" fontAlgn="base" latinLnBrk="0" hangingPunct="0">
              <a:lnSpc>
                <a:spcPct val="100000"/>
              </a:lnSpc>
              <a:spcBef>
                <a:spcPct val="20000"/>
              </a:spcBef>
              <a:spcAft>
                <a:spcPct val="0"/>
              </a:spcAft>
              <a:buClrTx/>
              <a:buSzTx/>
              <a:buFontTx/>
              <a:buChar char="–"/>
              <a:tabLst/>
              <a:defRPr sz="2000"/>
            </a:lvl4pPr>
            <a:lvl5pPr marL="2057400" marR="0" indent="-228600" algn="l" defTabSz="914400" rtl="0" eaLnBrk="0" fontAlgn="base" latinLnBrk="0" hangingPunct="0">
              <a:lnSpc>
                <a:spcPct val="100000"/>
              </a:lnSpc>
              <a:spcBef>
                <a:spcPct val="20000"/>
              </a:spcBef>
              <a:spcAft>
                <a:spcPct val="0"/>
              </a:spcAft>
              <a:buClrTx/>
              <a:buSzTx/>
              <a:buFontTx/>
              <a:buChar char="»"/>
              <a:tabLst/>
              <a:defRPr sz="2000"/>
            </a:lvl5pPr>
            <a:lvl6pPr>
              <a:defRPr sz="2000"/>
            </a:lvl6pPr>
            <a:lvl7pPr>
              <a:defRPr sz="2000"/>
            </a:lvl7pPr>
            <a:lvl8pPr>
              <a:defRPr sz="2000"/>
            </a:lvl8pPr>
            <a:lvl9pPr>
              <a:defRPr sz="2000"/>
            </a:lvl9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mn-lt"/>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mn-lt"/>
              </a:rPr>
              <a:t>Second level</a:t>
            </a:r>
            <a:endParaRPr kumimoji="0" lang="zh-CN" altLang="en-US" sz="2000" b="0" i="0" u="none" strike="noStrike" kern="0" cap="none" spc="0" normalizeH="0" baseline="0" noProof="0" dirty="0">
              <a:ln>
                <a:noFill/>
              </a:ln>
              <a:solidFill>
                <a:srgbClr val="000000"/>
              </a:solidFill>
              <a:effectLst/>
              <a:uLnTx/>
              <a:uFillTx/>
              <a:latin typeface="+mn-lt"/>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mn-lt"/>
              </a:rPr>
              <a:t>Third level</a:t>
            </a:r>
            <a:endParaRPr kumimoji="0" lang="zh-CN" altLang="en-US" sz="1800" b="0" i="0" u="none" strike="noStrike" kern="0" cap="none" spc="0" normalizeH="0" baseline="0" noProof="0" dirty="0">
              <a:ln>
                <a:noFill/>
              </a:ln>
              <a:solidFill>
                <a:srgbClr val="000000"/>
              </a:solidFill>
              <a:effectLst/>
              <a:uLnTx/>
              <a:uFillTx/>
              <a:latin typeface="+mn-lt"/>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mn-lt"/>
              </a:rPr>
              <a:t>Fourth level</a:t>
            </a:r>
            <a:endParaRPr kumimoji="0" lang="zh-CN" altLang="en-US" sz="1600" b="0" i="0" u="none" strike="noStrike" kern="0" cap="none" spc="0" normalizeH="0" baseline="0" noProof="0" dirty="0">
              <a:ln>
                <a:noFill/>
              </a:ln>
              <a:solidFill>
                <a:srgbClr val="000000"/>
              </a:solidFill>
              <a:effectLst/>
              <a:uLnTx/>
              <a:uFillTx/>
              <a:latin typeface="+mn-lt"/>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mn-lt"/>
              </a:rPr>
              <a:t>Fifth level</a:t>
            </a:r>
            <a:endParaRPr kumimoji="0" lang="en-US" altLang="zh-CN" sz="1400" b="0" i="0" u="none" strike="noStrike" kern="0" cap="none" spc="0" normalizeH="0" baseline="0" noProof="0" dirty="0">
              <a:ln>
                <a:noFill/>
              </a:ln>
              <a:solidFill>
                <a:srgbClr val="000000"/>
              </a:solidFill>
              <a:effectLst/>
              <a:uLnTx/>
              <a:uFillTx/>
              <a:latin typeface="+mn-lt"/>
            </a:endParaRPr>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433BFE6-E7AA-4599-9975-A66F183AE62D}" type="datetime1">
              <a:rPr lang="zh-CN" altLang="en-US" smtClean="0"/>
              <a:pPr/>
              <a:t>2017/3/13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8330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342900" marR="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B6751549-966E-4590-9218-835F045DD967}"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sz="1600">
                <a:latin typeface="Century" pitchFamily="18" charset="0"/>
              </a:defRPr>
            </a:lvl1pPr>
          </a:lstStyle>
          <a:p>
            <a:fld id="{0C913308-F349-4B6D-A68A-DD1791B4A57B}" type="slidenum">
              <a:rPr lang="zh-CN" altLang="en-US" smtClean="0"/>
              <a:pPr/>
              <a:t>‹#›</a:t>
            </a:fld>
            <a:endParaRPr lang="zh-CN" altLang="en-US"/>
          </a:p>
        </p:txBody>
      </p:sp>
      <p:sp>
        <p:nvSpPr>
          <p:cNvPr id="2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2312541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2288" y="4800600"/>
            <a:ext cx="5486400" cy="566738"/>
          </a:xfrm>
        </p:spPr>
        <p:txBody>
          <a:bodyPr anchor="b"/>
          <a:lstStyle>
            <a:lvl1pPr algn="l">
              <a:defRPr sz="2000" b="1"/>
            </a:lvl1pPr>
          </a:lstStyle>
          <a:p>
            <a:r>
              <a:rPr lang="en-US" altLang="zh-CN" dirty="0"/>
              <a:t>Click to edit Master title style</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38A8E7A-FD5C-40F2-B15F-DA51A0010259}" type="datetime1">
              <a:rPr lang="zh-CN" altLang="en-US" smtClean="0"/>
              <a:pPr/>
              <a:t>2017/3/13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97604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p:txBody>
          <a:bodyPr vert="eaVert"/>
          <a:lstStyle>
            <a:lvl5pPr marL="2057400" marR="0" indent="-228600" algn="l" defTabSz="914400" rtl="0" eaLnBrk="0" fontAlgn="base" latinLnBrk="0" hangingPunct="0">
              <a:lnSpc>
                <a:spcPct val="100000"/>
              </a:lnSpc>
              <a:spcBef>
                <a:spcPct val="20000"/>
              </a:spcBef>
              <a:spcAft>
                <a:spcPct val="0"/>
              </a:spcAft>
              <a:buClrTx/>
              <a:buSzTx/>
              <a:buFontTx/>
              <a:buChar char="»"/>
              <a:tabLst/>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endParaRPr lang="zh-CN" altLang="en-US" dirty="0"/>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lang="en-US" altLang="zh-CN" dirty="0"/>
              <a:t>Fifth level</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7FC60FF7-5778-4D68-A39E-7290EA957BC5}" type="datetime1">
              <a:rPr lang="zh-CN" altLang="en-US" smtClean="0"/>
              <a:pPr/>
              <a:t>2017/3/13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8"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3011969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629400" y="590550"/>
            <a:ext cx="2057400" cy="5734050"/>
          </a:xfrm>
        </p:spPr>
        <p:txBody>
          <a:bodyPr vert="eaVert"/>
          <a:lstStyle/>
          <a:p>
            <a:r>
              <a:rPr lang="en-US" altLang="zh-CN" dirty="0"/>
              <a:t>Click to edit Master title style</a:t>
            </a:r>
            <a:endParaRPr lang="zh-CN" altLang="en-US" dirty="0"/>
          </a:p>
        </p:txBody>
      </p:sp>
      <p:sp>
        <p:nvSpPr>
          <p:cNvPr id="3" name="竖排文字占位符 2"/>
          <p:cNvSpPr>
            <a:spLocks noGrp="1"/>
          </p:cNvSpPr>
          <p:nvPr>
            <p:ph type="body" orient="vert" idx="1" hasCustomPrompt="1"/>
          </p:nvPr>
        </p:nvSpPr>
        <p:spPr>
          <a:xfrm>
            <a:off x="457200" y="590550"/>
            <a:ext cx="6019800" cy="5734050"/>
          </a:xfrm>
        </p:spPr>
        <p:txBody>
          <a:bodyPr vert="eaVert"/>
          <a:lstStyle>
            <a:lvl5pPr marL="1828800" marR="0" indent="0" algn="l" defTabSz="914400" rtl="0" eaLnBrk="0" fontAlgn="base" latinLnBrk="0" hangingPunct="0">
              <a:lnSpc>
                <a:spcPct val="100000"/>
              </a:lnSpc>
              <a:spcBef>
                <a:spcPct val="20000"/>
              </a:spcBef>
              <a:spcAft>
                <a:spcPct val="0"/>
              </a:spcAft>
              <a:buClrTx/>
              <a:buSzTx/>
              <a:buFontTx/>
              <a:buNone/>
              <a:tabLst/>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endParaRPr lang="zh-CN" altLang="en-US" dirty="0"/>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lang="en-US" altLang="zh-CN" dirty="0"/>
              <a:t>Fifth level</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4B443F8E-56F7-4A3A-94C4-3042F852C8BF}" type="datetime1">
              <a:rPr lang="zh-CN" altLang="en-US" smtClean="0"/>
              <a:pPr/>
              <a:t>2017/3/13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090995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457200" y="1295400"/>
            <a:ext cx="8229600" cy="5029200"/>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fld id="{D21C3BEA-77A3-4EF0-993F-BE81CFC4688C}" type="datetime1">
              <a:rPr lang="zh-CN" altLang="en-US" smtClean="0"/>
              <a:pPr/>
              <a:t>2017/3/13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8"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2346705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
        <p:nvSpPr>
          <p:cNvPr id="4"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
        <p:nvSpPr>
          <p:cNvPr id="6" name="Rectangle 4"/>
          <p:cNvSpPr>
            <a:spLocks noGrp="1" noChangeArrowheads="1"/>
          </p:cNvSpPr>
          <p:nvPr>
            <p:ph type="dt" sz="half" idx="10"/>
          </p:nvPr>
        </p:nvSpPr>
        <p:spPr>
          <a:xfrm>
            <a:off x="457200" y="6400800"/>
            <a:ext cx="2133600" cy="320675"/>
          </a:xfrm>
          <a:ln/>
        </p:spPr>
        <p:txBody>
          <a:bodyPr/>
          <a:lstStyle>
            <a:lvl1pPr>
              <a:defRPr/>
            </a:lvl1pPr>
          </a:lstStyle>
          <a:p>
            <a:fld id="{787959AB-BA79-41AC-BEFA-2385DAE71F24}" type="datetime1">
              <a:rPr lang="zh-CN" altLang="en-US" smtClean="0"/>
              <a:pPr/>
              <a:t>2017/3/13</a:t>
            </a:fld>
            <a:endParaRPr lang="zh-CN" altLang="en-US"/>
          </a:p>
        </p:txBody>
      </p:sp>
      <p:sp>
        <p:nvSpPr>
          <p:cNvPr id="7" name="Rectangle 5"/>
          <p:cNvSpPr>
            <a:spLocks noGrp="1" noChangeArrowheads="1"/>
          </p:cNvSpPr>
          <p:nvPr>
            <p:ph type="ftr" sz="quarter" idx="12"/>
          </p:nvPr>
        </p:nvSpPr>
        <p:spPr>
          <a:xfrm>
            <a:off x="3124200" y="6400800"/>
            <a:ext cx="2895600" cy="320675"/>
          </a:xfrm>
          <a:ln/>
        </p:spPr>
        <p:txBody>
          <a:bodyPr/>
          <a:lstStyle>
            <a:lvl1pPr>
              <a:defRPr/>
            </a:lvl1pPr>
          </a:lstStyle>
          <a:p>
            <a:endParaRPr lang="zh-CN" altLang="en-US"/>
          </a:p>
        </p:txBody>
      </p:sp>
    </p:spTree>
    <p:extLst>
      <p:ext uri="{BB962C8B-B14F-4D97-AF65-F5344CB8AC3E}">
        <p14:creationId xmlns:p14="http://schemas.microsoft.com/office/powerpoint/2010/main" val="159691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2">
    <p:spTree>
      <p:nvGrpSpPr>
        <p:cNvPr id="1" name=""/>
        <p:cNvGrpSpPr/>
        <p:nvPr/>
      </p:nvGrpSpPr>
      <p:grpSpPr>
        <a:xfrm>
          <a:off x="0" y="0"/>
          <a:ext cx="0" cy="0"/>
          <a:chOff x="0" y="0"/>
          <a:chExt cx="0" cy="0"/>
        </a:xfrm>
      </p:grpSpPr>
      <p:grpSp>
        <p:nvGrpSpPr>
          <p:cNvPr id="2" name="Group 33"/>
          <p:cNvGrpSpPr>
            <a:grpSpLocks/>
          </p:cNvGrpSpPr>
          <p:nvPr/>
        </p:nvGrpSpPr>
        <p:grpSpPr bwMode="auto">
          <a:xfrm>
            <a:off x="901544" y="1436737"/>
            <a:ext cx="938213" cy="642938"/>
            <a:chOff x="720" y="960"/>
            <a:chExt cx="987" cy="795"/>
          </a:xfrm>
        </p:grpSpPr>
        <p:sp>
          <p:nvSpPr>
            <p:cNvPr id="19" name="Oval 34"/>
            <p:cNvSpPr>
              <a:spLocks noChangeArrowheads="1"/>
            </p:cNvSpPr>
            <p:nvPr/>
          </p:nvSpPr>
          <p:spPr bwMode="gray">
            <a:xfrm rot="1758052">
              <a:off x="747" y="987"/>
              <a:ext cx="960" cy="768"/>
            </a:xfrm>
            <a:prstGeom prst="ellipse">
              <a:avLst/>
            </a:prstGeom>
            <a:solidFill>
              <a:srgbClr val="333333"/>
            </a:solidFill>
            <a:ln w="9525">
              <a:noFill/>
              <a:round/>
              <a:headEnd/>
              <a:tailEnd/>
            </a:ln>
            <a:effectLst/>
          </p:spPr>
          <p:txBody>
            <a:bodyPr wrap="none" anchor="ctr"/>
            <a:lstStyle/>
            <a:p>
              <a:pPr>
                <a:defRPr/>
              </a:pPr>
              <a:endParaRPr lang="zh-CN" altLang="en-US">
                <a:latin typeface="Arial" pitchFamily="34" charset="0"/>
              </a:endParaRPr>
            </a:p>
          </p:txBody>
        </p:sp>
        <p:sp>
          <p:nvSpPr>
            <p:cNvPr id="20" name="Oval 35"/>
            <p:cNvSpPr>
              <a:spLocks noChangeArrowheads="1"/>
            </p:cNvSpPr>
            <p:nvPr/>
          </p:nvSpPr>
          <p:spPr bwMode="gray">
            <a:xfrm rot="1758052">
              <a:off x="720" y="960"/>
              <a:ext cx="960"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1" name="Oval 36"/>
            <p:cNvSpPr>
              <a:spLocks noChangeArrowheads="1"/>
            </p:cNvSpPr>
            <p:nvPr/>
          </p:nvSpPr>
          <p:spPr bwMode="gray">
            <a:xfrm>
              <a:off x="815" y="1007"/>
              <a:ext cx="433" cy="434"/>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pPr>
                <a:defRPr/>
              </a:pPr>
              <a:endParaRPr lang="zh-CN" altLang="en-US">
                <a:latin typeface="Arial" pitchFamily="34" charset="0"/>
              </a:endParaRPr>
            </a:p>
          </p:txBody>
        </p:sp>
      </p:grpSp>
      <p:sp>
        <p:nvSpPr>
          <p:cNvPr id="22" name="Text Box 37"/>
          <p:cNvSpPr txBox="1">
            <a:spLocks noChangeArrowheads="1"/>
          </p:cNvSpPr>
          <p:nvPr/>
        </p:nvSpPr>
        <p:spPr bwMode="gray">
          <a:xfrm>
            <a:off x="1803244" y="1508175"/>
            <a:ext cx="2913063" cy="461665"/>
          </a:xfrm>
          <a:prstGeom prst="rect">
            <a:avLst/>
          </a:prstGeom>
          <a:noFill/>
          <a:ln w="9525" algn="ctr">
            <a:noFill/>
            <a:miter lim="800000"/>
            <a:headEnd/>
            <a:tailEnd/>
          </a:ln>
          <a:effectLst/>
        </p:spPr>
        <p:txBody>
          <a:bodyPr>
            <a:spAutoFit/>
          </a:bodyPr>
          <a:lstStyle/>
          <a:p>
            <a:pPr>
              <a:defRPr/>
            </a:pPr>
            <a:r>
              <a:rPr lang="en-US" altLang="zh-CN" sz="2400" b="1" dirty="0">
                <a:latin typeface="+mn-ea"/>
                <a:ea typeface="+mn-ea"/>
              </a:rPr>
              <a:t>Motivations</a:t>
            </a:r>
            <a:endParaRPr lang="zh-CN" altLang="en-US" sz="2400" b="1" dirty="0">
              <a:latin typeface="+mn-ea"/>
              <a:ea typeface="+mn-ea"/>
            </a:endParaRPr>
          </a:p>
        </p:txBody>
      </p:sp>
      <p:sp>
        <p:nvSpPr>
          <p:cNvPr id="23" name="Text Box 38"/>
          <p:cNvSpPr txBox="1">
            <a:spLocks noChangeArrowheads="1"/>
          </p:cNvSpPr>
          <p:nvPr/>
        </p:nvSpPr>
        <p:spPr bwMode="gray">
          <a:xfrm>
            <a:off x="1096807" y="1484362"/>
            <a:ext cx="609600" cy="558800"/>
          </a:xfrm>
          <a:prstGeom prst="rect">
            <a:avLst/>
          </a:prstGeom>
          <a:noFill/>
          <a:ln w="9525" algn="ctr">
            <a:noFill/>
            <a:miter lim="800000"/>
            <a:headEnd/>
            <a:tailEnd/>
          </a:ln>
          <a:effectLst/>
        </p:spPr>
        <p:txBody>
          <a:bodyPr wrap="none">
            <a:spAutoFit/>
          </a:bodyPr>
          <a:lstStyle/>
          <a:p>
            <a:pPr algn="ctr" eaLnBrk="0" hangingPunct="0">
              <a:defRPr/>
            </a:pPr>
            <a:r>
              <a:rPr lang="en-US" altLang="zh-CN" sz="3200" b="1">
                <a:solidFill>
                  <a:schemeClr val="bg1"/>
                </a:solidFill>
                <a:latin typeface="Arial" pitchFamily="34" charset="0"/>
              </a:rPr>
              <a:t>1.</a:t>
            </a:r>
          </a:p>
        </p:txBody>
      </p:sp>
      <p:grpSp>
        <p:nvGrpSpPr>
          <p:cNvPr id="3" name="Group 41"/>
          <p:cNvGrpSpPr>
            <a:grpSpLocks/>
          </p:cNvGrpSpPr>
          <p:nvPr/>
        </p:nvGrpSpPr>
        <p:grpSpPr bwMode="auto">
          <a:xfrm>
            <a:off x="901544" y="2366566"/>
            <a:ext cx="938213" cy="642937"/>
            <a:chOff x="720" y="960"/>
            <a:chExt cx="987" cy="795"/>
          </a:xfrm>
        </p:grpSpPr>
        <p:sp>
          <p:nvSpPr>
            <p:cNvPr id="26" name="Oval 42"/>
            <p:cNvSpPr>
              <a:spLocks noChangeArrowheads="1"/>
            </p:cNvSpPr>
            <p:nvPr/>
          </p:nvSpPr>
          <p:spPr bwMode="gray">
            <a:xfrm rot="1758052">
              <a:off x="747" y="987"/>
              <a:ext cx="960" cy="768"/>
            </a:xfrm>
            <a:prstGeom prst="ellipse">
              <a:avLst/>
            </a:prstGeom>
            <a:solidFill>
              <a:srgbClr val="333333"/>
            </a:solidFill>
            <a:ln w="9525">
              <a:noFill/>
              <a:round/>
              <a:headEnd/>
              <a:tailEnd/>
            </a:ln>
            <a:effectLst/>
          </p:spPr>
          <p:txBody>
            <a:bodyPr wrap="none" anchor="ctr"/>
            <a:lstStyle/>
            <a:p>
              <a:pPr>
                <a:defRPr/>
              </a:pPr>
              <a:endParaRPr lang="zh-CN" altLang="en-US">
                <a:latin typeface="Arial" pitchFamily="34" charset="0"/>
              </a:endParaRPr>
            </a:p>
          </p:txBody>
        </p:sp>
        <p:sp>
          <p:nvSpPr>
            <p:cNvPr id="27" name="Oval 43"/>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8" name="Oval 44"/>
            <p:cNvSpPr>
              <a:spLocks noChangeArrowheads="1"/>
            </p:cNvSpPr>
            <p:nvPr/>
          </p:nvSpPr>
          <p:spPr bwMode="gray">
            <a:xfrm>
              <a:off x="815" y="1007"/>
              <a:ext cx="433" cy="434"/>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pPr>
                <a:defRPr/>
              </a:pPr>
              <a:endParaRPr lang="zh-CN" altLang="en-US">
                <a:latin typeface="Arial" pitchFamily="34" charset="0"/>
              </a:endParaRPr>
            </a:p>
          </p:txBody>
        </p:sp>
      </p:grpSp>
      <p:sp>
        <p:nvSpPr>
          <p:cNvPr id="29" name="Text Box 45"/>
          <p:cNvSpPr txBox="1">
            <a:spLocks noChangeArrowheads="1"/>
          </p:cNvSpPr>
          <p:nvPr/>
        </p:nvSpPr>
        <p:spPr bwMode="gray">
          <a:xfrm>
            <a:off x="1803244" y="2417366"/>
            <a:ext cx="3876382" cy="461665"/>
          </a:xfrm>
          <a:prstGeom prst="rect">
            <a:avLst/>
          </a:prstGeom>
          <a:noFill/>
          <a:ln w="9525" algn="ctr">
            <a:noFill/>
            <a:miter lim="800000"/>
            <a:headEnd/>
            <a:tailEnd/>
          </a:ln>
          <a:effectLst/>
        </p:spPr>
        <p:txBody>
          <a:bodyPr wrap="none">
            <a:spAutoFit/>
          </a:bodyPr>
          <a:lstStyle/>
          <a:p>
            <a:pPr>
              <a:defRPr/>
            </a:pPr>
            <a:r>
              <a:rPr lang="en-US" altLang="zh-CN" sz="2400" b="1" dirty="0">
                <a:latin typeface="+mn-ea"/>
                <a:ea typeface="+mn-ea"/>
              </a:rPr>
              <a:t>SKQs in Euclidean space</a:t>
            </a:r>
            <a:endParaRPr lang="zh-CN" altLang="en-US" sz="2400" b="1" dirty="0">
              <a:latin typeface="+mn-ea"/>
              <a:ea typeface="+mn-ea"/>
            </a:endParaRPr>
          </a:p>
        </p:txBody>
      </p:sp>
      <p:sp>
        <p:nvSpPr>
          <p:cNvPr id="30" name="Text Box 46"/>
          <p:cNvSpPr txBox="1">
            <a:spLocks noChangeArrowheads="1"/>
          </p:cNvSpPr>
          <p:nvPr/>
        </p:nvSpPr>
        <p:spPr bwMode="gray">
          <a:xfrm>
            <a:off x="1096807" y="2414191"/>
            <a:ext cx="609600" cy="558800"/>
          </a:xfrm>
          <a:prstGeom prst="rect">
            <a:avLst/>
          </a:prstGeom>
          <a:noFill/>
          <a:ln w="9525" algn="ctr">
            <a:noFill/>
            <a:miter lim="800000"/>
            <a:headEnd/>
            <a:tailEnd/>
          </a:ln>
          <a:effectLst/>
        </p:spPr>
        <p:txBody>
          <a:bodyPr wrap="none">
            <a:spAutoFit/>
          </a:bodyPr>
          <a:lstStyle/>
          <a:p>
            <a:pPr algn="ctr" eaLnBrk="0" hangingPunct="0">
              <a:defRPr/>
            </a:pPr>
            <a:r>
              <a:rPr lang="en-US" altLang="zh-CN" sz="3200" b="1">
                <a:solidFill>
                  <a:schemeClr val="bg1"/>
                </a:solidFill>
                <a:latin typeface="Arial" pitchFamily="34" charset="0"/>
              </a:rPr>
              <a:t>2.</a:t>
            </a:r>
          </a:p>
        </p:txBody>
      </p:sp>
      <p:grpSp>
        <p:nvGrpSpPr>
          <p:cNvPr id="4" name="Group 49"/>
          <p:cNvGrpSpPr>
            <a:grpSpLocks/>
          </p:cNvGrpSpPr>
          <p:nvPr/>
        </p:nvGrpSpPr>
        <p:grpSpPr bwMode="auto">
          <a:xfrm>
            <a:off x="901544" y="3296394"/>
            <a:ext cx="938213" cy="642938"/>
            <a:chOff x="720" y="960"/>
            <a:chExt cx="987" cy="795"/>
          </a:xfrm>
        </p:grpSpPr>
        <p:sp>
          <p:nvSpPr>
            <p:cNvPr id="33" name="Oval 50"/>
            <p:cNvSpPr>
              <a:spLocks noChangeArrowheads="1"/>
            </p:cNvSpPr>
            <p:nvPr/>
          </p:nvSpPr>
          <p:spPr bwMode="gray">
            <a:xfrm rot="1758052">
              <a:off x="747" y="987"/>
              <a:ext cx="960" cy="768"/>
            </a:xfrm>
            <a:prstGeom prst="ellipse">
              <a:avLst/>
            </a:prstGeom>
            <a:solidFill>
              <a:srgbClr val="333333"/>
            </a:solidFill>
            <a:ln w="9525">
              <a:noFill/>
              <a:round/>
              <a:headEnd/>
              <a:tailEnd/>
            </a:ln>
            <a:effectLst/>
          </p:spPr>
          <p:txBody>
            <a:bodyPr wrap="none" anchor="ctr"/>
            <a:lstStyle/>
            <a:p>
              <a:pPr>
                <a:defRPr/>
              </a:pPr>
              <a:endParaRPr lang="zh-CN" altLang="en-US">
                <a:latin typeface="Arial" pitchFamily="34" charset="0"/>
              </a:endParaRPr>
            </a:p>
          </p:txBody>
        </p:sp>
        <p:sp>
          <p:nvSpPr>
            <p:cNvPr id="34" name="Oval 51"/>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zh-CN" altLang="en-US">
                <a:latin typeface="Arial" pitchFamily="34" charset="0"/>
              </a:endParaRPr>
            </a:p>
          </p:txBody>
        </p:sp>
        <p:sp>
          <p:nvSpPr>
            <p:cNvPr id="35" name="Oval 52"/>
            <p:cNvSpPr>
              <a:spLocks noChangeArrowheads="1"/>
            </p:cNvSpPr>
            <p:nvPr/>
          </p:nvSpPr>
          <p:spPr bwMode="gray">
            <a:xfrm>
              <a:off x="815" y="1007"/>
              <a:ext cx="433" cy="434"/>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pPr>
                <a:defRPr/>
              </a:pPr>
              <a:endParaRPr lang="zh-CN" altLang="en-US">
                <a:latin typeface="Arial" pitchFamily="34" charset="0"/>
              </a:endParaRPr>
            </a:p>
          </p:txBody>
        </p:sp>
      </p:grpSp>
      <p:sp>
        <p:nvSpPr>
          <p:cNvPr id="36" name="Text Box 53"/>
          <p:cNvSpPr txBox="1">
            <a:spLocks noChangeArrowheads="1"/>
          </p:cNvSpPr>
          <p:nvPr/>
        </p:nvSpPr>
        <p:spPr bwMode="gray">
          <a:xfrm>
            <a:off x="1803244" y="3339257"/>
            <a:ext cx="2919389" cy="461665"/>
          </a:xfrm>
          <a:prstGeom prst="rect">
            <a:avLst/>
          </a:prstGeom>
          <a:noFill/>
          <a:ln w="9525" algn="ctr">
            <a:noFill/>
            <a:miter lim="800000"/>
            <a:headEnd/>
            <a:tailEnd/>
          </a:ln>
          <a:effectLst/>
        </p:spPr>
        <p:txBody>
          <a:bodyPr wrap="none">
            <a:spAutoFit/>
          </a:bodyPr>
          <a:lstStyle/>
          <a:p>
            <a:pPr>
              <a:defRPr/>
            </a:pPr>
            <a:r>
              <a:rPr lang="en-US" altLang="zh-CN" sz="2400" b="1" dirty="0">
                <a:latin typeface="+mn-ea"/>
                <a:ea typeface="+mn-ea"/>
              </a:rPr>
              <a:t>SKQs on</a:t>
            </a:r>
            <a:r>
              <a:rPr lang="en-US" altLang="zh-CN" sz="2400" b="1" baseline="0" dirty="0">
                <a:latin typeface="+mn-ea"/>
                <a:ea typeface="+mn-ea"/>
              </a:rPr>
              <a:t> networks</a:t>
            </a:r>
            <a:endParaRPr lang="zh-CN" altLang="en-US" sz="2400" b="1" dirty="0">
              <a:latin typeface="+mn-ea"/>
              <a:ea typeface="+mn-ea"/>
            </a:endParaRPr>
          </a:p>
        </p:txBody>
      </p:sp>
      <p:sp>
        <p:nvSpPr>
          <p:cNvPr id="37" name="Text Box 54"/>
          <p:cNvSpPr txBox="1">
            <a:spLocks noChangeArrowheads="1"/>
          </p:cNvSpPr>
          <p:nvPr/>
        </p:nvSpPr>
        <p:spPr bwMode="gray">
          <a:xfrm>
            <a:off x="1096807" y="3344019"/>
            <a:ext cx="609600" cy="558800"/>
          </a:xfrm>
          <a:prstGeom prst="rect">
            <a:avLst/>
          </a:prstGeom>
          <a:noFill/>
          <a:ln w="9525" algn="ctr">
            <a:noFill/>
            <a:miter lim="800000"/>
            <a:headEnd/>
            <a:tailEnd/>
          </a:ln>
          <a:effectLst/>
        </p:spPr>
        <p:txBody>
          <a:bodyPr wrap="none">
            <a:spAutoFit/>
          </a:bodyPr>
          <a:lstStyle/>
          <a:p>
            <a:pPr algn="ctr" eaLnBrk="0" hangingPunct="0">
              <a:defRPr/>
            </a:pPr>
            <a:r>
              <a:rPr lang="en-US" altLang="zh-CN" sz="3200" b="1" dirty="0">
                <a:solidFill>
                  <a:schemeClr val="bg1"/>
                </a:solidFill>
                <a:latin typeface="Arial" pitchFamily="34" charset="0"/>
              </a:rPr>
              <a:t>3.</a:t>
            </a:r>
          </a:p>
        </p:txBody>
      </p:sp>
      <p:grpSp>
        <p:nvGrpSpPr>
          <p:cNvPr id="5" name="Group 57"/>
          <p:cNvGrpSpPr>
            <a:grpSpLocks/>
          </p:cNvGrpSpPr>
          <p:nvPr/>
        </p:nvGrpSpPr>
        <p:grpSpPr bwMode="auto">
          <a:xfrm>
            <a:off x="901544" y="4226223"/>
            <a:ext cx="938213" cy="642937"/>
            <a:chOff x="720" y="960"/>
            <a:chExt cx="987" cy="795"/>
          </a:xfrm>
        </p:grpSpPr>
        <p:sp>
          <p:nvSpPr>
            <p:cNvPr id="40" name="Oval 58"/>
            <p:cNvSpPr>
              <a:spLocks noChangeArrowheads="1"/>
            </p:cNvSpPr>
            <p:nvPr/>
          </p:nvSpPr>
          <p:spPr bwMode="gray">
            <a:xfrm rot="1758052">
              <a:off x="747" y="987"/>
              <a:ext cx="960" cy="768"/>
            </a:xfrm>
            <a:prstGeom prst="ellipse">
              <a:avLst/>
            </a:prstGeom>
            <a:solidFill>
              <a:srgbClr val="333333"/>
            </a:solidFill>
            <a:ln w="9525">
              <a:noFill/>
              <a:round/>
              <a:headEnd/>
              <a:tailEnd/>
            </a:ln>
            <a:effectLst/>
          </p:spPr>
          <p:txBody>
            <a:bodyPr wrap="none" anchor="ctr"/>
            <a:lstStyle/>
            <a:p>
              <a:pPr>
                <a:defRPr/>
              </a:pPr>
              <a:endParaRPr lang="zh-CN" altLang="en-US">
                <a:latin typeface="Arial" pitchFamily="34" charset="0"/>
              </a:endParaRPr>
            </a:p>
          </p:txBody>
        </p:sp>
        <p:sp>
          <p:nvSpPr>
            <p:cNvPr id="41" name="Oval 59"/>
            <p:cNvSpPr>
              <a:spLocks noChangeArrowheads="1"/>
            </p:cNvSpPr>
            <p:nvPr/>
          </p:nvSpPr>
          <p:spPr bwMode="gray">
            <a:xfrm rot="1758052">
              <a:off x="720" y="960"/>
              <a:ext cx="960" cy="768"/>
            </a:xfrm>
            <a:prstGeom prst="ellipse">
              <a:avLst/>
            </a:prstGeom>
            <a:gradFill rotWithShape="1">
              <a:gsLst>
                <a:gs pos="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zh-CN" altLang="en-US">
                <a:latin typeface="Arial" pitchFamily="34" charset="0"/>
              </a:endParaRPr>
            </a:p>
          </p:txBody>
        </p:sp>
        <p:sp>
          <p:nvSpPr>
            <p:cNvPr id="42" name="Oval 60"/>
            <p:cNvSpPr>
              <a:spLocks noChangeArrowheads="1"/>
            </p:cNvSpPr>
            <p:nvPr/>
          </p:nvSpPr>
          <p:spPr bwMode="gray">
            <a:xfrm>
              <a:off x="815" y="1007"/>
              <a:ext cx="433" cy="434"/>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pPr>
                <a:defRPr/>
              </a:pPr>
              <a:endParaRPr lang="zh-CN" altLang="en-US">
                <a:latin typeface="Arial" pitchFamily="34" charset="0"/>
              </a:endParaRPr>
            </a:p>
          </p:txBody>
        </p:sp>
      </p:grpSp>
      <p:sp>
        <p:nvSpPr>
          <p:cNvPr id="43" name="Text Box 61"/>
          <p:cNvSpPr txBox="1">
            <a:spLocks noChangeArrowheads="1"/>
          </p:cNvSpPr>
          <p:nvPr/>
        </p:nvSpPr>
        <p:spPr bwMode="gray">
          <a:xfrm>
            <a:off x="1803244" y="4307185"/>
            <a:ext cx="2541080" cy="461665"/>
          </a:xfrm>
          <a:prstGeom prst="rect">
            <a:avLst/>
          </a:prstGeom>
          <a:noFill/>
          <a:ln w="9525" algn="ctr">
            <a:noFill/>
            <a:miter lim="800000"/>
            <a:headEnd/>
            <a:tailEnd/>
          </a:ln>
          <a:effectLst/>
        </p:spPr>
        <p:txBody>
          <a:bodyPr wrap="none">
            <a:spAutoFit/>
          </a:bodyPr>
          <a:lstStyle/>
          <a:p>
            <a:pPr>
              <a:defRPr/>
            </a:pPr>
            <a:r>
              <a:rPr lang="en-US" altLang="zh-CN" sz="2400" b="1" dirty="0">
                <a:latin typeface="+mn-lt"/>
                <a:ea typeface="黑体" pitchFamily="49" charset="-122"/>
              </a:rPr>
              <a:t>Future thoughts</a:t>
            </a:r>
            <a:endParaRPr lang="zh-CN" altLang="en-US" sz="2400" b="1" dirty="0">
              <a:latin typeface="+mn-lt"/>
              <a:ea typeface="黑体" pitchFamily="49" charset="-122"/>
            </a:endParaRPr>
          </a:p>
        </p:txBody>
      </p:sp>
      <p:sp>
        <p:nvSpPr>
          <p:cNvPr id="44" name="Text Box 62"/>
          <p:cNvSpPr txBox="1">
            <a:spLocks noChangeArrowheads="1"/>
          </p:cNvSpPr>
          <p:nvPr/>
        </p:nvSpPr>
        <p:spPr bwMode="gray">
          <a:xfrm>
            <a:off x="1096807" y="4273848"/>
            <a:ext cx="609600" cy="560387"/>
          </a:xfrm>
          <a:prstGeom prst="rect">
            <a:avLst/>
          </a:prstGeom>
          <a:noFill/>
          <a:ln w="9525" algn="ctr">
            <a:noFill/>
            <a:miter lim="800000"/>
            <a:headEnd/>
            <a:tailEnd/>
          </a:ln>
          <a:effectLst/>
        </p:spPr>
        <p:txBody>
          <a:bodyPr wrap="none">
            <a:spAutoFit/>
          </a:bodyPr>
          <a:lstStyle/>
          <a:p>
            <a:pPr algn="ctr" eaLnBrk="0" hangingPunct="0">
              <a:defRPr/>
            </a:pPr>
            <a:r>
              <a:rPr lang="en-US" altLang="zh-CN" sz="3200" b="1" dirty="0">
                <a:solidFill>
                  <a:schemeClr val="bg1"/>
                </a:solidFill>
                <a:latin typeface="Arial" pitchFamily="34" charset="0"/>
              </a:rPr>
              <a:t>4.</a:t>
            </a:r>
          </a:p>
        </p:txBody>
      </p:sp>
      <p:sp>
        <p:nvSpPr>
          <p:cNvPr id="58" name="Text Box 38"/>
          <p:cNvSpPr txBox="1">
            <a:spLocks noChangeArrowheads="1"/>
          </p:cNvSpPr>
          <p:nvPr/>
        </p:nvSpPr>
        <p:spPr bwMode="gray">
          <a:xfrm>
            <a:off x="1141257" y="5245448"/>
            <a:ext cx="520700" cy="585787"/>
          </a:xfrm>
          <a:prstGeom prst="rect">
            <a:avLst/>
          </a:prstGeom>
          <a:noFill/>
          <a:ln w="9525" algn="ctr">
            <a:noFill/>
            <a:miter lim="800000"/>
            <a:headEnd/>
            <a:tailEnd/>
          </a:ln>
          <a:effectLst/>
        </p:spPr>
        <p:txBody>
          <a:bodyPr wrap="none">
            <a:spAutoFit/>
          </a:bodyPr>
          <a:lstStyle/>
          <a:p>
            <a:pPr algn="ctr" eaLnBrk="0" hangingPunct="0">
              <a:defRPr/>
            </a:pPr>
            <a:r>
              <a:rPr lang="en-US" altLang="zh-CN" sz="3200" b="1" dirty="0">
                <a:solidFill>
                  <a:schemeClr val="bg1"/>
                </a:solidFill>
                <a:latin typeface="Arial" pitchFamily="34" charset="0"/>
              </a:rPr>
              <a:t>6.</a:t>
            </a:r>
          </a:p>
        </p:txBody>
      </p:sp>
      <p:sp>
        <p:nvSpPr>
          <p:cNvPr id="60"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81459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节标题1">
    <p:spTree>
      <p:nvGrpSpPr>
        <p:cNvPr id="1" name=""/>
        <p:cNvGrpSpPr/>
        <p:nvPr/>
      </p:nvGrpSpPr>
      <p:grpSpPr>
        <a:xfrm>
          <a:off x="0" y="0"/>
          <a:ext cx="0" cy="0"/>
          <a:chOff x="0" y="0"/>
          <a:chExt cx="0" cy="0"/>
        </a:xfrm>
      </p:grpSpPr>
      <p:graphicFrame>
        <p:nvGraphicFramePr>
          <p:cNvPr id="24" name="Diagram 23"/>
          <p:cNvGraphicFramePr/>
          <p:nvPr>
            <p:extLst>
              <p:ext uri="{D42A27DB-BD31-4B8C-83A1-F6EECF244321}">
                <p14:modId xmlns:p14="http://schemas.microsoft.com/office/powerpoint/2010/main" val="1025444846"/>
              </p:ext>
            </p:extLst>
          </p:nvPr>
        </p:nvGraphicFramePr>
        <p:xfrm>
          <a:off x="-184259" y="1936321"/>
          <a:ext cx="4719746" cy="342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9" name="Diagram 58"/>
          <p:cNvGraphicFramePr/>
          <p:nvPr>
            <p:extLst>
              <p:ext uri="{D42A27DB-BD31-4B8C-83A1-F6EECF244321}">
                <p14:modId xmlns:p14="http://schemas.microsoft.com/office/powerpoint/2010/main" val="3695807708"/>
              </p:ext>
            </p:extLst>
          </p:nvPr>
        </p:nvGraphicFramePr>
        <p:xfrm>
          <a:off x="4316304" y="1922517"/>
          <a:ext cx="4719746" cy="34266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TextBox 30"/>
          <p:cNvSpPr txBox="1"/>
          <p:nvPr/>
        </p:nvSpPr>
        <p:spPr>
          <a:xfrm>
            <a:off x="467544" y="1984353"/>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壹</a:t>
            </a:r>
          </a:p>
        </p:txBody>
      </p:sp>
      <p:sp>
        <p:nvSpPr>
          <p:cNvPr id="60" name="TextBox 59"/>
          <p:cNvSpPr txBox="1"/>
          <p:nvPr/>
        </p:nvSpPr>
        <p:spPr>
          <a:xfrm>
            <a:off x="467544" y="2682350"/>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贰</a:t>
            </a:r>
          </a:p>
        </p:txBody>
      </p:sp>
      <p:sp>
        <p:nvSpPr>
          <p:cNvPr id="61" name="TextBox 60"/>
          <p:cNvSpPr txBox="1"/>
          <p:nvPr/>
        </p:nvSpPr>
        <p:spPr>
          <a:xfrm>
            <a:off x="467544" y="3431549"/>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叁</a:t>
            </a:r>
          </a:p>
        </p:txBody>
      </p:sp>
      <p:sp>
        <p:nvSpPr>
          <p:cNvPr id="62" name="TextBox 61"/>
          <p:cNvSpPr txBox="1"/>
          <p:nvPr/>
        </p:nvSpPr>
        <p:spPr>
          <a:xfrm>
            <a:off x="467544" y="4158339"/>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肆</a:t>
            </a:r>
          </a:p>
        </p:txBody>
      </p:sp>
      <p:sp>
        <p:nvSpPr>
          <p:cNvPr id="63" name="TextBox 62"/>
          <p:cNvSpPr txBox="1"/>
          <p:nvPr/>
        </p:nvSpPr>
        <p:spPr>
          <a:xfrm>
            <a:off x="467544" y="4811329"/>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伍</a:t>
            </a:r>
          </a:p>
        </p:txBody>
      </p:sp>
      <p:sp>
        <p:nvSpPr>
          <p:cNvPr id="64" name="TextBox 63"/>
          <p:cNvSpPr txBox="1"/>
          <p:nvPr/>
        </p:nvSpPr>
        <p:spPr>
          <a:xfrm>
            <a:off x="4995339" y="1922664"/>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陆</a:t>
            </a:r>
          </a:p>
        </p:txBody>
      </p:sp>
      <p:sp>
        <p:nvSpPr>
          <p:cNvPr id="65" name="TextBox 64"/>
          <p:cNvSpPr txBox="1"/>
          <p:nvPr/>
        </p:nvSpPr>
        <p:spPr>
          <a:xfrm>
            <a:off x="4995339" y="2682793"/>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柒</a:t>
            </a:r>
          </a:p>
        </p:txBody>
      </p:sp>
      <p:sp>
        <p:nvSpPr>
          <p:cNvPr id="66" name="TextBox 65"/>
          <p:cNvSpPr txBox="1"/>
          <p:nvPr/>
        </p:nvSpPr>
        <p:spPr>
          <a:xfrm>
            <a:off x="4995339" y="3388004"/>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捌</a:t>
            </a:r>
          </a:p>
        </p:txBody>
      </p:sp>
      <p:sp>
        <p:nvSpPr>
          <p:cNvPr id="67" name="TextBox 66"/>
          <p:cNvSpPr txBox="1"/>
          <p:nvPr/>
        </p:nvSpPr>
        <p:spPr>
          <a:xfrm>
            <a:off x="4995339" y="4094490"/>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玖</a:t>
            </a:r>
          </a:p>
        </p:txBody>
      </p:sp>
      <p:sp>
        <p:nvSpPr>
          <p:cNvPr id="68" name="TextBox 67"/>
          <p:cNvSpPr txBox="1"/>
          <p:nvPr/>
        </p:nvSpPr>
        <p:spPr>
          <a:xfrm>
            <a:off x="4995339" y="4796276"/>
            <a:ext cx="504056" cy="523220"/>
          </a:xfrm>
          <a:prstGeom prst="rect">
            <a:avLst/>
          </a:prstGeom>
          <a:noFill/>
        </p:spPr>
        <p:txBody>
          <a:bodyPr wrap="square" rtlCol="0">
            <a:spAutoFit/>
          </a:bodyPr>
          <a:lstStyle/>
          <a:p>
            <a:pPr algn="ctr"/>
            <a:r>
              <a:rPr lang="zh-CN" altLang="en-US" sz="2800" b="1" dirty="0">
                <a:solidFill>
                  <a:schemeClr val="bg1">
                    <a:lumMod val="50000"/>
                  </a:schemeClr>
                </a:solidFill>
                <a:latin typeface="华文楷体" pitchFamily="2" charset="-122"/>
                <a:ea typeface="华文楷体" pitchFamily="2" charset="-122"/>
              </a:rPr>
              <a:t>拾</a:t>
            </a:r>
          </a:p>
        </p:txBody>
      </p:sp>
      <p:sp>
        <p:nvSpPr>
          <p:cNvPr id="47"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360336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课题背景">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342900" marR="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B92C979F-DA44-44C3-9B9F-64A88B77B591}"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lang="en-US" altLang="zh-CN"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665248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研究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5EE08997-FCC6-4737-A655-3B4AE5809293}"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lang="en-US" altLang="zh-CN"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335285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任务指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FCC92C7B-4D7C-4F21-B15E-6C4CDD877D1D}"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70739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关联分析">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54233C94-E2EA-4B91-A7FB-4D320F219684}"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308086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支撑条件">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0" marR="0" indent="0" algn="l" defTabSz="914400" rtl="0" eaLnBrk="0" fontAlgn="base" latinLnBrk="0" hangingPunct="0">
              <a:lnSpc>
                <a:spcPct val="100000"/>
              </a:lnSpc>
              <a:spcBef>
                <a:spcPct val="20000"/>
              </a:spcBef>
              <a:spcAft>
                <a:spcPct val="0"/>
              </a:spcAft>
              <a:buClr>
                <a:srgbClr val="002060"/>
              </a:buClr>
              <a:buSzTx/>
              <a:buFont typeface="Wingdings" pitchFamily="2" charset="2"/>
              <a:buNone/>
              <a:tabLst/>
              <a:defRPr sz="2400">
                <a:latin typeface="黑体" pitchFamily="2" charset="-122"/>
                <a:ea typeface="黑体" pitchFamily="2" charset="-122"/>
              </a:defRPr>
            </a:lvl1pPr>
            <a:lvl2pPr marL="742950" marR="0"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sz="2400">
                <a:latin typeface="黑体" pitchFamily="2" charset="-122"/>
                <a:ea typeface="黑体" pitchFamily="2" charset="-122"/>
              </a:defRPr>
            </a:lvl2pPr>
            <a:lvl3pPr marL="1143000" marR="0" indent="-228600" algn="l" defTabSz="914400" rtl="0" eaLnBrk="0" fontAlgn="base" latinLnBrk="0" hangingPunct="0">
              <a:lnSpc>
                <a:spcPct val="100000"/>
              </a:lnSpc>
              <a:spcBef>
                <a:spcPct val="20000"/>
              </a:spcBef>
              <a:spcAft>
                <a:spcPct val="0"/>
              </a:spcAft>
              <a:buClr>
                <a:srgbClr val="000000"/>
              </a:buClr>
              <a:buSzTx/>
              <a:buFontTx/>
              <a:buChar char="•"/>
              <a:tabLst/>
              <a:defRPr sz="1800">
                <a:latin typeface="黑体" pitchFamily="2" charset="-122"/>
                <a:ea typeface="黑体" pitchFamily="2" charset="-122"/>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sz="1800">
                <a:latin typeface="黑体" pitchFamily="2" charset="-122"/>
                <a:ea typeface="黑体" pitchFamily="2" charset="-122"/>
              </a:defRPr>
            </a:lvl5pPr>
          </a:lstStyle>
          <a:p>
            <a:pPr marL="342900" marR="0" lvl="0" indent="-342900" algn="l" defTabSz="914400" rtl="0" eaLnBrk="0" fontAlgn="base" latinLnBrk="0" hangingPunct="0">
              <a:lnSpc>
                <a:spcPct val="100000"/>
              </a:lnSpc>
              <a:spcBef>
                <a:spcPct val="20000"/>
              </a:spcBef>
              <a:spcAft>
                <a:spcPct val="0"/>
              </a:spcAft>
              <a:buClr>
                <a:srgbClr val="002060"/>
              </a:buClr>
              <a:buSzTx/>
              <a:buFont typeface="Wingdings" pitchFamily="2" charset="2"/>
              <a:buChar char="v"/>
              <a:tabLst/>
              <a:defRPr/>
            </a:pPr>
            <a:r>
              <a:rPr kumimoji="0" lang="en-GB" altLang="zh-CN" sz="2400" b="0" i="0" u="none" strike="noStrike" kern="0" cap="none" spc="0" normalizeH="0" baseline="0" noProof="0" dirty="0">
                <a:ln>
                  <a:noFill/>
                </a:ln>
                <a:solidFill>
                  <a:srgbClr val="000000"/>
                </a:solidFill>
                <a:effectLst/>
                <a:uLnTx/>
                <a:uFillTx/>
                <a:latin typeface="Arial"/>
                <a:ea typeface="+mn-ea"/>
                <a:cs typeface="+mn-cs"/>
              </a:rPr>
              <a:t>Click to edit Master text styles</a:t>
            </a:r>
            <a:endParaRPr kumimoji="0" lang="zh-CN" altLang="en-US" sz="2400" b="0" i="0" u="none" strike="noStrike" kern="0" cap="none" spc="0" normalizeH="0" baseline="0" noProof="0" dirty="0">
              <a:ln>
                <a:noFill/>
              </a:ln>
              <a:solidFill>
                <a:srgbClr val="000000"/>
              </a:solidFill>
              <a:effectLst/>
              <a:uLnTx/>
              <a:uFillTx/>
              <a:latin typeface="Arial"/>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8000"/>
              </a:buClr>
              <a:buSzTx/>
              <a:buFont typeface="Wingdings" pitchFamily="2" charset="2"/>
              <a:buChar char="§"/>
              <a:tabLst/>
              <a:defRPr/>
            </a:pPr>
            <a:r>
              <a:rPr kumimoji="0" lang="en-GB" altLang="zh-CN" sz="2000" b="0" i="0" u="none" strike="noStrike" kern="0" cap="none" spc="0" normalizeH="0" baseline="0" noProof="0" dirty="0">
                <a:ln>
                  <a:noFill/>
                </a:ln>
                <a:solidFill>
                  <a:srgbClr val="000000"/>
                </a:solidFill>
                <a:effectLst/>
                <a:uLnTx/>
                <a:uFillTx/>
                <a:latin typeface="Arial"/>
              </a:rPr>
              <a:t>Second level</a:t>
            </a:r>
            <a:endParaRPr kumimoji="0" lang="zh-CN" altLang="en-US" sz="2000" b="0" i="0" u="none" strike="noStrike" kern="0" cap="none" spc="0" normalizeH="0" baseline="0" noProof="0" dirty="0">
              <a:ln>
                <a:noFill/>
              </a:ln>
              <a:solidFill>
                <a:srgbClr val="000000"/>
              </a:solidFill>
              <a:effectLst/>
              <a:uLnTx/>
              <a:uFillTx/>
              <a:latin typeface="Arial"/>
            </a:endParaRPr>
          </a:p>
          <a:p>
            <a:pPr marL="1143000" marR="0" lvl="2" indent="-228600" algn="l" defTabSz="914400" rtl="0" eaLnBrk="0" fontAlgn="base" latinLnBrk="0" hangingPunct="0">
              <a:lnSpc>
                <a:spcPct val="100000"/>
              </a:lnSpc>
              <a:spcBef>
                <a:spcPct val="20000"/>
              </a:spcBef>
              <a:spcAft>
                <a:spcPct val="0"/>
              </a:spcAft>
              <a:buClr>
                <a:srgbClr val="000000"/>
              </a:buClr>
              <a:buSzTx/>
              <a:buFontTx/>
              <a:buChar char="•"/>
              <a:tabLst/>
              <a:defRPr/>
            </a:pPr>
            <a:r>
              <a:rPr kumimoji="0" lang="en-GB" altLang="zh-CN" sz="1800" b="0" i="0" u="none" strike="noStrike" kern="0" cap="none" spc="0" normalizeH="0" baseline="0" noProof="0" dirty="0">
                <a:ln>
                  <a:noFill/>
                </a:ln>
                <a:solidFill>
                  <a:srgbClr val="000000"/>
                </a:solidFill>
                <a:effectLst/>
                <a:uLnTx/>
                <a:uFillTx/>
                <a:latin typeface="Arial"/>
              </a:rPr>
              <a:t>Third level</a:t>
            </a:r>
            <a:endParaRPr kumimoji="0" lang="zh-CN" altLang="en-US" sz="1800" b="0" i="0" u="none" strike="noStrike" kern="0" cap="none" spc="0" normalizeH="0" baseline="0" noProof="0" dirty="0">
              <a:ln>
                <a:noFill/>
              </a:ln>
              <a:solidFill>
                <a:srgbClr val="000000"/>
              </a:solidFill>
              <a:effectLst/>
              <a:uLnTx/>
              <a:uFillTx/>
              <a:latin typeface="Arial"/>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600" b="0" i="0" u="none" strike="noStrike" kern="0" cap="none" spc="0" normalizeH="0" baseline="0" noProof="0" dirty="0">
                <a:ln>
                  <a:noFill/>
                </a:ln>
                <a:solidFill>
                  <a:srgbClr val="000000"/>
                </a:solidFill>
                <a:effectLst/>
                <a:uLnTx/>
                <a:uFillTx/>
                <a:latin typeface="Arial"/>
              </a:rPr>
              <a:t>Fourth level</a:t>
            </a:r>
            <a:endParaRPr kumimoji="0" lang="zh-CN" altLang="en-US" sz="1600" b="0" i="0" u="none" strike="noStrike" kern="0" cap="none" spc="0" normalizeH="0" baseline="0" noProof="0" dirty="0">
              <a:ln>
                <a:noFill/>
              </a:ln>
              <a:solidFill>
                <a:srgbClr val="000000"/>
              </a:solidFill>
              <a:effectLst/>
              <a:uLnTx/>
              <a:uFillTx/>
              <a:latin typeface="Arial"/>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0" lang="en-GB" altLang="zh-CN" sz="1400" b="0" i="0" u="none" strike="noStrike" kern="0" cap="none" spc="0" normalizeH="0" baseline="0" noProof="0" dirty="0">
                <a:ln>
                  <a:noFill/>
                </a:ln>
                <a:solidFill>
                  <a:srgbClr val="000000"/>
                </a:solidFill>
                <a:effectLst/>
                <a:uLnTx/>
                <a:uFillTx/>
                <a:latin typeface="Arial"/>
              </a:rPr>
              <a:t>Fifth level</a:t>
            </a:r>
            <a:endParaRPr kumimoji="0" lang="en-US" altLang="zh-CN" sz="1400" b="0" i="0" u="none" strike="noStrike" kern="0" cap="none" spc="0" normalizeH="0" baseline="0" noProof="0" dirty="0">
              <a:ln>
                <a:noFill/>
              </a:ln>
              <a:solidFill>
                <a:srgbClr val="000000"/>
              </a:solidFill>
              <a:effectLst/>
              <a:uLnTx/>
              <a:uFillTx/>
              <a:latin typeface="Arial"/>
            </a:endParaRPr>
          </a:p>
        </p:txBody>
      </p:sp>
      <p:sp>
        <p:nvSpPr>
          <p:cNvPr id="18" name="日期占位符 3"/>
          <p:cNvSpPr>
            <a:spLocks noGrp="1"/>
          </p:cNvSpPr>
          <p:nvPr>
            <p:ph type="dt" sz="half" idx="10"/>
          </p:nvPr>
        </p:nvSpPr>
        <p:spPr/>
        <p:txBody>
          <a:bodyPr/>
          <a:lstStyle>
            <a:lvl1pPr>
              <a:defRPr/>
            </a:lvl1pPr>
          </a:lstStyle>
          <a:p>
            <a:fld id="{ED6F6F0E-5E55-4EC1-833F-D6D769BEA057}" type="datetime1">
              <a:rPr lang="zh-CN" altLang="en-US" smtClean="0"/>
              <a:pPr/>
              <a:t>2017/3/13</a:t>
            </a:fld>
            <a:endParaRPr lang="zh-CN" altLang="en-US"/>
          </a:p>
        </p:txBody>
      </p:sp>
      <p:sp>
        <p:nvSpPr>
          <p:cNvPr id="19" name="页脚占位符 4"/>
          <p:cNvSpPr>
            <a:spLocks noGrp="1"/>
          </p:cNvSpPr>
          <p:nvPr>
            <p:ph type="ftr" sz="quarter" idx="11"/>
          </p:nvPr>
        </p:nvSpPr>
        <p:spPr/>
        <p:txBody>
          <a:bodyPr/>
          <a:lstStyle>
            <a:lvl1pPr>
              <a:defRPr/>
            </a:lvl1pPr>
          </a:lstStyle>
          <a:p>
            <a:endParaRPr lang="zh-CN" altLang="en-US"/>
          </a:p>
        </p:txBody>
      </p:sp>
      <p:sp>
        <p:nvSpPr>
          <p:cNvPr id="20" name="灯片编号占位符 5"/>
          <p:cNvSpPr>
            <a:spLocks noGrp="1"/>
          </p:cNvSpPr>
          <p:nvPr>
            <p:ph type="sldNum" sz="quarter" idx="12"/>
          </p:nvPr>
        </p:nvSpPr>
        <p:spPr/>
        <p:txBody>
          <a:bodyPr/>
          <a:lstStyle>
            <a:lvl1pPr>
              <a:defRPr lang="en-US" altLang="zh-CN" sz="1600">
                <a:latin typeface="Century" pitchFamily="18" charset="0"/>
              </a:defRPr>
            </a:lvl1pPr>
          </a:lstStyle>
          <a:p>
            <a:fld id="{0C913308-F349-4B6D-A68A-DD1791B4A57B}" type="slidenum">
              <a:rPr lang="zh-CN" altLang="en-US" smtClean="0"/>
              <a:pPr/>
              <a:t>‹#›</a:t>
            </a:fld>
            <a:endParaRPr lang="zh-CN" altLang="en-US"/>
          </a:p>
        </p:txBody>
      </p:sp>
      <p:sp>
        <p:nvSpPr>
          <p:cNvPr id="52"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78650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3" descr="glabal"/>
          <p:cNvPicPr>
            <a:picLocks noChangeAspect="1" noChangeArrowheads="1"/>
          </p:cNvPicPr>
          <p:nvPr/>
        </p:nvPicPr>
        <p:blipFill>
          <a:blip r:embed="rId26" cstate="print">
            <a:duotone>
              <a:prstClr val="black"/>
              <a:srgbClr val="008000">
                <a:tint val="45000"/>
                <a:satMod val="400000"/>
              </a:srgbClr>
            </a:duotone>
          </a:blip>
          <a:srcRect/>
          <a:stretch>
            <a:fillRect/>
          </a:stretch>
        </p:blipFill>
        <p:spPr bwMode="gray">
          <a:xfrm>
            <a:off x="62979" y="122902"/>
            <a:ext cx="764605" cy="785818"/>
          </a:xfrm>
          <a:prstGeom prst="rect">
            <a:avLst/>
          </a:prstGeom>
          <a:noFill/>
        </p:spPr>
      </p:pic>
      <p:sp>
        <p:nvSpPr>
          <p:cNvPr id="3080"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r>
              <a:rPr lang="zh-CN" altLang="en-US"/>
              <a:t>单击此处编辑母版文本样式</a:t>
            </a:r>
          </a:p>
          <a:p>
            <a:pPr marL="342900" marR="0" lvl="1"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r>
              <a:rPr lang="zh-CN" altLang="en-US"/>
              <a:t>第二级</a:t>
            </a:r>
          </a:p>
          <a:p>
            <a:pPr marL="342900" marR="0" lvl="2"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r>
              <a:rPr lang="zh-CN" altLang="en-US"/>
              <a:t>第三级</a:t>
            </a:r>
          </a:p>
          <a:p>
            <a:pPr marL="342900" marR="0" lvl="3"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r>
              <a:rPr lang="zh-CN" altLang="en-US"/>
              <a:t>第四级</a:t>
            </a:r>
          </a:p>
          <a:p>
            <a:pPr marL="342900" marR="0" lvl="4" indent="-342900" algn="l" defTabSz="914400" rtl="0" eaLnBrk="0" fontAlgn="base" latinLnBrk="0" hangingPunct="0">
              <a:lnSpc>
                <a:spcPct val="100000"/>
              </a:lnSpc>
              <a:spcBef>
                <a:spcPct val="20000"/>
              </a:spcBef>
              <a:spcAft>
                <a:spcPct val="0"/>
              </a:spcAft>
              <a:buClr>
                <a:schemeClr val="hlink"/>
              </a:buClr>
              <a:buSzTx/>
              <a:buFont typeface="Wingdings" pitchFamily="2" charset="2"/>
              <a:buChar char="v"/>
              <a:tabLst/>
              <a:defRPr/>
            </a:pPr>
            <a:r>
              <a:rPr lang="zh-CN" altLang="en-US"/>
              <a:t>第五级</a:t>
            </a:r>
            <a:endParaRPr lang="en-US" altLang="zh-CN"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fld id="{1182C5B0-95F8-4359-B11D-B6C27EC488A5}" type="datetime1">
              <a:rPr lang="zh-CN" altLang="en-US" smtClean="0"/>
              <a:pPr/>
              <a:t>2017/3/13</a:t>
            </a:fld>
            <a:endParaRPr lang="zh-CN" alt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fld id="{0C913308-F349-4B6D-A68A-DD1791B4A57B}" type="slidenum">
              <a:rPr lang="zh-CN" altLang="en-US" smtClean="0"/>
              <a:pPr/>
              <a:t>‹#›</a:t>
            </a:fld>
            <a:endParaRPr lang="zh-CN" altLang="en-US"/>
          </a:p>
        </p:txBody>
      </p:sp>
      <p:sp>
        <p:nvSpPr>
          <p:cNvPr id="3084" name="Rectangle 2"/>
          <p:cNvSpPr>
            <a:spLocks noGrp="1" noChangeArrowheads="1"/>
          </p:cNvSpPr>
          <p:nvPr>
            <p:ph type="title"/>
          </p:nvPr>
        </p:nvSpPr>
        <p:spPr bwMode="white">
          <a:xfrm>
            <a:off x="1004664" y="201141"/>
            <a:ext cx="77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
        <p:nvSpPr>
          <p:cNvPr id="13" name="Line 6"/>
          <p:cNvSpPr>
            <a:spLocks noChangeShapeType="1"/>
          </p:cNvSpPr>
          <p:nvPr/>
        </p:nvSpPr>
        <p:spPr bwMode="auto">
          <a:xfrm>
            <a:off x="971601" y="908720"/>
            <a:ext cx="7128792" cy="0"/>
          </a:xfrm>
          <a:prstGeom prst="line">
            <a:avLst/>
          </a:prstGeom>
          <a:noFill/>
          <a:ln w="50800">
            <a:solidFill>
              <a:schemeClr val="tx2">
                <a:lumMod val="60000"/>
                <a:lumOff val="40000"/>
              </a:schemeClr>
            </a:solidFill>
            <a:round/>
            <a:headEnd type="none" w="sm" len="sm"/>
            <a:tailEnd type="none" w="sm" len="sm"/>
          </a:ln>
          <a:effectLst/>
        </p:spPr>
        <p:txBody>
          <a:bodyPr wrap="none" anchor="ctr"/>
          <a:lstStyle/>
          <a:p>
            <a:pPr>
              <a:defRPr/>
            </a:pPr>
            <a:endParaRPr lang="en-US">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4" r:id="rId24"/>
  </p:sldLayoutIdLst>
  <p:hf hdr="0" ftr="0" dt="0"/>
  <p:txStyles>
    <p:titleStyle>
      <a:lvl1pPr algn="l" rtl="0" eaLnBrk="1" fontAlgn="base" hangingPunct="1">
        <a:spcBef>
          <a:spcPct val="0"/>
        </a:spcBef>
        <a:spcAft>
          <a:spcPct val="0"/>
        </a:spcAft>
        <a:defRPr sz="3600" b="0" cap="none" spc="0">
          <a:ln>
            <a:noFill/>
          </a:ln>
          <a:solidFill>
            <a:schemeClr val="tx1"/>
          </a:solidFill>
          <a:effectLst/>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defRPr>
      </a:lvl2pPr>
      <a:lvl3pPr algn="ctr" rtl="0" eaLnBrk="1" fontAlgn="base" hangingPunct="1">
        <a:spcBef>
          <a:spcPct val="0"/>
        </a:spcBef>
        <a:spcAft>
          <a:spcPct val="0"/>
        </a:spcAft>
        <a:defRPr sz="3200" b="1">
          <a:solidFill>
            <a:schemeClr val="bg1"/>
          </a:solidFill>
          <a:latin typeface="Arial" pitchFamily="34" charset="0"/>
        </a:defRPr>
      </a:lvl3pPr>
      <a:lvl4pPr algn="ctr" rtl="0" eaLnBrk="1" fontAlgn="base" hangingPunct="1">
        <a:spcBef>
          <a:spcPct val="0"/>
        </a:spcBef>
        <a:spcAft>
          <a:spcPct val="0"/>
        </a:spcAft>
        <a:defRPr sz="3200" b="1">
          <a:solidFill>
            <a:schemeClr val="bg1"/>
          </a:solidFill>
          <a:latin typeface="Arial" pitchFamily="34" charset="0"/>
        </a:defRPr>
      </a:lvl4pPr>
      <a:lvl5pPr algn="ctr" rtl="0" eaLnBrk="1" fontAlgn="base" hangingPunct="1">
        <a:spcBef>
          <a:spcPct val="0"/>
        </a:spcBef>
        <a:spcAft>
          <a:spcPct val="0"/>
        </a:spcAft>
        <a:defRPr sz="3200" b="1">
          <a:solidFill>
            <a:schemeClr val="bg1"/>
          </a:solidFill>
          <a:latin typeface="Arial" pitchFamily="34" charset="0"/>
        </a:defRPr>
      </a:lvl5pPr>
      <a:lvl6pPr marL="457200" algn="ctr" rtl="0" eaLnBrk="1" fontAlgn="base" hangingPunct="1">
        <a:spcBef>
          <a:spcPct val="0"/>
        </a:spcBef>
        <a:spcAft>
          <a:spcPct val="0"/>
        </a:spcAft>
        <a:defRPr sz="3200" b="1">
          <a:solidFill>
            <a:schemeClr val="bg1"/>
          </a:solidFill>
          <a:latin typeface="Arial" pitchFamily="34" charset="0"/>
        </a:defRPr>
      </a:lvl6pPr>
      <a:lvl7pPr marL="914400" algn="ctr" rtl="0" eaLnBrk="1" fontAlgn="base" hangingPunct="1">
        <a:spcBef>
          <a:spcPct val="0"/>
        </a:spcBef>
        <a:spcAft>
          <a:spcPct val="0"/>
        </a:spcAft>
        <a:defRPr sz="3200" b="1">
          <a:solidFill>
            <a:schemeClr val="bg1"/>
          </a:solidFill>
          <a:latin typeface="Arial" pitchFamily="34" charset="0"/>
        </a:defRPr>
      </a:lvl7pPr>
      <a:lvl8pPr marL="1371600" algn="ctr" rtl="0" eaLnBrk="1" fontAlgn="base" hangingPunct="1">
        <a:spcBef>
          <a:spcPct val="0"/>
        </a:spcBef>
        <a:spcAft>
          <a:spcPct val="0"/>
        </a:spcAft>
        <a:defRPr sz="3200" b="1">
          <a:solidFill>
            <a:schemeClr val="bg1"/>
          </a:solidFill>
          <a:latin typeface="Arial" pitchFamily="34" charset="0"/>
        </a:defRPr>
      </a:lvl8pPr>
      <a:lvl9pPr marL="1828800" algn="ctr" rtl="0" eaLnBrk="1" fontAlgn="base" hangingPunct="1">
        <a:spcBef>
          <a:spcPct val="0"/>
        </a:spcBef>
        <a:spcAft>
          <a:spcPct val="0"/>
        </a:spcAft>
        <a:defRPr sz="3200" b="1">
          <a:solidFill>
            <a:schemeClr val="bg1"/>
          </a:solidFill>
          <a:latin typeface="Arial" pitchFamily="34" charset="0"/>
        </a:defRPr>
      </a:lvl9pPr>
    </p:titleStyle>
    <p:bodyStyle>
      <a:lvl1pPr marL="342900" marR="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sz="2400">
          <a:solidFill>
            <a:schemeClr val="tx1"/>
          </a:solidFill>
          <a:latin typeface="+mn-lt"/>
          <a:ea typeface="+mn-ea"/>
          <a:cs typeface="+mn-cs"/>
        </a:defRPr>
      </a:lvl1pPr>
      <a:lvl2pPr marL="742950" marR="0"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sz="2000">
          <a:solidFill>
            <a:schemeClr val="tx1"/>
          </a:solidFill>
          <a:latin typeface="+mn-lt"/>
        </a:defRPr>
      </a:lvl2pPr>
      <a:lvl3pPr marL="1143000" marR="0" indent="-228600" algn="l" defTabSz="914400" rtl="0" eaLnBrk="1" fontAlgn="base" latinLnBrk="0" hangingPunct="1">
        <a:lnSpc>
          <a:spcPct val="100000"/>
        </a:lnSpc>
        <a:spcBef>
          <a:spcPct val="20000"/>
        </a:spcBef>
        <a:spcAft>
          <a:spcPct val="0"/>
        </a:spcAft>
        <a:buClr>
          <a:schemeClr val="tx1"/>
        </a:buClr>
        <a:buSzTx/>
        <a:buFontTx/>
        <a:buChar char="•"/>
        <a:tabLst/>
        <a:defRPr sz="1800">
          <a:solidFill>
            <a:schemeClr val="tx1"/>
          </a:solidFill>
          <a:latin typeface="+mn-lt"/>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600">
          <a:solidFill>
            <a:schemeClr val="tx1"/>
          </a:solidFill>
          <a:latin typeface="+mn-lt"/>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4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oleObject" Target="../embeddings/oleObject2.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9.wmf"/><Relationship Id="rId4" Type="http://schemas.openxmlformats.org/officeDocument/2006/relationships/image" Target="../media/image12.wmf"/><Relationship Id="rId9" Type="http://schemas.openxmlformats.org/officeDocument/2006/relationships/oleObject" Target="../embeddings/oleObject3.bin"/><Relationship Id="rId14"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7.wmf"/><Relationship Id="rId18" Type="http://schemas.openxmlformats.org/officeDocument/2006/relationships/oleObject" Target="../embeddings/oleObject13.bin"/><Relationship Id="rId3" Type="http://schemas.openxmlformats.org/officeDocument/2006/relationships/notesSlide" Target="../notesSlides/notesSlide5.xml"/><Relationship Id="rId21" Type="http://schemas.openxmlformats.org/officeDocument/2006/relationships/image" Target="../media/image21.wmf"/><Relationship Id="rId7" Type="http://schemas.openxmlformats.org/officeDocument/2006/relationships/image" Target="../media/image14.wmf"/><Relationship Id="rId12" Type="http://schemas.openxmlformats.org/officeDocument/2006/relationships/oleObject" Target="../embeddings/oleObject10.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9.bin"/><Relationship Id="rId19" Type="http://schemas.openxmlformats.org/officeDocument/2006/relationships/image" Target="../media/image20.wmf"/><Relationship Id="rId4" Type="http://schemas.openxmlformats.org/officeDocument/2006/relationships/oleObject" Target="../embeddings/oleObject6.bin"/><Relationship Id="rId9" Type="http://schemas.openxmlformats.org/officeDocument/2006/relationships/image" Target="../media/image15.wmf"/><Relationship Id="rId1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676400"/>
            <a:ext cx="7344816" cy="1241425"/>
          </a:xfrm>
        </p:spPr>
        <p:txBody>
          <a:bodyPr/>
          <a:lstStyle/>
          <a:p>
            <a:r>
              <a:rPr lang="zh-CN" altLang="en-US" b="1" dirty="0"/>
              <a:t>基于路网的不确定反</a:t>
            </a:r>
            <a:r>
              <a:rPr lang="en-US" altLang="zh-CN" b="1" dirty="0" err="1"/>
              <a:t>kNN</a:t>
            </a:r>
            <a:r>
              <a:rPr lang="zh-CN" altLang="en-US" b="1" dirty="0"/>
              <a:t>查询</a:t>
            </a:r>
            <a:endParaRPr lang="zh-CN" altLang="zh-CN" b="1" dirty="0"/>
          </a:p>
        </p:txBody>
      </p:sp>
      <p:pic>
        <p:nvPicPr>
          <p:cNvPr id="5" name="Picture 4">
            <a:hlinkClick r:id="" action="ppaction://noaction"/>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4022" y="140835"/>
            <a:ext cx="1325810" cy="130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
        <p:nvSpPr>
          <p:cNvPr id="7" name="TextBox 6"/>
          <p:cNvSpPr txBox="1"/>
          <p:nvPr/>
        </p:nvSpPr>
        <p:spPr>
          <a:xfrm>
            <a:off x="3567011" y="6107668"/>
            <a:ext cx="1721946" cy="369332"/>
          </a:xfrm>
          <a:prstGeom prst="rect">
            <a:avLst/>
          </a:prstGeom>
          <a:noFill/>
        </p:spPr>
        <p:txBody>
          <a:bodyPr wrap="none" rtlCol="0">
            <a:spAutoFit/>
          </a:bodyPr>
          <a:lstStyle/>
          <a:p>
            <a:r>
              <a:rPr lang="en-US" altLang="zh-CN" dirty="0">
                <a:solidFill>
                  <a:prstClr val="black"/>
                </a:solidFill>
                <a:latin typeface="华文新魏" pitchFamily="2" charset="-122"/>
                <a:ea typeface="华文新魏" pitchFamily="2" charset="-122"/>
              </a:rPr>
              <a:t>2017</a:t>
            </a:r>
            <a:r>
              <a:rPr lang="zh-CN" altLang="en-US" dirty="0">
                <a:solidFill>
                  <a:prstClr val="black"/>
                </a:solidFill>
                <a:latin typeface="华文新魏" pitchFamily="2" charset="-122"/>
                <a:ea typeface="华文新魏" pitchFamily="2" charset="-122"/>
              </a:rPr>
              <a:t>年</a:t>
            </a:r>
            <a:r>
              <a:rPr lang="en-US" altLang="zh-CN" dirty="0">
                <a:solidFill>
                  <a:prstClr val="black"/>
                </a:solidFill>
                <a:latin typeface="华文新魏" pitchFamily="2" charset="-122"/>
                <a:ea typeface="华文新魏" pitchFamily="2" charset="-122"/>
              </a:rPr>
              <a:t>3</a:t>
            </a:r>
            <a:r>
              <a:rPr lang="zh-CN" altLang="en-US" dirty="0">
                <a:solidFill>
                  <a:prstClr val="black"/>
                </a:solidFill>
                <a:latin typeface="华文新魏" pitchFamily="2" charset="-122"/>
                <a:ea typeface="华文新魏" pitchFamily="2" charset="-122"/>
              </a:rPr>
              <a:t>月</a:t>
            </a:r>
            <a:r>
              <a:rPr lang="en-US" altLang="zh-CN" dirty="0">
                <a:solidFill>
                  <a:prstClr val="black"/>
                </a:solidFill>
                <a:latin typeface="华文新魏" pitchFamily="2" charset="-122"/>
                <a:ea typeface="华文新魏" pitchFamily="2" charset="-122"/>
              </a:rPr>
              <a:t>16</a:t>
            </a:r>
            <a:r>
              <a:rPr lang="zh-CN" altLang="en-US" dirty="0">
                <a:solidFill>
                  <a:prstClr val="black"/>
                </a:solidFill>
                <a:latin typeface="华文新魏" pitchFamily="2" charset="-122"/>
                <a:ea typeface="华文新魏" pitchFamily="2" charset="-122"/>
              </a:rPr>
              <a:t>日</a:t>
            </a:r>
          </a:p>
        </p:txBody>
      </p:sp>
      <p:sp>
        <p:nvSpPr>
          <p:cNvPr id="8" name="TextBox 7"/>
          <p:cNvSpPr txBox="1"/>
          <p:nvPr/>
        </p:nvSpPr>
        <p:spPr>
          <a:xfrm>
            <a:off x="3476779" y="4465750"/>
            <a:ext cx="2646878" cy="1015663"/>
          </a:xfrm>
          <a:prstGeom prst="rect">
            <a:avLst/>
          </a:prstGeom>
          <a:noFill/>
        </p:spPr>
        <p:txBody>
          <a:bodyPr wrap="none" rtlCol="0">
            <a:spAutoFit/>
          </a:bodyPr>
          <a:lstStyle/>
          <a:p>
            <a:pPr algn="ctr"/>
            <a:r>
              <a:rPr lang="zh-CN" altLang="en-US" sz="2400" dirty="0">
                <a:solidFill>
                  <a:prstClr val="black"/>
                </a:solidFill>
                <a:latin typeface="宋体" panose="02010600030101010101" pitchFamily="2" charset="-122"/>
              </a:rPr>
              <a:t>答辩人：徐伟</a:t>
            </a:r>
            <a:endParaRPr lang="en-US" altLang="zh-CN" sz="2400" dirty="0">
              <a:solidFill>
                <a:prstClr val="black"/>
              </a:solidFill>
              <a:latin typeface="宋体" panose="02010600030101010101" pitchFamily="2" charset="-122"/>
            </a:endParaRPr>
          </a:p>
          <a:p>
            <a:pPr algn="ctr"/>
            <a:endParaRPr lang="en-US" altLang="zh-CN" sz="1200" dirty="0">
              <a:solidFill>
                <a:prstClr val="black"/>
              </a:solidFill>
              <a:latin typeface="宋体" panose="02010600030101010101" pitchFamily="2" charset="-122"/>
            </a:endParaRPr>
          </a:p>
          <a:p>
            <a:pPr algn="ctr"/>
            <a:r>
              <a:rPr lang="zh-CN" altLang="en-US" sz="2400" dirty="0">
                <a:solidFill>
                  <a:prstClr val="black"/>
                </a:solidFill>
                <a:latin typeface="宋体" panose="02010600030101010101" pitchFamily="2" charset="-122"/>
              </a:rPr>
              <a:t>导师：关佶红教授</a:t>
            </a:r>
          </a:p>
        </p:txBody>
      </p:sp>
      <p:sp>
        <p:nvSpPr>
          <p:cNvPr id="4" name="文本框 3"/>
          <p:cNvSpPr txBox="1"/>
          <p:nvPr/>
        </p:nvSpPr>
        <p:spPr>
          <a:xfrm>
            <a:off x="489989" y="310585"/>
            <a:ext cx="8109939" cy="892552"/>
          </a:xfrm>
          <a:prstGeom prst="rect">
            <a:avLst/>
          </a:prstGeom>
          <a:noFill/>
        </p:spPr>
        <p:txBody>
          <a:bodyPr wrap="square" rtlCol="0">
            <a:spAutoFit/>
          </a:bodyPr>
          <a:lstStyle/>
          <a:p>
            <a:pPr algn="ctr"/>
            <a:r>
              <a:rPr lang="zh-CN" altLang="en-US" sz="4000" b="1" dirty="0"/>
              <a:t>同 济 大 学</a:t>
            </a:r>
            <a:endParaRPr lang="en-US" altLang="zh-CN" sz="4000" b="1" dirty="0"/>
          </a:p>
          <a:p>
            <a:pPr algn="ctr"/>
            <a:r>
              <a:rPr lang="zh-CN" altLang="en-US" sz="1200" dirty="0"/>
              <a:t>学术型硕士答辩</a:t>
            </a:r>
          </a:p>
        </p:txBody>
      </p:sp>
      <p:sp>
        <p:nvSpPr>
          <p:cNvPr id="12" name="文本框 11"/>
          <p:cNvSpPr txBox="1"/>
          <p:nvPr/>
        </p:nvSpPr>
        <p:spPr>
          <a:xfrm>
            <a:off x="1475656" y="2780928"/>
            <a:ext cx="6120680" cy="738664"/>
          </a:xfrm>
          <a:prstGeom prst="rect">
            <a:avLst/>
          </a:prstGeom>
          <a:noFill/>
        </p:spPr>
        <p:txBody>
          <a:bodyPr wrap="square" rtlCol="0">
            <a:spAutoFit/>
          </a:bodyPr>
          <a:lstStyle/>
          <a:p>
            <a:pPr algn="ctr"/>
            <a:r>
              <a:rPr lang="zh-CN" altLang="en-US" sz="1200" dirty="0"/>
              <a:t>（国家自然科学基金项目（</a:t>
            </a:r>
            <a:r>
              <a:rPr lang="en-US" altLang="zh-CN" sz="1200" dirty="0"/>
              <a:t>61373036</a:t>
            </a:r>
            <a:r>
              <a:rPr lang="zh-CN" altLang="en-US" sz="1200" dirty="0"/>
              <a:t>）资助）</a:t>
            </a:r>
          </a:p>
          <a:p>
            <a:pPr algn="ctr"/>
            <a:r>
              <a:rPr lang="zh-CN" altLang="en-US" sz="1200" dirty="0"/>
              <a:t>（上海市优秀学术带头人项目（</a:t>
            </a:r>
            <a:r>
              <a:rPr lang="en-US" altLang="zh-CN" sz="1200" dirty="0"/>
              <a:t>15XD1503600</a:t>
            </a:r>
            <a:r>
              <a:rPr lang="zh-CN" altLang="en-US" sz="1200" dirty="0"/>
              <a:t>）资助）</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目录</a:t>
            </a:r>
          </a:p>
        </p:txBody>
      </p:sp>
      <p:sp>
        <p:nvSpPr>
          <p:cNvPr id="4" name="内容占位符 2"/>
          <p:cNvSpPr txBox="1">
            <a:spLocks/>
          </p:cNvSpPr>
          <p:nvPr/>
        </p:nvSpPr>
        <p:spPr>
          <a:xfrm>
            <a:off x="753616" y="1268760"/>
            <a:ext cx="7706816" cy="5112568"/>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rPr>
              <a:t>研究背景和意义</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lang="zh-CN" altLang="en-US" sz="2400" b="1" kern="0" dirty="0">
                <a:solidFill>
                  <a:srgbClr val="002060"/>
                </a:solidFill>
              </a:rPr>
              <a:t>论文研究问题</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lang="zh-CN" altLang="en-US" sz="2400" b="1" kern="0" dirty="0">
                <a:solidFill>
                  <a:srgbClr val="FF0000"/>
                </a:solidFill>
              </a:rPr>
              <a:t>国内外研究现状</a:t>
            </a:r>
            <a:endParaRPr kumimoji="0" lang="en-US" altLang="zh-CN" sz="2400" b="1" i="0" u="none" strike="noStrike" kern="0" cap="none" spc="0" normalizeH="0" baseline="0" noProof="0" dirty="0">
              <a:ln>
                <a:noFill/>
              </a:ln>
              <a:solidFill>
                <a:srgbClr val="FF000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rPr>
              <a:t>数据获取与处理</a:t>
            </a:r>
            <a:endParaRPr kumimoji="0" lang="en-US" altLang="zh-CN" sz="2400" b="1" i="0" u="none" strike="noStrike" kern="0" cap="none" spc="0" normalizeH="0" baseline="0" noProof="0" dirty="0">
              <a:ln>
                <a:noFill/>
              </a:ln>
              <a:solidFill>
                <a:srgbClr val="002060"/>
              </a:solidFill>
              <a:effectLst/>
              <a:uLnTx/>
              <a:uFillTx/>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基于路网扩展的不确定二元反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—PE</a:t>
            </a:r>
            <a:r>
              <a:rPr lang="zh-CN" altLang="en-US" sz="2400" b="1" kern="0" dirty="0">
                <a:solidFill>
                  <a:srgbClr val="002060"/>
                </a:solidFill>
              </a:rPr>
              <a:t>算法</a:t>
            </a:r>
            <a:endParaRPr kumimoji="0" lang="en-US" altLang="zh-CN" sz="2400" b="1" i="0" u="none" strike="noStrike" kern="0" cap="none" spc="0" normalizeH="0" baseline="0" noProof="0" dirty="0">
              <a:ln>
                <a:noFill/>
              </a:ln>
              <a:solidFill>
                <a:srgbClr val="002060"/>
              </a:solidFill>
              <a:effectLst/>
              <a:uLnTx/>
              <a:uFillTx/>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基于预处理策略的不确定二元反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—PPE</a:t>
            </a:r>
            <a:r>
              <a:rPr lang="zh-CN" altLang="en-US" sz="2400" b="1" kern="0" dirty="0">
                <a:solidFill>
                  <a:srgbClr val="002060"/>
                </a:solidFill>
              </a:rPr>
              <a:t>算法</a:t>
            </a:r>
            <a:endParaRPr lang="en-US" altLang="zh-CN" sz="2400" b="1" kern="0" dirty="0">
              <a:solidFill>
                <a:srgbClr val="002060"/>
              </a:solidFill>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基于懒惰剪枝的不确定二元反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—PL</a:t>
            </a:r>
            <a:r>
              <a:rPr lang="zh-CN" altLang="en-US" sz="2400" b="1" kern="0" dirty="0">
                <a:solidFill>
                  <a:srgbClr val="002060"/>
                </a:solidFill>
              </a:rPr>
              <a:t>算法</a:t>
            </a:r>
            <a:endParaRPr lang="en-US" altLang="zh-CN" sz="2400" b="1" kern="0" dirty="0">
              <a:solidFill>
                <a:srgbClr val="002060"/>
              </a:solidFill>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总结</a:t>
            </a:r>
            <a:endParaRPr lang="en-US" altLang="zh-CN" sz="2400" b="1" kern="0" dirty="0">
              <a:solidFill>
                <a:srgbClr val="002060"/>
              </a:solidFill>
            </a:endParaRPr>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154233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国内外研究现状</a:t>
            </a:r>
          </a:p>
        </p:txBody>
      </p:sp>
      <p:sp>
        <p:nvSpPr>
          <p:cNvPr id="4" name="TextBox 3"/>
          <p:cNvSpPr txBox="1"/>
          <p:nvPr/>
        </p:nvSpPr>
        <p:spPr>
          <a:xfrm>
            <a:off x="899592" y="1052736"/>
            <a:ext cx="5832648" cy="461665"/>
          </a:xfrm>
          <a:prstGeom prst="rect">
            <a:avLst/>
          </a:prstGeom>
          <a:noFill/>
        </p:spPr>
        <p:txBody>
          <a:bodyPr wrap="square" rtlCol="0">
            <a:spAutoFit/>
          </a:bodyPr>
          <a:lstStyle/>
          <a:p>
            <a:r>
              <a:rPr lang="zh-CN" altLang="en-US" sz="2400" b="1" dirty="0"/>
              <a:t>欧氏空间中的反</a:t>
            </a:r>
            <a:r>
              <a:rPr lang="en-US" altLang="zh-CN" sz="2400" b="1" dirty="0" err="1"/>
              <a:t>kNN</a:t>
            </a:r>
            <a:r>
              <a:rPr lang="zh-CN" altLang="en-US" sz="2400" b="1" dirty="0"/>
              <a:t>查询</a:t>
            </a:r>
            <a:endParaRPr lang="en-US" altLang="zh-CN" sz="2400" b="1" dirty="0"/>
          </a:p>
        </p:txBody>
      </p:sp>
      <p:sp>
        <p:nvSpPr>
          <p:cNvPr id="7" name="TextBox 6"/>
          <p:cNvSpPr txBox="1"/>
          <p:nvPr/>
        </p:nvSpPr>
        <p:spPr>
          <a:xfrm>
            <a:off x="899592" y="1484784"/>
            <a:ext cx="6552728" cy="397031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算法</a:t>
            </a:r>
            <a:endParaRPr lang="en-US" altLang="zh-CN" dirty="0"/>
          </a:p>
          <a:p>
            <a:pPr lvl="1">
              <a:buFont typeface="Wingdings" pitchFamily="2" charset="2"/>
              <a:buChar char="l"/>
            </a:pPr>
            <a:r>
              <a:rPr lang="zh-CN" altLang="en-US" dirty="0"/>
              <a:t>索引</a:t>
            </a:r>
            <a:endParaRPr lang="en-US" altLang="zh-CN" dirty="0"/>
          </a:p>
          <a:p>
            <a:r>
              <a:rPr lang="en-US" altLang="zh-CN" dirty="0"/>
              <a:t>	R</a:t>
            </a:r>
            <a:r>
              <a:rPr lang="zh-CN" altLang="en-US" dirty="0"/>
              <a:t>树，</a:t>
            </a:r>
            <a:r>
              <a:rPr lang="en-US" altLang="zh-CN" dirty="0"/>
              <a:t>R+-</a:t>
            </a:r>
            <a:r>
              <a:rPr lang="zh-CN" altLang="en-US" dirty="0"/>
              <a:t>树，</a:t>
            </a:r>
            <a:r>
              <a:rPr lang="en-US" altLang="zh-CN" dirty="0"/>
              <a:t>R*</a:t>
            </a:r>
            <a:r>
              <a:rPr lang="zh-CN" altLang="en-US" dirty="0"/>
              <a:t>树</a:t>
            </a:r>
            <a:endParaRPr lang="en-US" altLang="zh-CN" dirty="0"/>
          </a:p>
          <a:p>
            <a:pPr lvl="1">
              <a:buFont typeface="Wingdings" pitchFamily="2" charset="2"/>
              <a:buChar char="l"/>
            </a:pPr>
            <a:r>
              <a:rPr lang="zh-CN" altLang="en-US" dirty="0"/>
              <a:t>剪枝</a:t>
            </a:r>
            <a:endParaRPr lang="en-US" altLang="zh-CN" dirty="0"/>
          </a:p>
          <a:p>
            <a:pPr marL="1257300" lvl="2" indent="-342900"/>
            <a:r>
              <a:rPr lang="zh-CN" altLang="en-US" dirty="0"/>
              <a:t>剪枝的策略分为</a:t>
            </a:r>
            <a:endParaRPr lang="en-US" altLang="zh-CN" dirty="0"/>
          </a:p>
          <a:p>
            <a:pPr marL="1257300" lvl="2" indent="-342900"/>
            <a:r>
              <a:rPr lang="en-US" altLang="zh-CN" dirty="0"/>
              <a:t>1).</a:t>
            </a:r>
            <a:r>
              <a:rPr lang="zh-CN" altLang="en-US" dirty="0"/>
              <a:t>通过自身限制的剪枝</a:t>
            </a:r>
            <a:endParaRPr lang="en-US" altLang="zh-CN" dirty="0"/>
          </a:p>
          <a:p>
            <a:pPr marL="1257300" lvl="2" indent="-342900"/>
            <a:r>
              <a:rPr lang="en-US" altLang="zh-CN" dirty="0"/>
              <a:t>2). </a:t>
            </a:r>
            <a:r>
              <a:rPr lang="zh-CN" altLang="en-US" dirty="0"/>
              <a:t>通过其他元素限制的剪枝</a:t>
            </a:r>
            <a:endParaRPr lang="en-US" altLang="zh-CN" dirty="0"/>
          </a:p>
          <a:p>
            <a:pPr marL="1257300" lvl="2" indent="-342900"/>
            <a:r>
              <a:rPr lang="zh-CN" altLang="en-US" dirty="0"/>
              <a:t>半分策略的剪枝和基于区域划分的剪枝</a:t>
            </a:r>
            <a:endParaRPr lang="en-US" altLang="zh-CN" dirty="0"/>
          </a:p>
          <a:p>
            <a:pPr marL="800100" lvl="1" indent="-342900">
              <a:buFont typeface="Wingdings" panose="05000000000000000000" pitchFamily="2" charset="2"/>
              <a:buChar char="l"/>
            </a:pPr>
            <a:r>
              <a:rPr lang="zh-CN" altLang="en-US" dirty="0"/>
              <a:t>验证</a:t>
            </a:r>
            <a:endParaRPr lang="en-US" altLang="zh-CN" dirty="0"/>
          </a:p>
          <a:p>
            <a:pPr marL="342900" indent="-342900"/>
            <a:r>
              <a:rPr lang="en-US" altLang="zh-CN" dirty="0"/>
              <a:t>		</a:t>
            </a:r>
            <a:r>
              <a:rPr lang="en-US" altLang="zh-CN" dirty="0" err="1"/>
              <a:t>kNN</a:t>
            </a:r>
            <a:r>
              <a:rPr lang="zh-CN" altLang="en-US" dirty="0"/>
              <a:t>查询</a:t>
            </a:r>
            <a:endParaRPr lang="en-US" altLang="zh-CN" dirty="0"/>
          </a:p>
          <a:p>
            <a:pPr marL="342900" indent="-342900"/>
            <a:endParaRPr lang="en-US" altLang="zh-CN" dirty="0"/>
          </a:p>
          <a:p>
            <a:pPr marL="342900" indent="-342900">
              <a:buFont typeface="Wingdings" panose="05000000000000000000" pitchFamily="2" charset="2"/>
              <a:buChar char="Ø"/>
            </a:pPr>
            <a:r>
              <a:rPr lang="zh-CN" altLang="en-US" dirty="0"/>
              <a:t>存在的问题</a:t>
            </a:r>
            <a:endParaRPr lang="en-US" altLang="zh-CN" dirty="0"/>
          </a:p>
          <a:p>
            <a:pPr marL="800100" lvl="1" indent="-342900">
              <a:buFont typeface="Wingdings" panose="05000000000000000000" pitchFamily="2" charset="2"/>
              <a:buChar char="l"/>
            </a:pPr>
            <a:r>
              <a:rPr lang="zh-CN" altLang="en-US" dirty="0"/>
              <a:t>位置不确定性</a:t>
            </a:r>
            <a:endParaRPr lang="en-US" altLang="zh-CN" dirty="0"/>
          </a:p>
          <a:p>
            <a:pPr marL="800100" lvl="1" indent="-342900">
              <a:buFont typeface="Wingdings" panose="05000000000000000000" pitchFamily="2" charset="2"/>
              <a:buChar char="l"/>
            </a:pPr>
            <a:r>
              <a:rPr lang="zh-CN" altLang="en-US" dirty="0"/>
              <a:t>位置度量（欧氏距离）</a:t>
            </a:r>
            <a:endParaRPr lang="en-US" altLang="zh-CN"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2119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948" y="980728"/>
            <a:ext cx="2519362"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4722" y="3861048"/>
            <a:ext cx="266858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94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研究现状</a:t>
            </a:r>
          </a:p>
        </p:txBody>
      </p:sp>
      <p:sp>
        <p:nvSpPr>
          <p:cNvPr id="4" name="TextBox 3"/>
          <p:cNvSpPr txBox="1"/>
          <p:nvPr/>
        </p:nvSpPr>
        <p:spPr>
          <a:xfrm>
            <a:off x="899592" y="1052736"/>
            <a:ext cx="5472608" cy="461665"/>
          </a:xfrm>
          <a:prstGeom prst="rect">
            <a:avLst/>
          </a:prstGeom>
          <a:noFill/>
        </p:spPr>
        <p:txBody>
          <a:bodyPr wrap="square" rtlCol="0">
            <a:spAutoFit/>
          </a:bodyPr>
          <a:lstStyle/>
          <a:p>
            <a:r>
              <a:rPr lang="zh-CN" altLang="en-US" sz="2400" b="1" dirty="0"/>
              <a:t>路网中的反</a:t>
            </a:r>
            <a:r>
              <a:rPr lang="en-US" altLang="zh-CN" sz="2400" b="1" dirty="0" err="1"/>
              <a:t>kNN</a:t>
            </a:r>
            <a:r>
              <a:rPr lang="zh-CN" altLang="en-US" sz="2400" b="1" dirty="0"/>
              <a:t>查询</a:t>
            </a:r>
            <a:endParaRPr lang="en-US" altLang="zh-CN" sz="2400" b="1" dirty="0"/>
          </a:p>
        </p:txBody>
      </p:sp>
      <p:sp>
        <p:nvSpPr>
          <p:cNvPr id="7" name="TextBox 6"/>
          <p:cNvSpPr txBox="1"/>
          <p:nvPr/>
        </p:nvSpPr>
        <p:spPr>
          <a:xfrm>
            <a:off x="887066" y="1574904"/>
            <a:ext cx="6552728" cy="397031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算法</a:t>
            </a:r>
            <a:endParaRPr lang="en-US" altLang="zh-CN" dirty="0"/>
          </a:p>
          <a:p>
            <a:pPr lvl="1">
              <a:buFont typeface="Wingdings" pitchFamily="2" charset="2"/>
              <a:buChar char="l"/>
            </a:pPr>
            <a:r>
              <a:rPr lang="zh-CN" altLang="en-US" dirty="0"/>
              <a:t>索引</a:t>
            </a:r>
            <a:endParaRPr lang="en-US" altLang="zh-CN" dirty="0"/>
          </a:p>
          <a:p>
            <a:r>
              <a:rPr lang="en-US" altLang="zh-CN" dirty="0"/>
              <a:t>	</a:t>
            </a:r>
            <a:r>
              <a:rPr lang="zh-CN" altLang="en-US" dirty="0"/>
              <a:t>泰森多边形（</a:t>
            </a:r>
            <a:r>
              <a:rPr lang="en-US" altLang="zh-CN" dirty="0" err="1"/>
              <a:t>Voronoi</a:t>
            </a:r>
            <a:r>
              <a:rPr lang="zh-CN" altLang="en-US" dirty="0"/>
              <a:t>图），邻接表</a:t>
            </a:r>
            <a:endParaRPr lang="en-US" altLang="zh-CN" dirty="0"/>
          </a:p>
          <a:p>
            <a:pPr lvl="1">
              <a:buFont typeface="Wingdings" pitchFamily="2" charset="2"/>
              <a:buChar char="l"/>
            </a:pPr>
            <a:r>
              <a:rPr lang="zh-CN" altLang="en-US" dirty="0"/>
              <a:t>剪枝</a:t>
            </a:r>
            <a:r>
              <a:rPr lang="en-US" altLang="zh-CN" dirty="0"/>
              <a:t>	</a:t>
            </a:r>
          </a:p>
          <a:p>
            <a:r>
              <a:rPr lang="en-US" altLang="zh-CN" dirty="0"/>
              <a:t>	</a:t>
            </a:r>
            <a:r>
              <a:rPr lang="zh-CN" altLang="en-US" dirty="0"/>
              <a:t>如果</a:t>
            </a:r>
          </a:p>
          <a:p>
            <a:pPr marL="342900" indent="-342900"/>
            <a:r>
              <a:rPr lang="en-US" altLang="zh-CN" dirty="0"/>
              <a:t>		</a:t>
            </a:r>
            <a:r>
              <a:rPr lang="zh-CN" altLang="en-US" dirty="0"/>
              <a:t>那么对于任意经过</a:t>
            </a:r>
            <a:r>
              <a:rPr lang="en-US" altLang="zh-CN" dirty="0"/>
              <a:t>n</a:t>
            </a:r>
            <a:r>
              <a:rPr lang="zh-CN" altLang="en-US" dirty="0"/>
              <a:t>点的最短路径</a:t>
            </a:r>
            <a:r>
              <a:rPr lang="en-US" altLang="zh-CN" dirty="0" err="1"/>
              <a:t>qp</a:t>
            </a:r>
            <a:r>
              <a:rPr lang="en-US" altLang="zh-CN" dirty="0"/>
              <a:t>’</a:t>
            </a:r>
            <a:endParaRPr lang="zh-CN" altLang="en-US" dirty="0"/>
          </a:p>
          <a:p>
            <a:pPr marL="342900" indent="-342900"/>
            <a:endParaRPr lang="en-US" altLang="zh-CN" dirty="0"/>
          </a:p>
          <a:p>
            <a:pPr marL="342900" indent="-342900"/>
            <a:endParaRPr lang="en-US" altLang="zh-CN" dirty="0"/>
          </a:p>
          <a:p>
            <a:pPr marL="800100" lvl="1" indent="-342900">
              <a:buFont typeface="Wingdings" panose="05000000000000000000" pitchFamily="2" charset="2"/>
              <a:buChar char="l"/>
            </a:pPr>
            <a:r>
              <a:rPr lang="zh-CN" altLang="en-US" dirty="0"/>
              <a:t>验证</a:t>
            </a:r>
            <a:endParaRPr lang="en-US" altLang="zh-CN" dirty="0"/>
          </a:p>
          <a:p>
            <a:pPr marL="342900" indent="-342900"/>
            <a:r>
              <a:rPr lang="en-US" altLang="zh-CN" dirty="0"/>
              <a:t>		</a:t>
            </a:r>
            <a:r>
              <a:rPr lang="en-US" altLang="zh-CN" dirty="0" err="1"/>
              <a:t>kNN</a:t>
            </a:r>
            <a:endParaRPr lang="en-US" altLang="zh-CN" dirty="0"/>
          </a:p>
          <a:p>
            <a:pPr marL="342900" indent="-342900"/>
            <a:endParaRPr lang="en-US" altLang="zh-CN" dirty="0"/>
          </a:p>
          <a:p>
            <a:pPr marL="342900" indent="-342900"/>
            <a:endParaRPr lang="en-US" altLang="zh-CN" dirty="0"/>
          </a:p>
          <a:p>
            <a:pPr marL="342900" indent="-342900">
              <a:buFont typeface="Wingdings" panose="05000000000000000000" pitchFamily="2" charset="2"/>
              <a:buChar char="Ø"/>
            </a:pPr>
            <a:r>
              <a:rPr lang="zh-CN" altLang="en-US" dirty="0"/>
              <a:t>存在的问题</a:t>
            </a:r>
            <a:endParaRPr lang="en-US" altLang="zh-CN" dirty="0"/>
          </a:p>
          <a:p>
            <a:pPr marL="800100" lvl="1" indent="-342900">
              <a:buFont typeface="Wingdings" panose="05000000000000000000" pitchFamily="2" charset="2"/>
              <a:buChar char="l"/>
            </a:pPr>
            <a:r>
              <a:rPr lang="zh-CN" altLang="en-US" dirty="0"/>
              <a:t>位置不确定性</a:t>
            </a:r>
            <a:endParaRPr lang="en-US" altLang="zh-CN"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pic>
        <p:nvPicPr>
          <p:cNvPr id="8" name="Picture 2"/>
          <p:cNvPicPr>
            <a:picLocks noChangeAspect="1" noChangeArrowheads="1"/>
          </p:cNvPicPr>
          <p:nvPr/>
        </p:nvPicPr>
        <p:blipFill>
          <a:blip r:embed="rId2" cstate="print"/>
          <a:srcRect/>
          <a:stretch>
            <a:fillRect/>
          </a:stretch>
        </p:blipFill>
        <p:spPr bwMode="auto">
          <a:xfrm>
            <a:off x="6156176" y="2304393"/>
            <a:ext cx="1924050" cy="240030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2474668" y="2680776"/>
            <a:ext cx="1593276" cy="316175"/>
          </a:xfrm>
          <a:prstGeom prst="rect">
            <a:avLst/>
          </a:prstGeom>
          <a:noFill/>
          <a:ln w="9525">
            <a:noFill/>
            <a:miter lim="800000"/>
            <a:headEnd/>
            <a:tailEnd/>
          </a:ln>
        </p:spPr>
      </p:pic>
      <p:pic>
        <p:nvPicPr>
          <p:cNvPr id="11" name="Picture 4"/>
          <p:cNvPicPr>
            <a:picLocks noChangeAspect="1" noChangeArrowheads="1"/>
          </p:cNvPicPr>
          <p:nvPr/>
        </p:nvPicPr>
        <p:blipFill>
          <a:blip r:embed="rId4" cstate="print"/>
          <a:srcRect/>
          <a:stretch>
            <a:fillRect/>
          </a:stretch>
        </p:blipFill>
        <p:spPr bwMode="auto">
          <a:xfrm>
            <a:off x="1858566" y="3324864"/>
            <a:ext cx="1705322" cy="359359"/>
          </a:xfrm>
          <a:prstGeom prst="rect">
            <a:avLst/>
          </a:prstGeom>
          <a:noFill/>
          <a:ln w="9525">
            <a:noFill/>
            <a:miter lim="800000"/>
            <a:headEnd/>
            <a:tailEnd/>
          </a:ln>
        </p:spPr>
      </p:pic>
    </p:spTree>
    <p:extLst>
      <p:ext uri="{BB962C8B-B14F-4D97-AF65-F5344CB8AC3E}">
        <p14:creationId xmlns:p14="http://schemas.microsoft.com/office/powerpoint/2010/main" val="318343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研究现状</a:t>
            </a:r>
          </a:p>
        </p:txBody>
      </p:sp>
      <p:sp>
        <p:nvSpPr>
          <p:cNvPr id="4" name="TextBox 3"/>
          <p:cNvSpPr txBox="1"/>
          <p:nvPr/>
        </p:nvSpPr>
        <p:spPr>
          <a:xfrm>
            <a:off x="899592" y="1052736"/>
            <a:ext cx="5472608" cy="461665"/>
          </a:xfrm>
          <a:prstGeom prst="rect">
            <a:avLst/>
          </a:prstGeom>
          <a:noFill/>
        </p:spPr>
        <p:txBody>
          <a:bodyPr wrap="square" rtlCol="0">
            <a:spAutoFit/>
          </a:bodyPr>
          <a:lstStyle/>
          <a:p>
            <a:r>
              <a:rPr lang="zh-CN" altLang="en-US" sz="2400" b="1" dirty="0"/>
              <a:t>路网中的反</a:t>
            </a:r>
            <a:r>
              <a:rPr lang="en-US" altLang="zh-CN" sz="2400" b="1" dirty="0" err="1"/>
              <a:t>kNN</a:t>
            </a:r>
            <a:r>
              <a:rPr lang="zh-CN" altLang="en-US" sz="2400" b="1" dirty="0"/>
              <a:t>查询</a:t>
            </a:r>
            <a:endParaRPr lang="en-US" altLang="zh-CN" sz="2400" b="1" dirty="0"/>
          </a:p>
        </p:txBody>
      </p:sp>
      <p:sp>
        <p:nvSpPr>
          <p:cNvPr id="7" name="TextBox 6"/>
          <p:cNvSpPr txBox="1"/>
          <p:nvPr/>
        </p:nvSpPr>
        <p:spPr>
          <a:xfrm>
            <a:off x="887066" y="1574904"/>
            <a:ext cx="6552728" cy="397031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算法</a:t>
            </a:r>
            <a:endParaRPr lang="en-US" altLang="zh-CN" dirty="0"/>
          </a:p>
          <a:p>
            <a:pPr lvl="1">
              <a:buFont typeface="Wingdings" pitchFamily="2" charset="2"/>
              <a:buChar char="l"/>
            </a:pPr>
            <a:r>
              <a:rPr lang="zh-CN" altLang="en-US" dirty="0"/>
              <a:t>索引</a:t>
            </a:r>
            <a:endParaRPr lang="en-US" altLang="zh-CN" dirty="0"/>
          </a:p>
          <a:p>
            <a:r>
              <a:rPr lang="en-US" altLang="zh-CN" dirty="0"/>
              <a:t>	</a:t>
            </a:r>
            <a:r>
              <a:rPr lang="zh-CN" altLang="en-US" dirty="0"/>
              <a:t>泰森多边形（</a:t>
            </a:r>
            <a:r>
              <a:rPr lang="en-US" altLang="zh-CN" dirty="0" err="1"/>
              <a:t>Voronoi</a:t>
            </a:r>
            <a:r>
              <a:rPr lang="zh-CN" altLang="en-US" dirty="0"/>
              <a:t>图），邻接表</a:t>
            </a:r>
            <a:endParaRPr lang="en-US" altLang="zh-CN" dirty="0"/>
          </a:p>
          <a:p>
            <a:pPr lvl="1">
              <a:buFont typeface="Wingdings" pitchFamily="2" charset="2"/>
              <a:buChar char="l"/>
            </a:pPr>
            <a:r>
              <a:rPr lang="zh-CN" altLang="en-US" dirty="0"/>
              <a:t>剪枝</a:t>
            </a:r>
            <a:r>
              <a:rPr lang="en-US" altLang="zh-CN" dirty="0"/>
              <a:t>	</a:t>
            </a:r>
          </a:p>
          <a:p>
            <a:r>
              <a:rPr lang="en-US" altLang="zh-CN" dirty="0"/>
              <a:t>	</a:t>
            </a:r>
            <a:r>
              <a:rPr lang="zh-CN" altLang="en-US" dirty="0"/>
              <a:t>如果</a:t>
            </a:r>
          </a:p>
          <a:p>
            <a:pPr marL="342900" indent="-342900"/>
            <a:r>
              <a:rPr lang="en-US" altLang="zh-CN" dirty="0"/>
              <a:t>		</a:t>
            </a:r>
            <a:r>
              <a:rPr lang="zh-CN" altLang="en-US" dirty="0"/>
              <a:t>那么对于任意经过</a:t>
            </a:r>
            <a:r>
              <a:rPr lang="en-US" altLang="zh-CN" dirty="0"/>
              <a:t>n</a:t>
            </a:r>
            <a:r>
              <a:rPr lang="zh-CN" altLang="en-US" dirty="0"/>
              <a:t>点的最短路径的</a:t>
            </a:r>
            <a:r>
              <a:rPr lang="en-US" altLang="zh-CN" dirty="0" err="1"/>
              <a:t>qp</a:t>
            </a:r>
            <a:r>
              <a:rPr lang="en-US" altLang="zh-CN" dirty="0"/>
              <a:t>’</a:t>
            </a:r>
            <a:endParaRPr lang="zh-CN" altLang="en-US" dirty="0"/>
          </a:p>
          <a:p>
            <a:pPr marL="342900" indent="-342900"/>
            <a:endParaRPr lang="en-US" altLang="zh-CN" dirty="0"/>
          </a:p>
          <a:p>
            <a:pPr marL="342900" indent="-342900"/>
            <a:endParaRPr lang="en-US" altLang="zh-CN" dirty="0"/>
          </a:p>
          <a:p>
            <a:pPr marL="800100" lvl="1" indent="-342900">
              <a:buFont typeface="Wingdings" panose="05000000000000000000" pitchFamily="2" charset="2"/>
              <a:buChar char="l"/>
            </a:pPr>
            <a:r>
              <a:rPr lang="zh-CN" altLang="en-US" dirty="0"/>
              <a:t>验证</a:t>
            </a:r>
            <a:endParaRPr lang="en-US" altLang="zh-CN" dirty="0"/>
          </a:p>
          <a:p>
            <a:pPr marL="342900" indent="-342900"/>
            <a:r>
              <a:rPr lang="en-US" altLang="zh-CN" dirty="0"/>
              <a:t>		</a:t>
            </a:r>
            <a:r>
              <a:rPr lang="en-US" altLang="zh-CN" dirty="0" err="1"/>
              <a:t>kNN</a:t>
            </a:r>
            <a:endParaRPr lang="en-US" altLang="zh-CN" dirty="0"/>
          </a:p>
          <a:p>
            <a:pPr marL="342900" indent="-342900"/>
            <a:endParaRPr lang="en-US" altLang="zh-CN" dirty="0"/>
          </a:p>
          <a:p>
            <a:pPr marL="342900" indent="-342900"/>
            <a:endParaRPr lang="en-US" altLang="zh-CN" dirty="0"/>
          </a:p>
          <a:p>
            <a:pPr marL="342900" indent="-342900">
              <a:buFont typeface="Wingdings" panose="05000000000000000000" pitchFamily="2" charset="2"/>
              <a:buChar char="Ø"/>
            </a:pPr>
            <a:r>
              <a:rPr lang="zh-CN" altLang="en-US" dirty="0"/>
              <a:t>存在的问题</a:t>
            </a:r>
            <a:endParaRPr lang="en-US" altLang="zh-CN" dirty="0"/>
          </a:p>
          <a:p>
            <a:pPr marL="800100" lvl="1" indent="-342900">
              <a:buFont typeface="Wingdings" panose="05000000000000000000" pitchFamily="2" charset="2"/>
              <a:buChar char="l"/>
            </a:pPr>
            <a:r>
              <a:rPr lang="zh-CN" altLang="en-US" dirty="0"/>
              <a:t>位置不确定性</a:t>
            </a:r>
            <a:endParaRPr lang="en-US" altLang="zh-CN"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pic>
        <p:nvPicPr>
          <p:cNvPr id="8" name="Picture 2"/>
          <p:cNvPicPr>
            <a:picLocks noChangeAspect="1" noChangeArrowheads="1"/>
          </p:cNvPicPr>
          <p:nvPr/>
        </p:nvPicPr>
        <p:blipFill>
          <a:blip r:embed="rId2" cstate="print"/>
          <a:srcRect/>
          <a:stretch>
            <a:fillRect/>
          </a:stretch>
        </p:blipFill>
        <p:spPr bwMode="auto">
          <a:xfrm>
            <a:off x="6156176" y="2304393"/>
            <a:ext cx="1924050" cy="240030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2474668" y="2680776"/>
            <a:ext cx="1593276" cy="316175"/>
          </a:xfrm>
          <a:prstGeom prst="rect">
            <a:avLst/>
          </a:prstGeom>
          <a:noFill/>
          <a:ln w="9525">
            <a:noFill/>
            <a:miter lim="800000"/>
            <a:headEnd/>
            <a:tailEnd/>
          </a:ln>
        </p:spPr>
      </p:pic>
      <p:pic>
        <p:nvPicPr>
          <p:cNvPr id="11" name="Picture 4"/>
          <p:cNvPicPr>
            <a:picLocks noChangeAspect="1" noChangeArrowheads="1"/>
          </p:cNvPicPr>
          <p:nvPr/>
        </p:nvPicPr>
        <p:blipFill>
          <a:blip r:embed="rId4" cstate="print"/>
          <a:srcRect/>
          <a:stretch>
            <a:fillRect/>
          </a:stretch>
        </p:blipFill>
        <p:spPr bwMode="auto">
          <a:xfrm>
            <a:off x="1858566" y="3324864"/>
            <a:ext cx="1705322" cy="359359"/>
          </a:xfrm>
          <a:prstGeom prst="rect">
            <a:avLst/>
          </a:prstGeom>
          <a:noFill/>
          <a:ln w="9525">
            <a:noFill/>
            <a:miter lim="800000"/>
            <a:headEnd/>
            <a:tailEnd/>
          </a:ln>
        </p:spPr>
      </p:pic>
      <p:cxnSp>
        <p:nvCxnSpPr>
          <p:cNvPr id="10" name="直接连接符 9"/>
          <p:cNvCxnSpPr/>
          <p:nvPr/>
        </p:nvCxnSpPr>
        <p:spPr>
          <a:xfrm>
            <a:off x="6948264" y="2672916"/>
            <a:ext cx="504056" cy="5040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4288" y="2600908"/>
            <a:ext cx="144016" cy="6480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33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研究现状</a:t>
            </a:r>
          </a:p>
        </p:txBody>
      </p:sp>
      <p:sp>
        <p:nvSpPr>
          <p:cNvPr id="4" name="TextBox 3"/>
          <p:cNvSpPr txBox="1"/>
          <p:nvPr/>
        </p:nvSpPr>
        <p:spPr>
          <a:xfrm>
            <a:off x="899592" y="1052736"/>
            <a:ext cx="4608512" cy="461665"/>
          </a:xfrm>
          <a:prstGeom prst="rect">
            <a:avLst/>
          </a:prstGeom>
          <a:noFill/>
        </p:spPr>
        <p:txBody>
          <a:bodyPr wrap="square" rtlCol="0">
            <a:spAutoFit/>
          </a:bodyPr>
          <a:lstStyle/>
          <a:p>
            <a:r>
              <a:rPr lang="zh-CN" altLang="zh-CN" sz="2400" b="1" dirty="0"/>
              <a:t>不确定的反</a:t>
            </a:r>
            <a:r>
              <a:rPr lang="en-US" altLang="zh-CN" sz="2400" b="1" dirty="0" err="1"/>
              <a:t>kNN</a:t>
            </a:r>
            <a:r>
              <a:rPr lang="zh-CN" altLang="zh-CN" sz="2400" b="1" dirty="0"/>
              <a:t>查询</a:t>
            </a:r>
            <a:endParaRPr lang="zh-CN" altLang="en-US" sz="2400" b="1" dirty="0"/>
          </a:p>
        </p:txBody>
      </p:sp>
      <p:sp>
        <p:nvSpPr>
          <p:cNvPr id="7" name="TextBox 6"/>
          <p:cNvSpPr txBox="1"/>
          <p:nvPr/>
        </p:nvSpPr>
        <p:spPr>
          <a:xfrm>
            <a:off x="899592" y="1768748"/>
            <a:ext cx="6552728"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算法</a:t>
            </a:r>
            <a:endParaRPr lang="en-US" altLang="zh-CN" dirty="0"/>
          </a:p>
          <a:p>
            <a:pPr lvl="1">
              <a:buFont typeface="Wingdings" pitchFamily="2" charset="2"/>
              <a:buChar char="l"/>
            </a:pPr>
            <a:r>
              <a:rPr lang="zh-CN" altLang="en-US" dirty="0"/>
              <a:t>不确定性数据的索引</a:t>
            </a:r>
            <a:endParaRPr lang="en-US" altLang="zh-CN" dirty="0"/>
          </a:p>
          <a:p>
            <a:r>
              <a:rPr lang="en-US" altLang="zh-CN" dirty="0"/>
              <a:t>	</a:t>
            </a:r>
            <a:r>
              <a:rPr lang="zh-CN" altLang="en-US" dirty="0"/>
              <a:t>最小包围矩形，最小包围圆</a:t>
            </a:r>
            <a:endParaRPr lang="en-US" altLang="zh-CN" dirty="0"/>
          </a:p>
          <a:p>
            <a:pPr lvl="1">
              <a:buFont typeface="Wingdings" pitchFamily="2" charset="2"/>
              <a:buChar char="l"/>
            </a:pPr>
            <a:r>
              <a:rPr lang="zh-CN" altLang="en-US" dirty="0"/>
              <a:t>剪枝</a:t>
            </a:r>
            <a:endParaRPr lang="en-US" altLang="zh-CN" dirty="0"/>
          </a:p>
          <a:p>
            <a:pPr lvl="1"/>
            <a:r>
              <a:rPr lang="en-US" altLang="zh-CN" dirty="0"/>
              <a:t>   </a:t>
            </a:r>
            <a:r>
              <a:rPr lang="zh-CN" altLang="en-US" dirty="0"/>
              <a:t>基于确定空间范围的剪枝</a:t>
            </a:r>
            <a:endParaRPr lang="en-US" altLang="zh-CN" dirty="0"/>
          </a:p>
          <a:p>
            <a:pPr lvl="1"/>
            <a:r>
              <a:rPr lang="en-US" altLang="zh-CN" dirty="0"/>
              <a:t>           </a:t>
            </a:r>
            <a:r>
              <a:rPr lang="zh-CN" altLang="en-US" dirty="0"/>
              <a:t>将最小包围矩形和最小包围圆作为最基本的元素</a:t>
            </a:r>
            <a:endParaRPr lang="en-US" altLang="zh-CN" dirty="0"/>
          </a:p>
          <a:p>
            <a:pPr lvl="1"/>
            <a:r>
              <a:rPr lang="en-US" altLang="zh-CN" dirty="0"/>
              <a:t>   </a:t>
            </a:r>
            <a:r>
              <a:rPr lang="zh-CN" altLang="en-US" dirty="0"/>
              <a:t>基于空间分布的剪枝</a:t>
            </a:r>
            <a:endParaRPr lang="en-US" altLang="zh-CN" dirty="0"/>
          </a:p>
          <a:p>
            <a:pPr lvl="1"/>
            <a:r>
              <a:rPr lang="en-US" altLang="zh-CN" dirty="0"/>
              <a:t>          </a:t>
            </a:r>
            <a:r>
              <a:rPr lang="zh-CN" altLang="en-US" dirty="0"/>
              <a:t>切割基本索引元素</a:t>
            </a:r>
            <a:endParaRPr lang="en-US" altLang="zh-CN" dirty="0"/>
          </a:p>
          <a:p>
            <a:pPr lvl="1">
              <a:buFont typeface="Wingdings" pitchFamily="2" charset="2"/>
              <a:buChar char="l"/>
            </a:pPr>
            <a:r>
              <a:rPr lang="en-US" altLang="zh-CN" dirty="0"/>
              <a:t> </a:t>
            </a:r>
            <a:r>
              <a:rPr lang="zh-CN" altLang="en-US" dirty="0"/>
              <a:t>验证</a:t>
            </a:r>
            <a:endParaRPr lang="en-US" altLang="zh-CN" dirty="0"/>
          </a:p>
          <a:p>
            <a:pPr lvl="1"/>
            <a:r>
              <a:rPr lang="en-US" altLang="zh-CN" dirty="0"/>
              <a:t> </a:t>
            </a:r>
            <a:r>
              <a:rPr lang="zh-CN" altLang="en-US" dirty="0"/>
              <a:t>概率值计算</a:t>
            </a:r>
            <a:endParaRPr lang="en-US" altLang="zh-CN" dirty="0"/>
          </a:p>
          <a:p>
            <a:pPr lvl="1"/>
            <a:endParaRPr lang="en-US" altLang="zh-CN" dirty="0"/>
          </a:p>
          <a:p>
            <a:pPr marL="342900" indent="-342900">
              <a:buFont typeface="Wingdings" panose="05000000000000000000" pitchFamily="2" charset="2"/>
              <a:buChar char="Ø"/>
            </a:pPr>
            <a:r>
              <a:rPr lang="zh-CN" altLang="en-US" dirty="0"/>
              <a:t>存在的问题</a:t>
            </a:r>
            <a:endParaRPr lang="en-US" altLang="zh-CN" dirty="0"/>
          </a:p>
          <a:p>
            <a:pPr marL="742950" lvl="1" indent="-285750">
              <a:buFont typeface="Wingdings" panose="05000000000000000000" pitchFamily="2" charset="2"/>
              <a:buChar char="l"/>
            </a:pPr>
            <a:r>
              <a:rPr lang="zh-CN" altLang="en-US" dirty="0"/>
              <a:t>度量标准（欧氏距离）</a:t>
            </a:r>
            <a:endParaRPr lang="en-US" altLang="zh-CN"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333334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目录</a:t>
            </a:r>
          </a:p>
        </p:txBody>
      </p:sp>
      <p:sp>
        <p:nvSpPr>
          <p:cNvPr id="4" name="内容占位符 2"/>
          <p:cNvSpPr txBox="1">
            <a:spLocks/>
          </p:cNvSpPr>
          <p:nvPr/>
        </p:nvSpPr>
        <p:spPr>
          <a:xfrm>
            <a:off x="753616" y="1268760"/>
            <a:ext cx="7706816" cy="5112568"/>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研究背景和意义</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论文研究问题</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国内外研究现状</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FF0000"/>
                </a:solidFill>
                <a:effectLst/>
                <a:uLnTx/>
                <a:uFillTx/>
                <a:latin typeface="Arial"/>
                <a:ea typeface="+mn-ea"/>
                <a:cs typeface="+mn-cs"/>
              </a:rPr>
              <a:t>数据获取与处理</a:t>
            </a:r>
            <a:endParaRPr kumimoji="0" lang="en-US" altLang="zh-CN" sz="2400" b="1" i="0" u="none" strike="noStrike" kern="0" cap="none" spc="0" normalizeH="0" baseline="0" noProof="0" dirty="0">
              <a:ln>
                <a:noFill/>
              </a:ln>
              <a:solidFill>
                <a:srgbClr val="FF000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基于路网扩展的不确定二元反</a:t>
            </a:r>
            <a:r>
              <a:rPr kumimoji="0" lang="en-US" altLang="zh-CN" sz="2400" b="1" i="0" u="none" strike="noStrike" kern="0" cap="none" spc="0" normalizeH="0" baseline="0" noProof="0" dirty="0" err="1">
                <a:ln>
                  <a:noFill/>
                </a:ln>
                <a:solidFill>
                  <a:srgbClr val="00206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002060"/>
                </a:solidFill>
                <a:effectLst/>
                <a:uLnTx/>
                <a:uFillTx/>
                <a:latin typeface="Arial"/>
                <a:ea typeface="+mn-ea"/>
                <a:cs typeface="+mn-cs"/>
              </a:rPr>
              <a:t>—PE</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基于预处理策略的不确定二元反</a:t>
            </a:r>
            <a:r>
              <a:rPr kumimoji="0" lang="en-US" altLang="zh-CN" sz="2400" b="1" i="0" u="none" strike="noStrike" kern="0" cap="none" spc="0" normalizeH="0" baseline="0" noProof="0" dirty="0" err="1">
                <a:ln>
                  <a:noFill/>
                </a:ln>
                <a:solidFill>
                  <a:srgbClr val="00206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002060"/>
                </a:solidFill>
                <a:effectLst/>
                <a:uLnTx/>
                <a:uFillTx/>
                <a:latin typeface="Arial"/>
                <a:ea typeface="+mn-ea"/>
                <a:cs typeface="+mn-cs"/>
              </a:rPr>
              <a:t>—PPE</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lvl="0" indent="-342900" fontAlgn="base">
              <a:lnSpc>
                <a:spcPct val="120000"/>
              </a:lnSpc>
              <a:spcBef>
                <a:spcPct val="20000"/>
              </a:spcBef>
              <a:spcAft>
                <a:spcPct val="0"/>
              </a:spcAft>
              <a:buFont typeface="Wingdings" pitchFamily="2" charset="2"/>
              <a:buChar char="l"/>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基于懒惰剪枝的不确定二元反</a:t>
            </a:r>
            <a:r>
              <a:rPr kumimoji="0" lang="en-US" altLang="zh-CN" sz="2400" b="1" i="0" u="none" strike="noStrike" kern="0" cap="none" spc="0" normalizeH="0" baseline="0" noProof="0" dirty="0" err="1">
                <a:ln>
                  <a:noFill/>
                </a:ln>
                <a:solidFill>
                  <a:srgbClr val="00206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查询算法</a:t>
            </a:r>
            <a:r>
              <a:rPr lang="en-US" altLang="zh-CN" sz="2400" b="1" kern="0" dirty="0">
                <a:solidFill>
                  <a:srgbClr val="002060"/>
                </a:solidFill>
              </a:rPr>
              <a:t>—</a:t>
            </a:r>
            <a:r>
              <a:rPr kumimoji="0" lang="en-US" altLang="zh-CN" sz="2400" b="1" i="0" u="none" strike="noStrike" kern="0" cap="none" spc="0" normalizeH="0" baseline="0" noProof="0" dirty="0">
                <a:ln>
                  <a:noFill/>
                </a:ln>
                <a:solidFill>
                  <a:srgbClr val="002060"/>
                </a:solidFill>
                <a:effectLst/>
                <a:uLnTx/>
                <a:uFillTx/>
                <a:latin typeface="Arial"/>
                <a:ea typeface="+mn-ea"/>
                <a:cs typeface="+mn-cs"/>
              </a:rPr>
              <a:t>PL</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总结</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4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4581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数据获取与处理</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2" name="文本框 1"/>
          <p:cNvSpPr txBox="1"/>
          <p:nvPr/>
        </p:nvSpPr>
        <p:spPr>
          <a:xfrm>
            <a:off x="1004664" y="1844824"/>
            <a:ext cx="7056784" cy="190821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路网数据的获取与处理</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en-US" sz="2000" dirty="0"/>
              <a:t>真实的空间点及不确定空间点数据的获取与处理</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en-US" sz="2000" dirty="0"/>
              <a:t>模拟的空间点及不确定空间点数据的生成</a:t>
            </a:r>
            <a:endParaRPr lang="en-US" altLang="zh-CN" sz="2000" dirty="0"/>
          </a:p>
          <a:p>
            <a:endParaRPr lang="zh-CN" altLang="en-US" dirty="0"/>
          </a:p>
        </p:txBody>
      </p:sp>
    </p:spTree>
    <p:extLst>
      <p:ext uri="{BB962C8B-B14F-4D97-AF65-F5344CB8AC3E}">
        <p14:creationId xmlns:p14="http://schemas.microsoft.com/office/powerpoint/2010/main" val="372990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数据获取与处理</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框 3"/>
          <p:cNvSpPr txBox="1"/>
          <p:nvPr/>
        </p:nvSpPr>
        <p:spPr>
          <a:xfrm>
            <a:off x="975023" y="1124744"/>
            <a:ext cx="705678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路网数据的获取与处理</a:t>
            </a:r>
            <a:endParaRPr lang="en-US" altLang="zh-CN" sz="2000" dirty="0"/>
          </a:p>
        </p:txBody>
      </p:sp>
      <p:sp>
        <p:nvSpPr>
          <p:cNvPr id="2" name="矩形: 圆角 1"/>
          <p:cNvSpPr/>
          <p:nvPr/>
        </p:nvSpPr>
        <p:spPr>
          <a:xfrm>
            <a:off x="3347864" y="1628800"/>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OpenStreetMap</a:t>
            </a:r>
            <a:endParaRPr lang="zh-CN" altLang="en-US" dirty="0"/>
          </a:p>
        </p:txBody>
      </p:sp>
      <p:sp>
        <p:nvSpPr>
          <p:cNvPr id="6" name="矩形: 圆角 5"/>
          <p:cNvSpPr/>
          <p:nvPr/>
        </p:nvSpPr>
        <p:spPr>
          <a:xfrm>
            <a:off x="3347864" y="2564904"/>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数据抽取</a:t>
            </a:r>
          </a:p>
        </p:txBody>
      </p:sp>
      <p:sp>
        <p:nvSpPr>
          <p:cNvPr id="7" name="矩形: 圆角 6"/>
          <p:cNvSpPr/>
          <p:nvPr/>
        </p:nvSpPr>
        <p:spPr>
          <a:xfrm>
            <a:off x="3347864" y="3501008"/>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冗余处理</a:t>
            </a:r>
          </a:p>
        </p:txBody>
      </p:sp>
      <p:sp>
        <p:nvSpPr>
          <p:cNvPr id="8" name="矩形: 圆角 7"/>
          <p:cNvSpPr/>
          <p:nvPr/>
        </p:nvSpPr>
        <p:spPr>
          <a:xfrm>
            <a:off x="3347864" y="4437112"/>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坐标变换</a:t>
            </a:r>
          </a:p>
        </p:txBody>
      </p:sp>
      <p:sp>
        <p:nvSpPr>
          <p:cNvPr id="9" name="矩形: 圆角 8"/>
          <p:cNvSpPr/>
          <p:nvPr/>
        </p:nvSpPr>
        <p:spPr>
          <a:xfrm>
            <a:off x="3347864" y="5373216"/>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索引构建</a:t>
            </a:r>
          </a:p>
        </p:txBody>
      </p:sp>
      <p:sp>
        <p:nvSpPr>
          <p:cNvPr id="10" name="箭头: 下 9"/>
          <p:cNvSpPr/>
          <p:nvPr/>
        </p:nvSpPr>
        <p:spPr>
          <a:xfrm>
            <a:off x="4211960" y="2060848"/>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p:cNvSpPr/>
          <p:nvPr/>
        </p:nvSpPr>
        <p:spPr>
          <a:xfrm>
            <a:off x="4211960" y="2996952"/>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p:cNvSpPr/>
          <p:nvPr/>
        </p:nvSpPr>
        <p:spPr>
          <a:xfrm>
            <a:off x="4211960" y="3933056"/>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p:cNvSpPr/>
          <p:nvPr/>
        </p:nvSpPr>
        <p:spPr>
          <a:xfrm>
            <a:off x="4211960" y="4869160"/>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话气泡: 椭圆形 13"/>
          <p:cNvSpPr/>
          <p:nvPr/>
        </p:nvSpPr>
        <p:spPr>
          <a:xfrm>
            <a:off x="5220072" y="1076689"/>
            <a:ext cx="2520280" cy="664041"/>
          </a:xfrm>
          <a:prstGeom prst="wedgeEllipseCallout">
            <a:avLst>
              <a:gd name="adj1" fmla="val -41911"/>
              <a:gd name="adj2" fmla="val 80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开放的地图平台</a:t>
            </a:r>
          </a:p>
        </p:txBody>
      </p:sp>
      <p:sp>
        <p:nvSpPr>
          <p:cNvPr id="16" name="对话气泡: 椭圆形 15"/>
          <p:cNvSpPr/>
          <p:nvPr/>
        </p:nvSpPr>
        <p:spPr>
          <a:xfrm>
            <a:off x="5220072" y="2852936"/>
            <a:ext cx="2520280" cy="664041"/>
          </a:xfrm>
          <a:prstGeom prst="wedgeEllipseCallout">
            <a:avLst>
              <a:gd name="adj1" fmla="val -41911"/>
              <a:gd name="adj2" fmla="val 80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点冗余和边冗余</a:t>
            </a:r>
          </a:p>
        </p:txBody>
      </p:sp>
      <p:sp>
        <p:nvSpPr>
          <p:cNvPr id="17" name="对话气泡: 椭圆形 16"/>
          <p:cNvSpPr/>
          <p:nvPr/>
        </p:nvSpPr>
        <p:spPr>
          <a:xfrm>
            <a:off x="5220072" y="3789040"/>
            <a:ext cx="3528392" cy="648072"/>
          </a:xfrm>
          <a:prstGeom prst="wedgeEllipseCallout">
            <a:avLst>
              <a:gd name="adj1" fmla="val -41911"/>
              <a:gd name="adj2" fmla="val 80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经纬度球面坐标系统</a:t>
            </a:r>
            <a:r>
              <a:rPr lang="en-US" altLang="zh-CN" dirty="0">
                <a:sym typeface="Wingdings" panose="05000000000000000000" pitchFamily="2" charset="2"/>
              </a:rPr>
              <a:t></a:t>
            </a:r>
            <a:r>
              <a:rPr lang="zh-CN" altLang="zh-CN" dirty="0"/>
              <a:t>墨卡托平面坐标系统</a:t>
            </a:r>
            <a:endParaRPr lang="zh-CN" altLang="en-US" dirty="0"/>
          </a:p>
        </p:txBody>
      </p:sp>
      <p:sp>
        <p:nvSpPr>
          <p:cNvPr id="18" name="对话气泡: 椭圆形 17"/>
          <p:cNvSpPr/>
          <p:nvPr/>
        </p:nvSpPr>
        <p:spPr>
          <a:xfrm>
            <a:off x="5220072" y="4725144"/>
            <a:ext cx="2520280" cy="664041"/>
          </a:xfrm>
          <a:prstGeom prst="wedgeEllipseCallout">
            <a:avLst>
              <a:gd name="adj1" fmla="val -41911"/>
              <a:gd name="adj2" fmla="val 80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a:t>
            </a:r>
            <a:r>
              <a:rPr lang="en-US" altLang="zh-CN" dirty="0"/>
              <a:t>R</a:t>
            </a:r>
            <a:r>
              <a:rPr lang="zh-CN" altLang="en-US" dirty="0"/>
              <a:t>树的索引结构</a:t>
            </a:r>
          </a:p>
        </p:txBody>
      </p:sp>
      <p:sp>
        <p:nvSpPr>
          <p:cNvPr id="19" name="矩形: 圆角 18"/>
          <p:cNvSpPr/>
          <p:nvPr/>
        </p:nvSpPr>
        <p:spPr>
          <a:xfrm>
            <a:off x="3347864" y="6309320"/>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北京和加州数据</a:t>
            </a:r>
          </a:p>
        </p:txBody>
      </p:sp>
      <p:sp>
        <p:nvSpPr>
          <p:cNvPr id="20" name="箭头: 下 19"/>
          <p:cNvSpPr/>
          <p:nvPr/>
        </p:nvSpPr>
        <p:spPr>
          <a:xfrm>
            <a:off x="4211960" y="5805264"/>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88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数据获取与处理</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框 3"/>
          <p:cNvSpPr txBox="1"/>
          <p:nvPr/>
        </p:nvSpPr>
        <p:spPr>
          <a:xfrm>
            <a:off x="975023" y="1124744"/>
            <a:ext cx="705678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路网数据的获取与处理</a:t>
            </a:r>
            <a:endParaRPr lang="en-US" altLang="zh-CN" sz="2000" dirty="0"/>
          </a:p>
        </p:txBody>
      </p:sp>
      <p:graphicFrame>
        <p:nvGraphicFramePr>
          <p:cNvPr id="15" name="表格 14"/>
          <p:cNvGraphicFramePr>
            <a:graphicFrameLocks noGrp="1"/>
          </p:cNvGraphicFramePr>
          <p:nvPr>
            <p:extLst>
              <p:ext uri="{D42A27DB-BD31-4B8C-83A1-F6EECF244321}">
                <p14:modId xmlns:p14="http://schemas.microsoft.com/office/powerpoint/2010/main" val="1048495274"/>
              </p:ext>
            </p:extLst>
          </p:nvPr>
        </p:nvGraphicFramePr>
        <p:xfrm>
          <a:off x="1795775" y="2881017"/>
          <a:ext cx="5415280" cy="643320"/>
        </p:xfrm>
        <a:graphic>
          <a:graphicData uri="http://schemas.openxmlformats.org/drawingml/2006/table">
            <a:tbl>
              <a:tblPr firstRow="1" firstCol="1" bandRow="1">
                <a:tableStyleId>{5C22544A-7EE6-4342-B048-85BDC9FD1C3A}</a:tableStyleId>
              </a:tblPr>
              <a:tblGrid>
                <a:gridCol w="1804670">
                  <a:extLst>
                    <a:ext uri="{9D8B030D-6E8A-4147-A177-3AD203B41FA5}">
                      <a16:colId xmlns:a16="http://schemas.microsoft.com/office/drawing/2014/main" val="2586222301"/>
                    </a:ext>
                  </a:extLst>
                </a:gridCol>
                <a:gridCol w="1805305">
                  <a:extLst>
                    <a:ext uri="{9D8B030D-6E8A-4147-A177-3AD203B41FA5}">
                      <a16:colId xmlns:a16="http://schemas.microsoft.com/office/drawing/2014/main" val="2544273033"/>
                    </a:ext>
                  </a:extLst>
                </a:gridCol>
                <a:gridCol w="1805305">
                  <a:extLst>
                    <a:ext uri="{9D8B030D-6E8A-4147-A177-3AD203B41FA5}">
                      <a16:colId xmlns:a16="http://schemas.microsoft.com/office/drawing/2014/main" val="1895191926"/>
                    </a:ext>
                  </a:extLst>
                </a:gridCol>
              </a:tblGrid>
              <a:tr h="0">
                <a:tc>
                  <a:txBody>
                    <a:bodyPr/>
                    <a:lstStyle/>
                    <a:p>
                      <a:pPr algn="just">
                        <a:lnSpc>
                          <a:spcPct val="130000"/>
                        </a:lnSpc>
                        <a:spcAft>
                          <a:spcPts val="0"/>
                        </a:spcAft>
                      </a:pPr>
                      <a:r>
                        <a:rPr lang="zh-CN" sz="1200" b="0" kern="0" dirty="0">
                          <a:effectLst/>
                        </a:rPr>
                        <a:t>城市</a:t>
                      </a:r>
                      <a:endParaRPr lang="zh-CN" sz="105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zh-CN" sz="1200" b="0" kern="0">
                          <a:effectLst/>
                        </a:rPr>
                        <a:t>顶点</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zh-CN" sz="1200" b="0" kern="0">
                          <a:effectLst/>
                        </a:rPr>
                        <a:t>边</a:t>
                      </a:r>
                      <a:endParaRPr lang="zh-CN" sz="1050" b="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46763065"/>
                  </a:ext>
                </a:extLst>
              </a:tr>
              <a:tr h="0">
                <a:tc>
                  <a:txBody>
                    <a:bodyPr/>
                    <a:lstStyle/>
                    <a:p>
                      <a:pPr algn="just">
                        <a:lnSpc>
                          <a:spcPct val="130000"/>
                        </a:lnSpc>
                        <a:spcAft>
                          <a:spcPts val="0"/>
                        </a:spcAft>
                      </a:pPr>
                      <a:r>
                        <a:rPr lang="zh-CN" sz="1200" b="0" kern="0">
                          <a:effectLst/>
                        </a:rPr>
                        <a:t>北京</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050" b="0" kern="100">
                          <a:effectLst/>
                        </a:rPr>
                        <a:t>84084</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050" b="0" kern="100">
                          <a:effectLst/>
                        </a:rPr>
                        <a:t>104313</a:t>
                      </a:r>
                      <a:endParaRPr lang="zh-CN" sz="1050" b="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8379394"/>
                  </a:ext>
                </a:extLst>
              </a:tr>
              <a:tr h="0">
                <a:tc>
                  <a:txBody>
                    <a:bodyPr/>
                    <a:lstStyle/>
                    <a:p>
                      <a:pPr algn="just">
                        <a:lnSpc>
                          <a:spcPct val="130000"/>
                        </a:lnSpc>
                        <a:spcAft>
                          <a:spcPts val="0"/>
                        </a:spcAft>
                      </a:pPr>
                      <a:r>
                        <a:rPr lang="zh-CN" sz="1200" b="0" kern="0">
                          <a:effectLst/>
                        </a:rPr>
                        <a:t>加州</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050" b="0" kern="100">
                          <a:effectLst/>
                        </a:rPr>
                        <a:t>21048</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050" b="0" kern="100" dirty="0">
                          <a:effectLst/>
                        </a:rPr>
                        <a:t>21693</a:t>
                      </a:r>
                      <a:endParaRPr lang="zh-CN" sz="105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12568993"/>
                  </a:ext>
                </a:extLst>
              </a:tr>
            </a:tbl>
          </a:graphicData>
        </a:graphic>
      </p:graphicFrame>
    </p:spTree>
    <p:extLst>
      <p:ext uri="{BB962C8B-B14F-4D97-AF65-F5344CB8AC3E}">
        <p14:creationId xmlns:p14="http://schemas.microsoft.com/office/powerpoint/2010/main" val="163618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数据获取与处理</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框 3"/>
          <p:cNvSpPr txBox="1"/>
          <p:nvPr/>
        </p:nvSpPr>
        <p:spPr>
          <a:xfrm>
            <a:off x="975023" y="1124744"/>
            <a:ext cx="70567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真实的空间点及不确定空间点数据的获取与处理</a:t>
            </a:r>
            <a:endParaRPr lang="en-US" altLang="zh-CN" sz="2000" dirty="0"/>
          </a:p>
        </p:txBody>
      </p:sp>
      <p:sp>
        <p:nvSpPr>
          <p:cNvPr id="15" name="椭圆 14"/>
          <p:cNvSpPr/>
          <p:nvPr/>
        </p:nvSpPr>
        <p:spPr>
          <a:xfrm>
            <a:off x="3819339" y="1772816"/>
            <a:ext cx="1368152"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北京出租车数据</a:t>
            </a:r>
          </a:p>
        </p:txBody>
      </p:sp>
      <p:sp>
        <p:nvSpPr>
          <p:cNvPr id="21" name="矩形: 圆角 20"/>
          <p:cNvSpPr/>
          <p:nvPr/>
        </p:nvSpPr>
        <p:spPr>
          <a:xfrm>
            <a:off x="2915816" y="1772816"/>
            <a:ext cx="648072"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空车</a:t>
            </a:r>
          </a:p>
        </p:txBody>
      </p:sp>
      <p:sp>
        <p:nvSpPr>
          <p:cNvPr id="24" name="矩形: 圆角 23"/>
          <p:cNvSpPr/>
          <p:nvPr/>
        </p:nvSpPr>
        <p:spPr>
          <a:xfrm>
            <a:off x="5508104" y="1772816"/>
            <a:ext cx="648072"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乘客</a:t>
            </a:r>
          </a:p>
        </p:txBody>
      </p:sp>
      <p:sp>
        <p:nvSpPr>
          <p:cNvPr id="25" name="矩形: 圆角 24"/>
          <p:cNvSpPr/>
          <p:nvPr/>
        </p:nvSpPr>
        <p:spPr>
          <a:xfrm>
            <a:off x="5220072" y="2888459"/>
            <a:ext cx="1152128"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空间点</a:t>
            </a:r>
          </a:p>
        </p:txBody>
      </p:sp>
      <p:sp>
        <p:nvSpPr>
          <p:cNvPr id="26" name="矩形: 圆角 25"/>
          <p:cNvSpPr/>
          <p:nvPr/>
        </p:nvSpPr>
        <p:spPr>
          <a:xfrm>
            <a:off x="2699792" y="2852936"/>
            <a:ext cx="1152128"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不确定空间点</a:t>
            </a:r>
          </a:p>
        </p:txBody>
      </p:sp>
      <p:sp>
        <p:nvSpPr>
          <p:cNvPr id="27" name="箭头: 下 26"/>
          <p:cNvSpPr/>
          <p:nvPr/>
        </p:nvSpPr>
        <p:spPr>
          <a:xfrm>
            <a:off x="3167844" y="2397078"/>
            <a:ext cx="144016" cy="462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p:cNvSpPr/>
          <p:nvPr/>
        </p:nvSpPr>
        <p:spPr>
          <a:xfrm>
            <a:off x="5724128" y="2390115"/>
            <a:ext cx="144016" cy="462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p:cNvSpPr/>
          <p:nvPr/>
        </p:nvSpPr>
        <p:spPr>
          <a:xfrm rot="3703379">
            <a:off x="5044754" y="3135162"/>
            <a:ext cx="169893" cy="1483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p:cNvSpPr/>
          <p:nvPr/>
        </p:nvSpPr>
        <p:spPr>
          <a:xfrm rot="17987837">
            <a:off x="3690055" y="3154142"/>
            <a:ext cx="160478" cy="1423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p:cNvSpPr/>
          <p:nvPr/>
        </p:nvSpPr>
        <p:spPr>
          <a:xfrm>
            <a:off x="4326372" y="4182399"/>
            <a:ext cx="220048" cy="822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p:cNvSpPr txBox="1"/>
          <p:nvPr/>
        </p:nvSpPr>
        <p:spPr>
          <a:xfrm>
            <a:off x="4427984" y="4406339"/>
            <a:ext cx="1609756" cy="369332"/>
          </a:xfrm>
          <a:prstGeom prst="rect">
            <a:avLst/>
          </a:prstGeom>
          <a:noFill/>
        </p:spPr>
        <p:txBody>
          <a:bodyPr wrap="square" rtlCol="0">
            <a:spAutoFit/>
          </a:bodyPr>
          <a:lstStyle/>
          <a:p>
            <a:r>
              <a:rPr lang="zh-CN" altLang="en-US" dirty="0"/>
              <a:t>空间点投影</a:t>
            </a:r>
          </a:p>
        </p:txBody>
      </p:sp>
      <p:sp>
        <p:nvSpPr>
          <p:cNvPr id="35" name="矩形: 圆角 34"/>
          <p:cNvSpPr/>
          <p:nvPr/>
        </p:nvSpPr>
        <p:spPr>
          <a:xfrm>
            <a:off x="2957669" y="5054411"/>
            <a:ext cx="2982483" cy="11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与北京路网数据融合的空间点及不确定空间数据</a:t>
            </a:r>
          </a:p>
        </p:txBody>
      </p:sp>
    </p:spTree>
    <p:extLst>
      <p:ext uri="{BB962C8B-B14F-4D97-AF65-F5344CB8AC3E}">
        <p14:creationId xmlns:p14="http://schemas.microsoft.com/office/powerpoint/2010/main" val="316213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目录</a:t>
            </a:r>
          </a:p>
        </p:txBody>
      </p:sp>
      <p:sp>
        <p:nvSpPr>
          <p:cNvPr id="4" name="内容占位符 2"/>
          <p:cNvSpPr txBox="1">
            <a:spLocks/>
          </p:cNvSpPr>
          <p:nvPr/>
        </p:nvSpPr>
        <p:spPr>
          <a:xfrm>
            <a:off x="753616" y="1268760"/>
            <a:ext cx="7706816" cy="5112568"/>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rPr>
              <a:t>研究背景和意义</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lang="zh-CN" altLang="en-US" sz="2400" b="1" kern="0" dirty="0">
                <a:solidFill>
                  <a:srgbClr val="002060"/>
                </a:solidFill>
              </a:rPr>
              <a:t>论文研究问题</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lang="zh-CN" altLang="en-US" sz="2400" b="1" kern="0" dirty="0">
                <a:solidFill>
                  <a:srgbClr val="002060"/>
                </a:solidFill>
              </a:rPr>
              <a:t>国内外研究现状</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rPr>
              <a:t>数据获取与处理</a:t>
            </a:r>
            <a:endParaRPr kumimoji="0" lang="en-US" altLang="zh-CN" sz="2400" b="1" i="0" u="none" strike="noStrike" kern="0" cap="none" spc="0" normalizeH="0" baseline="0" noProof="0" dirty="0">
              <a:ln>
                <a:noFill/>
              </a:ln>
              <a:solidFill>
                <a:srgbClr val="002060"/>
              </a:solidFill>
              <a:effectLst/>
              <a:uLnTx/>
              <a:uFillTx/>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基于路网扩展的不确定二元反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—PE</a:t>
            </a:r>
            <a:r>
              <a:rPr lang="zh-CN" altLang="en-US" sz="2400" b="1" kern="0" dirty="0">
                <a:solidFill>
                  <a:srgbClr val="002060"/>
                </a:solidFill>
              </a:rPr>
              <a:t>算法</a:t>
            </a:r>
            <a:endParaRPr kumimoji="0" lang="en-US" altLang="zh-CN" sz="2400" b="1" i="0" u="none" strike="noStrike" kern="0" cap="none" spc="0" normalizeH="0" baseline="0" noProof="0" dirty="0">
              <a:ln>
                <a:noFill/>
              </a:ln>
              <a:solidFill>
                <a:srgbClr val="002060"/>
              </a:solidFill>
              <a:effectLst/>
              <a:uLnTx/>
              <a:uFillTx/>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基于预处理策略的不确定二元反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—PPE</a:t>
            </a:r>
            <a:r>
              <a:rPr lang="zh-CN" altLang="en-US" sz="2400" b="1" kern="0" dirty="0">
                <a:solidFill>
                  <a:srgbClr val="002060"/>
                </a:solidFill>
              </a:rPr>
              <a:t>算法</a:t>
            </a:r>
            <a:endParaRPr lang="en-US" altLang="zh-CN" sz="2400" b="1" kern="0" dirty="0">
              <a:solidFill>
                <a:srgbClr val="002060"/>
              </a:solidFill>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基于懒惰剪枝的不确定二元反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—PL</a:t>
            </a:r>
            <a:r>
              <a:rPr lang="zh-CN" altLang="en-US" sz="2400" b="1" kern="0" dirty="0">
                <a:solidFill>
                  <a:srgbClr val="002060"/>
                </a:solidFill>
              </a:rPr>
              <a:t>算法</a:t>
            </a:r>
            <a:endParaRPr lang="en-US" altLang="zh-CN" sz="2400" b="1" kern="0" dirty="0">
              <a:solidFill>
                <a:srgbClr val="002060"/>
              </a:solidFill>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总结</a:t>
            </a:r>
            <a:endParaRPr lang="en-US" altLang="zh-CN" sz="2400" b="1" kern="0" dirty="0">
              <a:solidFill>
                <a:srgbClr val="002060"/>
              </a:solidFill>
            </a:endParaRPr>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2</a:t>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数据获取与处理</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框 3"/>
          <p:cNvSpPr txBox="1"/>
          <p:nvPr/>
        </p:nvSpPr>
        <p:spPr>
          <a:xfrm>
            <a:off x="975023" y="1124744"/>
            <a:ext cx="70567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真实的空间点及不确定空间点数据的获取与处理</a:t>
            </a:r>
            <a:endParaRPr lang="en-US" altLang="zh-CN" sz="2000" dirty="0"/>
          </a:p>
        </p:txBody>
      </p:sp>
      <p:graphicFrame>
        <p:nvGraphicFramePr>
          <p:cNvPr id="2" name="表格 1"/>
          <p:cNvGraphicFramePr>
            <a:graphicFrameLocks noGrp="1"/>
          </p:cNvGraphicFramePr>
          <p:nvPr>
            <p:extLst>
              <p:ext uri="{D42A27DB-BD31-4B8C-83A1-F6EECF244321}">
                <p14:modId xmlns:p14="http://schemas.microsoft.com/office/powerpoint/2010/main" val="4085259007"/>
              </p:ext>
            </p:extLst>
          </p:nvPr>
        </p:nvGraphicFramePr>
        <p:xfrm>
          <a:off x="2472685" y="2924517"/>
          <a:ext cx="4061460" cy="428880"/>
        </p:xfrm>
        <a:graphic>
          <a:graphicData uri="http://schemas.openxmlformats.org/drawingml/2006/table">
            <a:tbl>
              <a:tblPr firstRow="1" firstCol="1" bandRow="1">
                <a:tableStyleId>{5C22544A-7EE6-4342-B048-85BDC9FD1C3A}</a:tableStyleId>
              </a:tblPr>
              <a:tblGrid>
                <a:gridCol w="1353820">
                  <a:extLst>
                    <a:ext uri="{9D8B030D-6E8A-4147-A177-3AD203B41FA5}">
                      <a16:colId xmlns:a16="http://schemas.microsoft.com/office/drawing/2014/main" val="3438760069"/>
                    </a:ext>
                  </a:extLst>
                </a:gridCol>
                <a:gridCol w="1055370">
                  <a:extLst>
                    <a:ext uri="{9D8B030D-6E8A-4147-A177-3AD203B41FA5}">
                      <a16:colId xmlns:a16="http://schemas.microsoft.com/office/drawing/2014/main" val="2310613762"/>
                    </a:ext>
                  </a:extLst>
                </a:gridCol>
                <a:gridCol w="1652270">
                  <a:extLst>
                    <a:ext uri="{9D8B030D-6E8A-4147-A177-3AD203B41FA5}">
                      <a16:colId xmlns:a16="http://schemas.microsoft.com/office/drawing/2014/main" val="1612678117"/>
                    </a:ext>
                  </a:extLst>
                </a:gridCol>
              </a:tblGrid>
              <a:tr h="0">
                <a:tc>
                  <a:txBody>
                    <a:bodyPr/>
                    <a:lstStyle/>
                    <a:p>
                      <a:pPr algn="just">
                        <a:lnSpc>
                          <a:spcPct val="130000"/>
                        </a:lnSpc>
                        <a:spcAft>
                          <a:spcPts val="0"/>
                        </a:spcAft>
                      </a:pPr>
                      <a:r>
                        <a:rPr lang="zh-CN" sz="1200" b="0" kern="0">
                          <a:effectLst/>
                        </a:rPr>
                        <a:t>城市</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zh-CN" sz="1200" b="0" kern="0">
                          <a:effectLst/>
                        </a:rPr>
                        <a:t>空间点个数</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zh-CN" sz="1200" b="0" kern="0">
                          <a:effectLst/>
                        </a:rPr>
                        <a:t>不确定空间点个数</a:t>
                      </a:r>
                      <a:endParaRPr lang="zh-CN" sz="1050" b="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71704797"/>
                  </a:ext>
                </a:extLst>
              </a:tr>
              <a:tr h="0">
                <a:tc>
                  <a:txBody>
                    <a:bodyPr/>
                    <a:lstStyle/>
                    <a:p>
                      <a:pPr algn="just">
                        <a:lnSpc>
                          <a:spcPct val="130000"/>
                        </a:lnSpc>
                        <a:spcAft>
                          <a:spcPts val="0"/>
                        </a:spcAft>
                      </a:pPr>
                      <a:r>
                        <a:rPr lang="zh-CN" sz="1200" b="0" kern="0">
                          <a:effectLst/>
                        </a:rPr>
                        <a:t>北京</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050" b="0" kern="100" dirty="0">
                          <a:effectLst/>
                        </a:rPr>
                        <a:t>866</a:t>
                      </a:r>
                      <a:endParaRPr lang="zh-CN" sz="105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050" b="0" kern="100" dirty="0">
                          <a:effectLst/>
                        </a:rPr>
                        <a:t>3994</a:t>
                      </a:r>
                      <a:endParaRPr lang="zh-CN" sz="105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83852925"/>
                  </a:ext>
                </a:extLst>
              </a:tr>
            </a:tbl>
          </a:graphicData>
        </a:graphic>
      </p:graphicFrame>
    </p:spTree>
    <p:extLst>
      <p:ext uri="{BB962C8B-B14F-4D97-AF65-F5344CB8AC3E}">
        <p14:creationId xmlns:p14="http://schemas.microsoft.com/office/powerpoint/2010/main" val="238656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数据获取与处理</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框 3"/>
          <p:cNvSpPr txBox="1"/>
          <p:nvPr/>
        </p:nvSpPr>
        <p:spPr>
          <a:xfrm>
            <a:off x="975023" y="1124744"/>
            <a:ext cx="70567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模拟的空间点及不确定空间点数据的生成</a:t>
            </a:r>
            <a:endParaRPr lang="en-US" altLang="zh-CN" sz="2000" dirty="0"/>
          </a:p>
        </p:txBody>
      </p:sp>
      <p:sp>
        <p:nvSpPr>
          <p:cNvPr id="18" name="椭圆 17"/>
          <p:cNvSpPr/>
          <p:nvPr/>
        </p:nvSpPr>
        <p:spPr>
          <a:xfrm>
            <a:off x="3819339" y="1772816"/>
            <a:ext cx="1368152"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加州路网</a:t>
            </a:r>
          </a:p>
        </p:txBody>
      </p:sp>
      <p:sp>
        <p:nvSpPr>
          <p:cNvPr id="19" name="矩形: 圆角 18"/>
          <p:cNvSpPr/>
          <p:nvPr/>
        </p:nvSpPr>
        <p:spPr>
          <a:xfrm>
            <a:off x="2732373" y="1772816"/>
            <a:ext cx="831515"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偏移距离</a:t>
            </a:r>
          </a:p>
        </p:txBody>
      </p:sp>
      <p:sp>
        <p:nvSpPr>
          <p:cNvPr id="22" name="矩形: 圆角 21"/>
          <p:cNvSpPr/>
          <p:nvPr/>
        </p:nvSpPr>
        <p:spPr>
          <a:xfrm>
            <a:off x="5796136" y="2924944"/>
            <a:ext cx="1152128"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不确定空间点</a:t>
            </a:r>
          </a:p>
        </p:txBody>
      </p:sp>
      <p:sp>
        <p:nvSpPr>
          <p:cNvPr id="23" name="矩形: 圆角 22"/>
          <p:cNvSpPr/>
          <p:nvPr/>
        </p:nvSpPr>
        <p:spPr>
          <a:xfrm>
            <a:off x="1905462" y="2915788"/>
            <a:ext cx="1152128"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空间点</a:t>
            </a:r>
          </a:p>
        </p:txBody>
      </p:sp>
      <p:sp>
        <p:nvSpPr>
          <p:cNvPr id="41" name="矩形: 圆角 40"/>
          <p:cNvSpPr/>
          <p:nvPr/>
        </p:nvSpPr>
        <p:spPr>
          <a:xfrm>
            <a:off x="1547664" y="1772816"/>
            <a:ext cx="648072"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边</a:t>
            </a:r>
          </a:p>
        </p:txBody>
      </p:sp>
      <p:sp>
        <p:nvSpPr>
          <p:cNvPr id="42" name="箭头: 下 41"/>
          <p:cNvSpPr/>
          <p:nvPr/>
        </p:nvSpPr>
        <p:spPr>
          <a:xfrm rot="17811468">
            <a:off x="2003227" y="2242917"/>
            <a:ext cx="166765" cy="808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p:cNvSpPr/>
          <p:nvPr/>
        </p:nvSpPr>
        <p:spPr>
          <a:xfrm rot="4034025">
            <a:off x="2877362" y="2249994"/>
            <a:ext cx="166765" cy="808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74545" y="2312709"/>
            <a:ext cx="1117305" cy="369332"/>
          </a:xfrm>
          <a:prstGeom prst="rect">
            <a:avLst/>
          </a:prstGeom>
          <a:noFill/>
        </p:spPr>
        <p:txBody>
          <a:bodyPr wrap="square" rtlCol="0">
            <a:spAutoFit/>
          </a:bodyPr>
          <a:lstStyle/>
          <a:p>
            <a:r>
              <a:rPr lang="zh-CN" altLang="en-US" dirty="0"/>
              <a:t>随机函数</a:t>
            </a:r>
          </a:p>
        </p:txBody>
      </p:sp>
      <p:sp>
        <p:nvSpPr>
          <p:cNvPr id="44" name="矩形: 圆角 43"/>
          <p:cNvSpPr/>
          <p:nvPr/>
        </p:nvSpPr>
        <p:spPr>
          <a:xfrm>
            <a:off x="6692813" y="1772816"/>
            <a:ext cx="831515"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范围长度</a:t>
            </a:r>
          </a:p>
        </p:txBody>
      </p:sp>
      <p:sp>
        <p:nvSpPr>
          <p:cNvPr id="45" name="矩形: 圆角 44"/>
          <p:cNvSpPr/>
          <p:nvPr/>
        </p:nvSpPr>
        <p:spPr>
          <a:xfrm>
            <a:off x="5508103" y="1772816"/>
            <a:ext cx="747661" cy="61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中心点</a:t>
            </a:r>
          </a:p>
        </p:txBody>
      </p:sp>
      <p:sp>
        <p:nvSpPr>
          <p:cNvPr id="46" name="箭头: 下 45"/>
          <p:cNvSpPr/>
          <p:nvPr/>
        </p:nvSpPr>
        <p:spPr>
          <a:xfrm rot="17811468">
            <a:off x="5963667" y="2242917"/>
            <a:ext cx="166765" cy="808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下 46"/>
          <p:cNvSpPr/>
          <p:nvPr/>
        </p:nvSpPr>
        <p:spPr>
          <a:xfrm rot="4034025">
            <a:off x="6837802" y="2249994"/>
            <a:ext cx="166765" cy="808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974975" y="2339588"/>
            <a:ext cx="1117305" cy="369332"/>
          </a:xfrm>
          <a:prstGeom prst="rect">
            <a:avLst/>
          </a:prstGeom>
          <a:noFill/>
        </p:spPr>
        <p:txBody>
          <a:bodyPr wrap="square" rtlCol="0">
            <a:spAutoFit/>
          </a:bodyPr>
          <a:lstStyle/>
          <a:p>
            <a:r>
              <a:rPr lang="zh-CN" altLang="en-US" dirty="0"/>
              <a:t>随机函数</a:t>
            </a:r>
          </a:p>
        </p:txBody>
      </p:sp>
      <p:sp>
        <p:nvSpPr>
          <p:cNvPr id="7" name="箭头: 下 6"/>
          <p:cNvSpPr/>
          <p:nvPr/>
        </p:nvSpPr>
        <p:spPr>
          <a:xfrm>
            <a:off x="4028517" y="3717032"/>
            <a:ext cx="975531"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981436188"/>
              </p:ext>
            </p:extLst>
          </p:nvPr>
        </p:nvGraphicFramePr>
        <p:xfrm>
          <a:off x="1885222" y="4559737"/>
          <a:ext cx="5415280" cy="1015240"/>
        </p:xfrm>
        <a:graphic>
          <a:graphicData uri="http://schemas.openxmlformats.org/drawingml/2006/table">
            <a:tbl>
              <a:tblPr firstRow="1" firstCol="1" bandRow="1">
                <a:tableStyleId>{5C22544A-7EE6-4342-B048-85BDC9FD1C3A}</a:tableStyleId>
              </a:tblPr>
              <a:tblGrid>
                <a:gridCol w="969351">
                  <a:extLst>
                    <a:ext uri="{9D8B030D-6E8A-4147-A177-3AD203B41FA5}">
                      <a16:colId xmlns:a16="http://schemas.microsoft.com/office/drawing/2014/main" val="3965757572"/>
                    </a:ext>
                  </a:extLst>
                </a:gridCol>
                <a:gridCol w="1350485">
                  <a:extLst>
                    <a:ext uri="{9D8B030D-6E8A-4147-A177-3AD203B41FA5}">
                      <a16:colId xmlns:a16="http://schemas.microsoft.com/office/drawing/2014/main" val="3287647148"/>
                    </a:ext>
                  </a:extLst>
                </a:gridCol>
                <a:gridCol w="1438781">
                  <a:extLst>
                    <a:ext uri="{9D8B030D-6E8A-4147-A177-3AD203B41FA5}">
                      <a16:colId xmlns:a16="http://schemas.microsoft.com/office/drawing/2014/main" val="2695018189"/>
                    </a:ext>
                  </a:extLst>
                </a:gridCol>
                <a:gridCol w="1656663">
                  <a:extLst>
                    <a:ext uri="{9D8B030D-6E8A-4147-A177-3AD203B41FA5}">
                      <a16:colId xmlns:a16="http://schemas.microsoft.com/office/drawing/2014/main" val="1933693102"/>
                    </a:ext>
                  </a:extLst>
                </a:gridCol>
              </a:tblGrid>
              <a:tr h="0">
                <a:tc>
                  <a:txBody>
                    <a:bodyPr/>
                    <a:lstStyle/>
                    <a:p>
                      <a:pPr algn="just">
                        <a:spcAft>
                          <a:spcPts val="0"/>
                        </a:spcAft>
                      </a:pPr>
                      <a:r>
                        <a:rPr lang="zh-CN" sz="1050" b="0" kern="100">
                          <a:effectLst/>
                        </a:rPr>
                        <a:t>数据集</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b="0" kern="100">
                          <a:effectLst/>
                        </a:rPr>
                        <a:t>空间点个数</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b="0" kern="100">
                          <a:effectLst/>
                        </a:rPr>
                        <a:t>不确定空间点个数</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b="0" kern="100">
                          <a:effectLst/>
                        </a:rPr>
                        <a:t>不确定空间点平均长度</a:t>
                      </a:r>
                      <a:endParaRPr lang="zh-CN" sz="1050" b="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33464053"/>
                  </a:ext>
                </a:extLst>
              </a:tr>
              <a:tr h="0">
                <a:tc>
                  <a:txBody>
                    <a:bodyPr/>
                    <a:lstStyle/>
                    <a:p>
                      <a:pPr algn="just">
                        <a:lnSpc>
                          <a:spcPct val="130000"/>
                        </a:lnSpc>
                        <a:spcAft>
                          <a:spcPts val="0"/>
                        </a:spcAft>
                      </a:pPr>
                      <a:r>
                        <a:rPr lang="en-US" sz="1200" b="0" kern="0" dirty="0">
                          <a:effectLst/>
                        </a:rPr>
                        <a:t>C1</a:t>
                      </a:r>
                      <a:endParaRPr lang="zh-CN" sz="105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4</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4</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3</a:t>
                      </a:r>
                      <a:endParaRPr lang="zh-CN" sz="1050" b="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5072992"/>
                  </a:ext>
                </a:extLst>
              </a:tr>
              <a:tr h="0">
                <a:tc>
                  <a:txBody>
                    <a:bodyPr/>
                    <a:lstStyle/>
                    <a:p>
                      <a:pPr algn="just">
                        <a:lnSpc>
                          <a:spcPct val="130000"/>
                        </a:lnSpc>
                        <a:spcAft>
                          <a:spcPts val="0"/>
                        </a:spcAft>
                      </a:pPr>
                      <a:r>
                        <a:rPr lang="en-US" sz="1200" b="0" kern="0">
                          <a:effectLst/>
                        </a:rPr>
                        <a:t>C2</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0</a:t>
                      </a:r>
                      <a:r>
                        <a:rPr lang="en-US" sz="1200" b="0" kern="0">
                          <a:effectLst/>
                        </a:rPr>
                        <a:t>,10</a:t>
                      </a:r>
                      <a:r>
                        <a:rPr lang="en-US" sz="1200" b="0" kern="0" baseline="30000">
                          <a:effectLst/>
                        </a:rPr>
                        <a:t>1</a:t>
                      </a:r>
                      <a:r>
                        <a:rPr lang="en-US" sz="1200" b="0" kern="0">
                          <a:effectLst/>
                        </a:rPr>
                        <a:t>,…,10</a:t>
                      </a:r>
                      <a:r>
                        <a:rPr lang="en-US" sz="1200" b="0" kern="0" baseline="30000">
                          <a:effectLst/>
                        </a:rPr>
                        <a:t>5</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4</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3</a:t>
                      </a:r>
                      <a:endParaRPr lang="zh-CN" sz="1050" b="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90803138"/>
                  </a:ext>
                </a:extLst>
              </a:tr>
              <a:tr h="0">
                <a:tc>
                  <a:txBody>
                    <a:bodyPr/>
                    <a:lstStyle/>
                    <a:p>
                      <a:pPr algn="just">
                        <a:lnSpc>
                          <a:spcPct val="130000"/>
                        </a:lnSpc>
                        <a:spcAft>
                          <a:spcPts val="0"/>
                        </a:spcAft>
                      </a:pPr>
                      <a:r>
                        <a:rPr lang="en-US" sz="1200" b="0" kern="0">
                          <a:effectLst/>
                        </a:rPr>
                        <a:t>C3</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4</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0</a:t>
                      </a:r>
                      <a:r>
                        <a:rPr lang="en-US" sz="1200" b="0" kern="0">
                          <a:effectLst/>
                        </a:rPr>
                        <a:t>,10</a:t>
                      </a:r>
                      <a:r>
                        <a:rPr lang="en-US" sz="1200" b="0" kern="0" baseline="30000">
                          <a:effectLst/>
                        </a:rPr>
                        <a:t>1</a:t>
                      </a:r>
                      <a:r>
                        <a:rPr lang="en-US" sz="1200" b="0" kern="0">
                          <a:effectLst/>
                        </a:rPr>
                        <a:t>,…,10</a:t>
                      </a:r>
                      <a:r>
                        <a:rPr lang="en-US" sz="1200" b="0" kern="0" baseline="30000">
                          <a:effectLst/>
                        </a:rPr>
                        <a:t>5</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3</a:t>
                      </a:r>
                      <a:endParaRPr lang="zh-CN" sz="1050" b="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844922"/>
                  </a:ext>
                </a:extLst>
              </a:tr>
              <a:tr h="0">
                <a:tc>
                  <a:txBody>
                    <a:bodyPr/>
                    <a:lstStyle/>
                    <a:p>
                      <a:pPr algn="just">
                        <a:lnSpc>
                          <a:spcPct val="130000"/>
                        </a:lnSpc>
                        <a:spcAft>
                          <a:spcPts val="0"/>
                        </a:spcAft>
                      </a:pPr>
                      <a:r>
                        <a:rPr lang="en-US" sz="1200" b="0" kern="0">
                          <a:effectLst/>
                        </a:rPr>
                        <a:t>C4</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4</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a:effectLst/>
                        </a:rPr>
                        <a:t>10</a:t>
                      </a:r>
                      <a:r>
                        <a:rPr lang="en-US" sz="1200" b="0" kern="0" baseline="30000">
                          <a:effectLst/>
                        </a:rPr>
                        <a:t>4</a:t>
                      </a:r>
                      <a:endParaRPr lang="zh-CN" sz="105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30000"/>
                        </a:lnSpc>
                        <a:spcAft>
                          <a:spcPts val="0"/>
                        </a:spcAft>
                      </a:pPr>
                      <a:r>
                        <a:rPr lang="en-US" sz="1200" b="0" kern="0" dirty="0">
                          <a:effectLst/>
                        </a:rPr>
                        <a:t>10</a:t>
                      </a:r>
                      <a:r>
                        <a:rPr lang="en-US" sz="1200" b="0" kern="0" baseline="30000" dirty="0">
                          <a:effectLst/>
                        </a:rPr>
                        <a:t>0</a:t>
                      </a:r>
                      <a:r>
                        <a:rPr lang="en-US" sz="1200" b="0" kern="0" dirty="0">
                          <a:effectLst/>
                        </a:rPr>
                        <a:t>,10</a:t>
                      </a:r>
                      <a:r>
                        <a:rPr lang="en-US" sz="1200" b="0" kern="0" baseline="30000" dirty="0">
                          <a:effectLst/>
                        </a:rPr>
                        <a:t>1</a:t>
                      </a:r>
                      <a:r>
                        <a:rPr lang="en-US" sz="1200" b="0" kern="0" dirty="0">
                          <a:effectLst/>
                        </a:rPr>
                        <a:t>,…, 10</a:t>
                      </a:r>
                      <a:r>
                        <a:rPr lang="en-US" sz="1200" b="0" kern="0" baseline="30000" dirty="0">
                          <a:effectLst/>
                        </a:rPr>
                        <a:t>6</a:t>
                      </a:r>
                      <a:endParaRPr lang="zh-CN" sz="105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37439098"/>
                  </a:ext>
                </a:extLst>
              </a:tr>
            </a:tbl>
          </a:graphicData>
        </a:graphic>
      </p:graphicFrame>
    </p:spTree>
    <p:extLst>
      <p:ext uri="{BB962C8B-B14F-4D97-AF65-F5344CB8AC3E}">
        <p14:creationId xmlns:p14="http://schemas.microsoft.com/office/powerpoint/2010/main" val="219913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目录</a:t>
            </a:r>
          </a:p>
        </p:txBody>
      </p:sp>
      <p:sp>
        <p:nvSpPr>
          <p:cNvPr id="4" name="内容占位符 2"/>
          <p:cNvSpPr txBox="1">
            <a:spLocks/>
          </p:cNvSpPr>
          <p:nvPr/>
        </p:nvSpPr>
        <p:spPr>
          <a:xfrm>
            <a:off x="753616" y="1268760"/>
            <a:ext cx="7706816" cy="5112568"/>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研究背景和意义</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论文研究问题</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国内外研究现状</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数据获取与处理</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FF0000"/>
                </a:solidFill>
                <a:effectLst/>
                <a:uLnTx/>
                <a:uFillTx/>
                <a:latin typeface="Arial"/>
                <a:ea typeface="+mn-ea"/>
                <a:cs typeface="+mn-cs"/>
              </a:rPr>
              <a:t>基于路网扩展的不确定二元反</a:t>
            </a:r>
            <a:r>
              <a:rPr kumimoji="0" lang="en-US" altLang="zh-CN" sz="2400" b="1" i="0" u="none" strike="noStrike" kern="0" cap="none" spc="0" normalizeH="0" baseline="0" noProof="0" dirty="0" err="1">
                <a:ln>
                  <a:noFill/>
                </a:ln>
                <a:solidFill>
                  <a:srgbClr val="FF000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FF000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FF0000"/>
                </a:solidFill>
                <a:effectLst/>
                <a:uLnTx/>
                <a:uFillTx/>
                <a:latin typeface="Arial"/>
                <a:ea typeface="+mn-ea"/>
                <a:cs typeface="+mn-cs"/>
              </a:rPr>
              <a:t>—PE</a:t>
            </a:r>
            <a:r>
              <a:rPr kumimoji="0" lang="zh-CN" altLang="en-US" sz="2400" b="1" i="0" u="none" strike="noStrike" kern="0" cap="none" spc="0" normalizeH="0" baseline="0" noProof="0" dirty="0">
                <a:ln>
                  <a:noFill/>
                </a:ln>
                <a:solidFill>
                  <a:srgbClr val="FF000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FF000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基于预处理策略的不确定二元反</a:t>
            </a:r>
            <a:r>
              <a:rPr kumimoji="0" lang="en-US" altLang="zh-CN" sz="2400" b="1" i="0" u="none" strike="noStrike" kern="0" cap="none" spc="0" normalizeH="0" baseline="0" noProof="0" dirty="0" err="1">
                <a:ln>
                  <a:noFill/>
                </a:ln>
                <a:solidFill>
                  <a:srgbClr val="00206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002060"/>
                </a:solidFill>
                <a:effectLst/>
                <a:uLnTx/>
                <a:uFillTx/>
                <a:latin typeface="Arial"/>
                <a:ea typeface="+mn-ea"/>
                <a:cs typeface="+mn-cs"/>
              </a:rPr>
              <a:t>—PPE</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基于懒惰剪枝的不确定二元反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—PL</a:t>
            </a:r>
            <a:r>
              <a:rPr lang="zh-CN" altLang="en-US" sz="2400" b="1" kern="0" dirty="0">
                <a:solidFill>
                  <a:srgbClr val="002060"/>
                </a:solidFill>
              </a:rPr>
              <a:t>算法</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总结</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4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74432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算法框架</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TextBox 3"/>
          <p:cNvSpPr txBox="1"/>
          <p:nvPr/>
        </p:nvSpPr>
        <p:spPr>
          <a:xfrm>
            <a:off x="467544" y="1700808"/>
            <a:ext cx="7920880"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算法的基本框架</a:t>
            </a:r>
            <a:endParaRPr lang="en-US" altLang="zh-CN" dirty="0"/>
          </a:p>
          <a:p>
            <a:pPr marL="742950" lvl="1" indent="-285750">
              <a:buFont typeface="Wingdings" panose="05000000000000000000" pitchFamily="2" charset="2"/>
              <a:buChar char="l"/>
            </a:pPr>
            <a:r>
              <a:rPr lang="zh-CN" altLang="en-US" dirty="0"/>
              <a:t>索引结构</a:t>
            </a:r>
            <a:endParaRPr lang="en-US" altLang="zh-CN" dirty="0"/>
          </a:p>
          <a:p>
            <a:pPr marL="742950" lvl="1" indent="-285750">
              <a:buFont typeface="Wingdings" panose="05000000000000000000" pitchFamily="2" charset="2"/>
              <a:buChar char="l"/>
            </a:pPr>
            <a:r>
              <a:rPr lang="zh-CN" altLang="en-US" dirty="0"/>
              <a:t>剪枝策略</a:t>
            </a:r>
            <a:endParaRPr lang="en-US" altLang="zh-CN" dirty="0"/>
          </a:p>
          <a:p>
            <a:pPr lvl="1"/>
            <a:r>
              <a:rPr lang="en-US" altLang="zh-CN" dirty="0"/>
              <a:t> </a:t>
            </a:r>
            <a:r>
              <a:rPr lang="zh-CN" altLang="en-US" dirty="0"/>
              <a:t>    剪枝掉候选集中不可能成为结果的元素</a:t>
            </a:r>
            <a:endParaRPr lang="en-US" altLang="zh-CN" dirty="0"/>
          </a:p>
          <a:p>
            <a:pPr marL="742950" lvl="1" indent="-285750">
              <a:buFont typeface="Wingdings" panose="05000000000000000000" pitchFamily="2" charset="2"/>
              <a:buChar char="l"/>
            </a:pPr>
            <a:r>
              <a:rPr lang="zh-CN" altLang="en-US" dirty="0"/>
              <a:t>验证策略</a:t>
            </a:r>
            <a:endParaRPr lang="en-US" altLang="zh-CN" dirty="0"/>
          </a:p>
          <a:p>
            <a:pPr lvl="1"/>
            <a:r>
              <a:rPr lang="en-US" altLang="zh-CN" dirty="0"/>
              <a:t>     </a:t>
            </a:r>
            <a:r>
              <a:rPr lang="zh-CN" altLang="en-US" dirty="0"/>
              <a:t>验证经过剪枝的候选者中满足条件的结果</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06289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索引结构</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框 3"/>
          <p:cNvSpPr txBox="1"/>
          <p:nvPr/>
        </p:nvSpPr>
        <p:spPr>
          <a:xfrm>
            <a:off x="1004664" y="1196752"/>
            <a:ext cx="7095728"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基于不确定路段的索引结构</a:t>
            </a:r>
            <a:endParaRPr lang="en-US" altLang="zh-CN" dirty="0"/>
          </a:p>
          <a:p>
            <a:endParaRPr lang="en-US" altLang="zh-CN" dirty="0"/>
          </a:p>
          <a:p>
            <a:r>
              <a:rPr lang="zh-CN" altLang="en-US" dirty="0"/>
              <a:t>以不确定路段为最小索引元素</a:t>
            </a:r>
          </a:p>
        </p:txBody>
      </p:sp>
      <p:pic>
        <p:nvPicPr>
          <p:cNvPr id="7" name="图片 6"/>
          <p:cNvPicPr>
            <a:picLocks noChangeAspect="1"/>
          </p:cNvPicPr>
          <p:nvPr/>
        </p:nvPicPr>
        <p:blipFill>
          <a:blip r:embed="rId3"/>
          <a:stretch>
            <a:fillRect/>
          </a:stretch>
        </p:blipFill>
        <p:spPr>
          <a:xfrm>
            <a:off x="395536" y="2420889"/>
            <a:ext cx="3888432" cy="1126986"/>
          </a:xfrm>
          <a:prstGeom prst="rect">
            <a:avLst/>
          </a:prstGeom>
        </p:spPr>
      </p:pic>
      <p:pic>
        <p:nvPicPr>
          <p:cNvPr id="8" name="图片 7"/>
          <p:cNvPicPr>
            <a:picLocks noChangeAspect="1"/>
          </p:cNvPicPr>
          <p:nvPr/>
        </p:nvPicPr>
        <p:blipFill>
          <a:blip r:embed="rId4"/>
          <a:stretch>
            <a:fillRect/>
          </a:stretch>
        </p:blipFill>
        <p:spPr>
          <a:xfrm>
            <a:off x="4572000" y="2405757"/>
            <a:ext cx="4536504" cy="1095251"/>
          </a:xfrm>
          <a:prstGeom prst="rect">
            <a:avLst/>
          </a:prstGeom>
        </p:spPr>
      </p:pic>
      <p:pic>
        <p:nvPicPr>
          <p:cNvPr id="11" name="图片 10"/>
          <p:cNvPicPr>
            <a:picLocks noChangeAspect="1"/>
          </p:cNvPicPr>
          <p:nvPr/>
        </p:nvPicPr>
        <p:blipFill>
          <a:blip r:embed="rId5"/>
          <a:stretch>
            <a:fillRect/>
          </a:stretch>
        </p:blipFill>
        <p:spPr>
          <a:xfrm>
            <a:off x="251520" y="4221088"/>
            <a:ext cx="4580253" cy="1080120"/>
          </a:xfrm>
          <a:prstGeom prst="rect">
            <a:avLst/>
          </a:prstGeom>
        </p:spPr>
      </p:pic>
      <p:pic>
        <p:nvPicPr>
          <p:cNvPr id="14" name="图片 13"/>
          <p:cNvPicPr>
            <a:picLocks noChangeAspect="1"/>
          </p:cNvPicPr>
          <p:nvPr/>
        </p:nvPicPr>
        <p:blipFill>
          <a:blip r:embed="rId6"/>
          <a:stretch>
            <a:fillRect/>
          </a:stretch>
        </p:blipFill>
        <p:spPr>
          <a:xfrm>
            <a:off x="5076056" y="4222204"/>
            <a:ext cx="3888432" cy="110385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剪枝策略</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25</a:t>
            </a:fld>
            <a:endParaRPr lang="zh-CN" altLang="en-US"/>
          </a:p>
        </p:txBody>
      </p:sp>
      <p:pic>
        <p:nvPicPr>
          <p:cNvPr id="2068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4664" y="2518379"/>
            <a:ext cx="4458072" cy="1121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04664" y="3681119"/>
            <a:ext cx="6264696" cy="276999"/>
          </a:xfrm>
          <a:prstGeom prst="rect">
            <a:avLst/>
          </a:prstGeom>
          <a:noFill/>
        </p:spPr>
        <p:txBody>
          <a:bodyPr wrap="square" rtlCol="0">
            <a:spAutoFit/>
          </a:bodyPr>
          <a:lstStyle/>
          <a:p>
            <a:r>
              <a:rPr lang="zh-CN" altLang="en-US" sz="1200" i="1" dirty="0"/>
              <a:t>如果不确定路段所在的边的两个端点都不是</a:t>
            </a:r>
            <a:r>
              <a:rPr lang="en-US" altLang="zh-CN" sz="1200" i="1" dirty="0"/>
              <a:t>q</a:t>
            </a:r>
            <a:r>
              <a:rPr lang="zh-CN" altLang="en-US" sz="1200" i="1" dirty="0"/>
              <a:t>的</a:t>
            </a:r>
            <a:r>
              <a:rPr lang="en-US" altLang="zh-CN" sz="1200" i="1" dirty="0" err="1"/>
              <a:t>RkNN</a:t>
            </a:r>
            <a:r>
              <a:rPr lang="zh-CN" altLang="en-US" sz="1200" i="1" dirty="0"/>
              <a:t>，则该不确定路段也不可能是</a:t>
            </a:r>
          </a:p>
        </p:txBody>
      </p:sp>
      <p:pic>
        <p:nvPicPr>
          <p:cNvPr id="2068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227" y="4043099"/>
            <a:ext cx="6302077" cy="1131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4664" y="5175069"/>
            <a:ext cx="6481911" cy="1278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3"/>
          <p:cNvSpPr txBox="1"/>
          <p:nvPr/>
        </p:nvSpPr>
        <p:spPr>
          <a:xfrm>
            <a:off x="1069897" y="1122349"/>
            <a:ext cx="6382423" cy="830997"/>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基于确定空间范围的剪枝</a:t>
            </a:r>
            <a:endParaRPr lang="en-US" altLang="zh-CN" dirty="0"/>
          </a:p>
          <a:p>
            <a:pPr marL="285750" indent="-285750">
              <a:buFont typeface="Wingdings" panose="05000000000000000000" pitchFamily="2" charset="2"/>
              <a:buChar char="Ø"/>
            </a:pPr>
            <a:endParaRPr lang="en-US" altLang="zh-CN" dirty="0"/>
          </a:p>
          <a:p>
            <a:r>
              <a:rPr lang="zh-CN" altLang="en-US" sz="1200" dirty="0"/>
              <a:t>通过放大法将不可能产生查询点反</a:t>
            </a:r>
            <a:r>
              <a:rPr lang="en-US" altLang="zh-CN" sz="1200" dirty="0" err="1"/>
              <a:t>kNN</a:t>
            </a:r>
            <a:r>
              <a:rPr lang="zh-CN" altLang="en-US" sz="1200" dirty="0"/>
              <a:t>结果的边剪枝掉，剪枝的原来基于如下的推理</a:t>
            </a:r>
            <a:r>
              <a:rPr lang="en-US" altLang="zh-CN" sz="1200" dirty="0"/>
              <a:t>1</a:t>
            </a:r>
            <a:endParaRPr lang="zh-CN" altLang="en-US" sz="1200" dirty="0"/>
          </a:p>
        </p:txBody>
      </p:sp>
    </p:spTree>
    <p:extLst>
      <p:ext uri="{BB962C8B-B14F-4D97-AF65-F5344CB8AC3E}">
        <p14:creationId xmlns:p14="http://schemas.microsoft.com/office/powerpoint/2010/main" val="343896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剪枝策略</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框 3"/>
          <p:cNvSpPr txBox="1"/>
          <p:nvPr/>
        </p:nvSpPr>
        <p:spPr>
          <a:xfrm>
            <a:off x="1069897" y="1122349"/>
            <a:ext cx="6382423"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基于概率分布的剪枝</a:t>
            </a:r>
            <a:endParaRPr lang="en-US" altLang="zh-CN" dirty="0"/>
          </a:p>
          <a:p>
            <a:pPr marL="285750" indent="-285750">
              <a:buFont typeface="Wingdings" panose="05000000000000000000" pitchFamily="2" charset="2"/>
              <a:buChar char="Ø"/>
            </a:pPr>
            <a:endParaRPr lang="en-US" altLang="zh-CN" dirty="0"/>
          </a:p>
          <a:p>
            <a:r>
              <a:rPr lang="zh-CN" altLang="en-US" sz="1200" dirty="0"/>
              <a:t>通过估计每个不确定空间点剩余未计算的不确定路段的概率值而及时的剪枝掉不可能成为查询点结果的不确定空间点。估算的上下界依据于如下的引理</a:t>
            </a:r>
            <a:r>
              <a:rPr lang="en-US" altLang="zh-CN" sz="1200" dirty="0"/>
              <a:t>3</a:t>
            </a:r>
            <a:r>
              <a:rPr lang="zh-CN" altLang="en-US" sz="1200" dirty="0"/>
              <a:t>和引理</a:t>
            </a:r>
            <a:r>
              <a:rPr lang="en-US" altLang="zh-CN" sz="1200" dirty="0"/>
              <a:t>4</a:t>
            </a:r>
            <a:endParaRPr lang="zh-CN" altLang="en-US" sz="1200" dirty="0"/>
          </a:p>
        </p:txBody>
      </p:sp>
      <p:pic>
        <p:nvPicPr>
          <p:cNvPr id="6" name="图片 5"/>
          <p:cNvPicPr>
            <a:picLocks noChangeAspect="1"/>
          </p:cNvPicPr>
          <p:nvPr/>
        </p:nvPicPr>
        <p:blipFill>
          <a:blip r:embed="rId3"/>
          <a:stretch>
            <a:fillRect/>
          </a:stretch>
        </p:blipFill>
        <p:spPr>
          <a:xfrm>
            <a:off x="1069897" y="2636912"/>
            <a:ext cx="5351296" cy="1299017"/>
          </a:xfrm>
          <a:prstGeom prst="rect">
            <a:avLst/>
          </a:prstGeom>
        </p:spPr>
      </p:pic>
      <p:pic>
        <p:nvPicPr>
          <p:cNvPr id="7" name="图片 6"/>
          <p:cNvPicPr>
            <a:picLocks noChangeAspect="1"/>
          </p:cNvPicPr>
          <p:nvPr/>
        </p:nvPicPr>
        <p:blipFill>
          <a:blip r:embed="rId4"/>
          <a:stretch>
            <a:fillRect/>
          </a:stretch>
        </p:blipFill>
        <p:spPr>
          <a:xfrm>
            <a:off x="971601" y="4437112"/>
            <a:ext cx="5328591" cy="1278532"/>
          </a:xfrm>
          <a:prstGeom prst="rect">
            <a:avLst/>
          </a:prstGeom>
        </p:spPr>
      </p:pic>
    </p:spTree>
    <p:extLst>
      <p:ext uri="{BB962C8B-B14F-4D97-AF65-F5344CB8AC3E}">
        <p14:creationId xmlns:p14="http://schemas.microsoft.com/office/powerpoint/2010/main" val="2321401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验证策略</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框 3"/>
          <p:cNvSpPr txBox="1"/>
          <p:nvPr/>
        </p:nvSpPr>
        <p:spPr>
          <a:xfrm>
            <a:off x="1069897" y="1122349"/>
            <a:ext cx="6382423"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基于路网边的验证策略</a:t>
            </a:r>
            <a:endParaRPr lang="en-US" altLang="zh-CN" dirty="0"/>
          </a:p>
          <a:p>
            <a:pPr marL="285750" indent="-285750">
              <a:buFont typeface="Wingdings" panose="05000000000000000000" pitchFamily="2" charset="2"/>
              <a:buChar char="Ø"/>
            </a:pPr>
            <a:endParaRPr lang="en-US" altLang="zh-CN" dirty="0"/>
          </a:p>
          <a:p>
            <a:r>
              <a:rPr lang="zh-CN" altLang="en-US" sz="1200" dirty="0"/>
              <a:t>为了提高验证的效率提出了基于路网边的验证策略，该验证策略考虑到同一条边上的不确定路段的概率值计算过程重复以边为最小验证单元同时验证每条边上的所有不确定路段</a:t>
            </a:r>
          </a:p>
        </p:txBody>
      </p:sp>
      <p:pic>
        <p:nvPicPr>
          <p:cNvPr id="216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3888432" cy="4208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650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算法总体</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框 3"/>
          <p:cNvSpPr txBox="1"/>
          <p:nvPr/>
        </p:nvSpPr>
        <p:spPr>
          <a:xfrm>
            <a:off x="1069897" y="1122349"/>
            <a:ext cx="638242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PE</a:t>
            </a:r>
            <a:r>
              <a:rPr lang="zh-CN" altLang="en-US" dirty="0"/>
              <a:t>算法总体描述</a:t>
            </a:r>
            <a:endParaRPr lang="en-US" altLang="zh-CN" dirty="0"/>
          </a:p>
        </p:txBody>
      </p:sp>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1907704" y="1524987"/>
            <a:ext cx="5328592" cy="5070577"/>
          </a:xfrm>
          <a:prstGeom prst="rect">
            <a:avLst/>
          </a:prstGeom>
        </p:spPr>
      </p:pic>
    </p:spTree>
    <p:extLst>
      <p:ext uri="{BB962C8B-B14F-4D97-AF65-F5344CB8AC3E}">
        <p14:creationId xmlns:p14="http://schemas.microsoft.com/office/powerpoint/2010/main" val="1435257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实验</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框 3"/>
          <p:cNvSpPr txBox="1"/>
          <p:nvPr/>
        </p:nvSpPr>
        <p:spPr>
          <a:xfrm>
            <a:off x="1069897" y="1122349"/>
            <a:ext cx="6382423" cy="138499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实验环境</a:t>
            </a:r>
          </a:p>
          <a:p>
            <a:r>
              <a:rPr lang="zh-CN" altLang="en-US" sz="1200" dirty="0"/>
              <a:t>实验运行于配置为</a:t>
            </a:r>
            <a:r>
              <a:rPr lang="en-US" altLang="zh-CN" sz="1200" dirty="0"/>
              <a:t>Intel(R) Core™i7-4790K CPU @ 4.00GH 4GB. 16GB RAM</a:t>
            </a:r>
            <a:r>
              <a:rPr lang="zh-CN" altLang="en-US" sz="1200" dirty="0"/>
              <a:t>的电脑，采用</a:t>
            </a:r>
            <a:r>
              <a:rPr lang="en-US" altLang="zh-CN" sz="1200" dirty="0"/>
              <a:t>Java</a:t>
            </a:r>
            <a:r>
              <a:rPr lang="zh-CN" altLang="en-US" sz="1200" dirty="0"/>
              <a:t>环境</a:t>
            </a:r>
            <a:r>
              <a:rPr lang="zh-CN" altLang="en-US" dirty="0"/>
              <a:t>。</a:t>
            </a:r>
            <a:endParaRPr lang="en-US" altLang="zh-CN" dirty="0"/>
          </a:p>
          <a:p>
            <a:pPr marL="285750" indent="-285750">
              <a:buFont typeface="Wingdings" panose="05000000000000000000" pitchFamily="2" charset="2"/>
              <a:buChar char="Ø"/>
            </a:pPr>
            <a:r>
              <a:rPr lang="zh-CN" altLang="en-US" dirty="0"/>
              <a:t>实验数据集和相关参数设置</a:t>
            </a:r>
            <a:endParaRPr lang="en-US" altLang="zh-CN" dirty="0"/>
          </a:p>
          <a:p>
            <a:pPr marL="285750" indent="-285750">
              <a:buFont typeface="Wingdings" panose="05000000000000000000" pitchFamily="2" charset="2"/>
              <a:buChar char="Ø"/>
            </a:pPr>
            <a:endParaRPr lang="zh-CN" altLang="en-US" dirty="0"/>
          </a:p>
        </p:txBody>
      </p:sp>
      <p:pic>
        <p:nvPicPr>
          <p:cNvPr id="2" name="图片 1"/>
          <p:cNvPicPr>
            <a:picLocks noChangeAspect="1"/>
          </p:cNvPicPr>
          <p:nvPr/>
        </p:nvPicPr>
        <p:blipFill>
          <a:blip r:embed="rId3"/>
          <a:stretch>
            <a:fillRect/>
          </a:stretch>
        </p:blipFill>
        <p:spPr>
          <a:xfrm>
            <a:off x="2123728" y="2204864"/>
            <a:ext cx="4392488" cy="3130054"/>
          </a:xfrm>
          <a:prstGeom prst="rect">
            <a:avLst/>
          </a:prstGeom>
        </p:spPr>
      </p:pic>
      <p:pic>
        <p:nvPicPr>
          <p:cNvPr id="6" name="图片 5"/>
          <p:cNvPicPr>
            <a:picLocks noChangeAspect="1"/>
          </p:cNvPicPr>
          <p:nvPr/>
        </p:nvPicPr>
        <p:blipFill>
          <a:blip r:embed="rId4"/>
          <a:stretch>
            <a:fillRect/>
          </a:stretch>
        </p:blipFill>
        <p:spPr>
          <a:xfrm>
            <a:off x="2123728" y="5595976"/>
            <a:ext cx="4608512" cy="1403189"/>
          </a:xfrm>
          <a:prstGeom prst="rect">
            <a:avLst/>
          </a:prstGeom>
        </p:spPr>
      </p:pic>
    </p:spTree>
    <p:extLst>
      <p:ext uri="{BB962C8B-B14F-4D97-AF65-F5344CB8AC3E}">
        <p14:creationId xmlns:p14="http://schemas.microsoft.com/office/powerpoint/2010/main" val="23738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目录</a:t>
            </a:r>
          </a:p>
        </p:txBody>
      </p:sp>
      <p:sp>
        <p:nvSpPr>
          <p:cNvPr id="4" name="内容占位符 2"/>
          <p:cNvSpPr txBox="1">
            <a:spLocks/>
          </p:cNvSpPr>
          <p:nvPr/>
        </p:nvSpPr>
        <p:spPr>
          <a:xfrm>
            <a:off x="753616" y="1268760"/>
            <a:ext cx="7706816" cy="5112568"/>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kumimoji="0" lang="zh-CN" altLang="en-US" sz="2400" b="1" i="0" u="none" strike="noStrike" kern="0" cap="none" spc="0" normalizeH="0" baseline="0" noProof="0" dirty="0">
                <a:ln>
                  <a:noFill/>
                </a:ln>
                <a:solidFill>
                  <a:srgbClr val="FF0000"/>
                </a:solidFill>
                <a:effectLst/>
                <a:uLnTx/>
                <a:uFillTx/>
              </a:rPr>
              <a:t>研究背景和意义</a:t>
            </a:r>
            <a:endParaRPr kumimoji="0" lang="en-US" altLang="zh-CN" sz="2400" b="1" i="0" u="none" strike="noStrike" kern="0" cap="none" spc="0" normalizeH="0" baseline="0" noProof="0" dirty="0">
              <a:ln>
                <a:noFill/>
              </a:ln>
              <a:solidFill>
                <a:srgbClr val="FF000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lang="zh-CN" altLang="en-US" sz="2400" b="1" kern="0" dirty="0">
                <a:solidFill>
                  <a:srgbClr val="002060"/>
                </a:solidFill>
              </a:rPr>
              <a:t>论文研究问题</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lang="zh-CN" altLang="en-US" sz="2400" b="1" kern="0" dirty="0">
                <a:solidFill>
                  <a:srgbClr val="002060"/>
                </a:solidFill>
              </a:rPr>
              <a:t>国内外研究现状</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rPr>
              <a:t>数据获取与处理</a:t>
            </a:r>
            <a:endParaRPr kumimoji="0" lang="en-US" altLang="zh-CN" sz="2400" b="1" i="0" u="none" strike="noStrike" kern="0" cap="none" spc="0" normalizeH="0" baseline="0" noProof="0" dirty="0">
              <a:ln>
                <a:noFill/>
              </a:ln>
              <a:solidFill>
                <a:srgbClr val="002060"/>
              </a:solidFill>
              <a:effectLst/>
              <a:uLnTx/>
              <a:uFillTx/>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基于路网扩展的不确定二元反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—PE</a:t>
            </a:r>
            <a:r>
              <a:rPr lang="zh-CN" altLang="en-US" sz="2400" b="1" kern="0" dirty="0">
                <a:solidFill>
                  <a:srgbClr val="002060"/>
                </a:solidFill>
              </a:rPr>
              <a:t>算法</a:t>
            </a:r>
            <a:endParaRPr kumimoji="0" lang="en-US" altLang="zh-CN" sz="2400" b="1" i="0" u="none" strike="noStrike" kern="0" cap="none" spc="0" normalizeH="0" baseline="0" noProof="0" dirty="0">
              <a:ln>
                <a:noFill/>
              </a:ln>
              <a:solidFill>
                <a:srgbClr val="002060"/>
              </a:solidFill>
              <a:effectLst/>
              <a:uLnTx/>
              <a:uFillTx/>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基于预处理策略的不确定二元反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—PPE</a:t>
            </a:r>
            <a:r>
              <a:rPr lang="zh-CN" altLang="en-US" sz="2400" b="1" kern="0" dirty="0">
                <a:solidFill>
                  <a:srgbClr val="002060"/>
                </a:solidFill>
              </a:rPr>
              <a:t>算法</a:t>
            </a:r>
            <a:endParaRPr lang="en-US" altLang="zh-CN" sz="2400" b="1" kern="0" dirty="0">
              <a:solidFill>
                <a:srgbClr val="002060"/>
              </a:solidFill>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基于懒惰剪枝的不确定二元反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—PL</a:t>
            </a:r>
            <a:r>
              <a:rPr lang="zh-CN" altLang="en-US" sz="2400" b="1" kern="0" dirty="0">
                <a:solidFill>
                  <a:srgbClr val="002060"/>
                </a:solidFill>
              </a:rPr>
              <a:t>算法</a:t>
            </a:r>
            <a:endParaRPr lang="en-US" altLang="zh-CN" sz="2400" b="1" kern="0" dirty="0">
              <a:solidFill>
                <a:srgbClr val="002060"/>
              </a:solidFill>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总结</a:t>
            </a:r>
            <a:endParaRPr lang="en-US" altLang="zh-CN" sz="2400" b="1" kern="0" dirty="0">
              <a:solidFill>
                <a:srgbClr val="002060"/>
              </a:solidFill>
            </a:endParaRPr>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2316699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实验</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框 3"/>
          <p:cNvSpPr txBox="1"/>
          <p:nvPr/>
        </p:nvSpPr>
        <p:spPr>
          <a:xfrm>
            <a:off x="1069897" y="1122349"/>
            <a:ext cx="6382423" cy="517064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查询时间与</a:t>
            </a:r>
            <a:r>
              <a:rPr lang="en-US" altLang="zh-CN" dirty="0"/>
              <a:t>k</a:t>
            </a:r>
            <a:r>
              <a:rPr lang="zh-CN" altLang="en-US" dirty="0"/>
              <a:t>的关系</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r>
              <a:rPr lang="zh-CN" altLang="en-US" sz="1200" dirty="0"/>
              <a:t>图中分别是在北京数据和加州数据上做的关于</a:t>
            </a:r>
            <a:r>
              <a:rPr lang="en-US" altLang="zh-CN" sz="1200" dirty="0"/>
              <a:t>k</a:t>
            </a:r>
            <a:r>
              <a:rPr lang="zh-CN" altLang="en-US" sz="1200" dirty="0"/>
              <a:t>的实验。两幅图虽然数据不一样，但是曲线很相似都是一条幂函数的形式。由此可知查询的时间与</a:t>
            </a:r>
            <a:r>
              <a:rPr lang="en-US" altLang="zh-CN" sz="1200" dirty="0"/>
              <a:t>k</a:t>
            </a:r>
            <a:r>
              <a:rPr lang="zh-CN" altLang="en-US" sz="1200" dirty="0"/>
              <a:t>是幂指数的关系，随着</a:t>
            </a:r>
            <a:r>
              <a:rPr lang="en-US" altLang="zh-CN" sz="1200" dirty="0"/>
              <a:t>k</a:t>
            </a:r>
            <a:r>
              <a:rPr lang="zh-CN" altLang="en-US" sz="1200" dirty="0"/>
              <a:t>的增加查询时间急速增长。北京真实数据中，</a:t>
            </a:r>
            <a:r>
              <a:rPr lang="en-US" altLang="zh-CN" sz="1200" dirty="0"/>
              <a:t>k</a:t>
            </a:r>
            <a:r>
              <a:rPr lang="zh-CN" altLang="en-US" sz="1200" dirty="0"/>
              <a:t>小于</a:t>
            </a:r>
            <a:r>
              <a:rPr lang="en-US" altLang="zh-CN" sz="1200" dirty="0"/>
              <a:t>20</a:t>
            </a:r>
            <a:r>
              <a:rPr lang="zh-CN" altLang="en-US" sz="1200" dirty="0"/>
              <a:t>的查询时间还可以接受。在本算法中，因为随着</a:t>
            </a:r>
            <a:r>
              <a:rPr lang="en-US" altLang="zh-CN" sz="1200" dirty="0"/>
              <a:t>k</a:t>
            </a:r>
            <a:r>
              <a:rPr lang="zh-CN" altLang="en-US" sz="1200" dirty="0"/>
              <a:t>的增加，访问的结点数会随着</a:t>
            </a:r>
            <a:r>
              <a:rPr lang="en-US" altLang="zh-CN" sz="1200" dirty="0"/>
              <a:t>k</a:t>
            </a:r>
            <a:r>
              <a:rPr lang="zh-CN" altLang="en-US" sz="1200" dirty="0"/>
              <a:t>增加成平方增加关系，然后需要验证的不确定空间点也会成平方增加，对于每个验证又需要进行</a:t>
            </a:r>
            <a:r>
              <a:rPr lang="en-US" altLang="zh-CN" sz="1200" dirty="0" err="1"/>
              <a:t>kNN</a:t>
            </a:r>
            <a:r>
              <a:rPr lang="zh-CN" altLang="en-US" sz="1200" dirty="0"/>
              <a:t>查询，所以上升的关系大概成幂指数形式。 </a:t>
            </a:r>
            <a:endParaRPr lang="en-US" altLang="zh-CN" sz="1200" dirty="0"/>
          </a:p>
          <a:p>
            <a:pPr marL="285750" indent="-285750">
              <a:buFont typeface="Wingdings" panose="05000000000000000000" pitchFamily="2" charset="2"/>
              <a:buChar char="Ø"/>
            </a:pPr>
            <a:endParaRPr lang="zh-CN" altLang="en-US" dirty="0"/>
          </a:p>
        </p:txBody>
      </p:sp>
      <p:pic>
        <p:nvPicPr>
          <p:cNvPr id="218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1628800"/>
            <a:ext cx="4348162"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1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996" y="1577293"/>
            <a:ext cx="4264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326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实验</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框 3"/>
          <p:cNvSpPr txBox="1"/>
          <p:nvPr/>
        </p:nvSpPr>
        <p:spPr>
          <a:xfrm>
            <a:off x="1069897" y="1122349"/>
            <a:ext cx="6382423" cy="4616648"/>
          </a:xfrm>
          <a:prstGeom prst="rect">
            <a:avLst/>
          </a:prstGeom>
          <a:noFill/>
        </p:spPr>
        <p:txBody>
          <a:bodyPr wrap="square" rtlCol="0">
            <a:spAutoFit/>
          </a:bodyPr>
          <a:lstStyle/>
          <a:p>
            <a:pPr marL="285750" indent="-285750">
              <a:buFont typeface="Wingdings" panose="05000000000000000000" pitchFamily="2" charset="2"/>
              <a:buChar char="Ø"/>
            </a:pPr>
            <a:r>
              <a:rPr lang="zh-CN" altLang="zh-CN" dirty="0"/>
              <a:t>查询时间与空间点个数的关系</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endParaRPr lang="en-US" altLang="zh-CN" sz="1200" dirty="0"/>
          </a:p>
          <a:p>
            <a:r>
              <a:rPr lang="zh-CN" altLang="en-US" sz="1200" dirty="0"/>
              <a:t>如图在加州</a:t>
            </a:r>
            <a:r>
              <a:rPr lang="en-US" altLang="zh-CN" sz="1200" dirty="0"/>
              <a:t>C2</a:t>
            </a:r>
            <a:r>
              <a:rPr lang="zh-CN" altLang="en-US" sz="1200" dirty="0"/>
              <a:t>数据中，查询时间与空间点个数的关系。由图可看成，随着空间个数的增加，查询时间急速变小。在</a:t>
            </a:r>
            <a:r>
              <a:rPr lang="en-US" altLang="zh-CN" sz="1200" dirty="0"/>
              <a:t>PE</a:t>
            </a:r>
            <a:r>
              <a:rPr lang="zh-CN" altLang="en-US" sz="1200" dirty="0"/>
              <a:t>算法中，查询时间可以看成与访问的节点个数成正比，随着空间点个数的增加，整个图关于空间点的稠密程度就会变的很大，这样在用推理</a:t>
            </a:r>
            <a:r>
              <a:rPr lang="en-US" altLang="zh-CN" sz="1200" dirty="0"/>
              <a:t>1</a:t>
            </a:r>
            <a:r>
              <a:rPr lang="zh-CN" altLang="en-US" sz="1200" dirty="0"/>
              <a:t>进行剪枝的时候，剪枝的效果就会越来越好，所以查询时间越来越少。</a:t>
            </a:r>
            <a:endParaRPr lang="en-US" altLang="zh-CN" sz="1200" dirty="0"/>
          </a:p>
        </p:txBody>
      </p:sp>
      <p:pic>
        <p:nvPicPr>
          <p:cNvPr id="219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412776"/>
            <a:ext cx="4441825"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128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实验</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框 3"/>
          <p:cNvSpPr txBox="1"/>
          <p:nvPr/>
        </p:nvSpPr>
        <p:spPr>
          <a:xfrm>
            <a:off x="1069897" y="1122349"/>
            <a:ext cx="6382423" cy="4893647"/>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查询时间与不确定空间点个数的关系</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endParaRPr lang="en-US" altLang="zh-CN" sz="1200" dirty="0"/>
          </a:p>
          <a:p>
            <a:endParaRPr lang="en-US" altLang="zh-CN" sz="1200" dirty="0"/>
          </a:p>
          <a:p>
            <a:endParaRPr lang="en-US" altLang="zh-CN" sz="1200" dirty="0"/>
          </a:p>
          <a:p>
            <a:r>
              <a:rPr lang="zh-CN" altLang="en-US" sz="1200" dirty="0"/>
              <a:t>如图为在</a:t>
            </a:r>
            <a:r>
              <a:rPr lang="en-US" altLang="zh-CN" sz="1200" dirty="0"/>
              <a:t>C3</a:t>
            </a:r>
            <a:r>
              <a:rPr lang="zh-CN" altLang="en-US" sz="1200" dirty="0"/>
              <a:t>数据集中，实验查询时间与不确定空间点个数的关系。由图中可以看出查询时间先是几乎平直的递减，然后是急速递增。因为在不确定空间点很少的时候，分布比较稀疏，需要差不多遍历整个路网才会得到结果。随着不确定空间点的增加，越来越不需要遍历整个路网了。当不确定空间点的个数达到</a:t>
            </a:r>
            <a:r>
              <a:rPr lang="en-US" altLang="zh-CN" sz="1200" dirty="0"/>
              <a:t>1000</a:t>
            </a:r>
            <a:r>
              <a:rPr lang="zh-CN" altLang="en-US" sz="1200" dirty="0"/>
              <a:t>之后，因为不确定空间点个数增加了，需要验证的候选者变多了，查询时间又增加了。</a:t>
            </a:r>
            <a:endParaRPr lang="en-US" altLang="zh-CN" sz="1200" dirty="0"/>
          </a:p>
        </p:txBody>
      </p: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414" y="1340768"/>
            <a:ext cx="4497388"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71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PE</a:t>
            </a:r>
            <a:r>
              <a:rPr lang="zh-CN" altLang="zh-CN" dirty="0"/>
              <a:t>算法</a:t>
            </a:r>
            <a:r>
              <a:rPr lang="en-US" altLang="zh-CN" dirty="0"/>
              <a:t>-</a:t>
            </a:r>
            <a:r>
              <a:rPr lang="zh-CN" altLang="en-US" dirty="0"/>
              <a:t>实验</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框 3"/>
          <p:cNvSpPr txBox="1"/>
          <p:nvPr/>
        </p:nvSpPr>
        <p:spPr>
          <a:xfrm>
            <a:off x="1069897" y="1122349"/>
            <a:ext cx="6382423" cy="4893647"/>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查询时间与不确定空间点的平均范围长度的关系</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endParaRPr lang="en-US" altLang="zh-CN" sz="1200" dirty="0"/>
          </a:p>
          <a:p>
            <a:endParaRPr lang="en-US" altLang="zh-CN" sz="1200" dirty="0"/>
          </a:p>
          <a:p>
            <a:endParaRPr lang="en-US" altLang="zh-CN" sz="1200" dirty="0"/>
          </a:p>
          <a:p>
            <a:r>
              <a:rPr lang="zh-CN" altLang="en-US" sz="1200" dirty="0"/>
              <a:t>数据集</a:t>
            </a:r>
            <a:r>
              <a:rPr lang="en-US" altLang="zh-CN" sz="1200" dirty="0"/>
              <a:t>C4</a:t>
            </a:r>
            <a:r>
              <a:rPr lang="zh-CN" altLang="en-US" sz="1200" dirty="0"/>
              <a:t>上的实验。由图可知查询时间先是缓慢递减，当到达长度为</a:t>
            </a:r>
            <a:r>
              <a:rPr lang="en-US" altLang="zh-CN" sz="1200" dirty="0"/>
              <a:t>100</a:t>
            </a:r>
            <a:r>
              <a:rPr lang="zh-CN" altLang="en-US" sz="1200" dirty="0"/>
              <a:t>的时候递增。在不确定空间的平均范围长度比较小的时候，不确定路段就会比较少，分别就比较稀疏，这样在计算每个不确定路段的概率值消耗的时间可能会比较长一点。当平均范围长度达到</a:t>
            </a:r>
            <a:r>
              <a:rPr lang="en-US" altLang="zh-CN" sz="1200" dirty="0"/>
              <a:t>100</a:t>
            </a:r>
            <a:r>
              <a:rPr lang="zh-CN" altLang="en-US" sz="1200" dirty="0"/>
              <a:t>之后，不确定路段的概率计算已经不是计算瓶颈了，随着范围长度变大，验证的就会越来越多，所以时间也会越来越多。</a:t>
            </a:r>
            <a:endParaRPr lang="en-US" altLang="zh-CN" sz="1200" dirty="0"/>
          </a:p>
        </p:txBody>
      </p:sp>
      <p:pic>
        <p:nvPicPr>
          <p:cNvPr id="221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340768"/>
            <a:ext cx="4627562"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70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目录</a:t>
            </a:r>
          </a:p>
        </p:txBody>
      </p:sp>
      <p:sp>
        <p:nvSpPr>
          <p:cNvPr id="4" name="内容占位符 2"/>
          <p:cNvSpPr txBox="1">
            <a:spLocks/>
          </p:cNvSpPr>
          <p:nvPr/>
        </p:nvSpPr>
        <p:spPr>
          <a:xfrm>
            <a:off x="753616" y="1268760"/>
            <a:ext cx="7706816" cy="5112568"/>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研究背景和意义</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论文研究问题</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国内外研究现状</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数据获取与处理</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基于路网扩展的不确定二元反</a:t>
            </a:r>
            <a:r>
              <a:rPr kumimoji="0" lang="en-US" altLang="zh-CN" sz="2400" b="1" i="0" u="none" strike="noStrike" kern="0" cap="none" spc="0" normalizeH="0" baseline="0" noProof="0" dirty="0" err="1">
                <a:ln>
                  <a:noFill/>
                </a:ln>
                <a:solidFill>
                  <a:srgbClr val="00206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002060"/>
                </a:solidFill>
                <a:effectLst/>
                <a:uLnTx/>
                <a:uFillTx/>
                <a:latin typeface="Arial"/>
                <a:ea typeface="+mn-ea"/>
                <a:cs typeface="+mn-cs"/>
              </a:rPr>
              <a:t>—PE</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FF0000"/>
                </a:solidFill>
                <a:effectLst/>
                <a:uLnTx/>
                <a:uFillTx/>
                <a:latin typeface="Arial"/>
                <a:ea typeface="+mn-ea"/>
                <a:cs typeface="+mn-cs"/>
              </a:rPr>
              <a:t>基于预处理策略的不确定二元反</a:t>
            </a:r>
            <a:r>
              <a:rPr kumimoji="0" lang="en-US" altLang="zh-CN" sz="2400" b="1" i="0" u="none" strike="noStrike" kern="0" cap="none" spc="0" normalizeH="0" baseline="0" noProof="0" dirty="0" err="1">
                <a:ln>
                  <a:noFill/>
                </a:ln>
                <a:solidFill>
                  <a:srgbClr val="FF000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FF000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FF0000"/>
                </a:solidFill>
                <a:effectLst/>
                <a:uLnTx/>
                <a:uFillTx/>
                <a:latin typeface="Arial"/>
                <a:ea typeface="+mn-ea"/>
                <a:cs typeface="+mn-cs"/>
              </a:rPr>
              <a:t>—PPE</a:t>
            </a:r>
            <a:r>
              <a:rPr kumimoji="0" lang="zh-CN" altLang="en-US" sz="2400" b="1" i="0" u="none" strike="noStrike" kern="0" cap="none" spc="0" normalizeH="0" baseline="0" noProof="0" dirty="0">
                <a:ln>
                  <a:noFill/>
                </a:ln>
                <a:solidFill>
                  <a:srgbClr val="FF000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FF000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基于懒惰剪枝的不确定二元反</a:t>
            </a:r>
            <a:r>
              <a:rPr kumimoji="0" lang="en-US" altLang="zh-CN" sz="2400" b="1" i="0" u="none" strike="noStrike" kern="0" cap="none" spc="0" normalizeH="0" baseline="0" noProof="0" dirty="0" err="1">
                <a:ln>
                  <a:noFill/>
                </a:ln>
                <a:solidFill>
                  <a:srgbClr val="00206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002060"/>
                </a:solidFill>
                <a:effectLst/>
                <a:uLnTx/>
                <a:uFillTx/>
                <a:latin typeface="Arial"/>
                <a:ea typeface="+mn-ea"/>
                <a:cs typeface="+mn-cs"/>
              </a:rPr>
              <a:t>—PL</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算法总结</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4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562984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PPE</a:t>
            </a:r>
            <a:r>
              <a:rPr lang="zh-CN" altLang="zh-CN" dirty="0"/>
              <a:t>算法</a:t>
            </a:r>
            <a:r>
              <a:rPr lang="en-US" altLang="zh-CN" dirty="0"/>
              <a:t>-</a:t>
            </a:r>
            <a:r>
              <a:rPr lang="zh-CN" altLang="en-US" dirty="0"/>
              <a:t>算法</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4" name="TextBox 3"/>
          <p:cNvSpPr txBox="1"/>
          <p:nvPr/>
        </p:nvSpPr>
        <p:spPr>
          <a:xfrm>
            <a:off x="467544" y="1700808"/>
            <a:ext cx="7920880" cy="2031325"/>
          </a:xfrm>
          <a:prstGeom prst="rect">
            <a:avLst/>
          </a:prstGeom>
          <a:noFill/>
        </p:spPr>
        <p:txBody>
          <a:bodyPr wrap="square" rtlCol="0">
            <a:spAutoFit/>
          </a:bodyPr>
          <a:lstStyle/>
          <a:p>
            <a:pPr marL="285750" indent="-285750">
              <a:buFont typeface="Wingdings" pitchFamily="2" charset="2"/>
              <a:buChar char="Ø"/>
            </a:pPr>
            <a:r>
              <a:rPr lang="en-US" altLang="zh-CN" dirty="0"/>
              <a:t>PE</a:t>
            </a:r>
            <a:r>
              <a:rPr lang="zh-CN" altLang="en-US" dirty="0"/>
              <a:t>算法存在的问题</a:t>
            </a:r>
            <a:endParaRPr lang="en-US" altLang="zh-CN" dirty="0"/>
          </a:p>
          <a:p>
            <a:pPr marL="285750" indent="-285750"/>
            <a:r>
              <a:rPr lang="zh-CN" altLang="en-US" sz="1200" dirty="0"/>
              <a:t>需要不停的计算每个点的</a:t>
            </a:r>
            <a:r>
              <a:rPr lang="en-US" altLang="zh-CN" sz="1200" dirty="0" err="1"/>
              <a:t>kNN</a:t>
            </a:r>
            <a:endParaRPr lang="en-US" altLang="zh-CN" sz="1200" dirty="0"/>
          </a:p>
          <a:p>
            <a:pPr marL="285750" indent="-285750"/>
            <a:endParaRPr lang="en-US" altLang="zh-CN" dirty="0"/>
          </a:p>
          <a:p>
            <a:pPr marL="285750" indent="-285750">
              <a:buFont typeface="Wingdings" pitchFamily="2" charset="2"/>
              <a:buChar char="Ø"/>
            </a:pPr>
            <a:r>
              <a:rPr lang="zh-CN" altLang="en-US" dirty="0"/>
              <a:t>优化算法基本思想</a:t>
            </a:r>
            <a:endParaRPr lang="en-US" altLang="zh-CN" dirty="0"/>
          </a:p>
          <a:p>
            <a:r>
              <a:rPr lang="en-US" altLang="zh-CN" sz="1200" dirty="0"/>
              <a:t> </a:t>
            </a:r>
            <a:r>
              <a:rPr lang="zh-CN" altLang="en-US" sz="1200" dirty="0"/>
              <a:t>提前计算好每一个点的</a:t>
            </a:r>
            <a:r>
              <a:rPr lang="en-US" altLang="zh-CN" sz="1200" dirty="0" err="1"/>
              <a:t>kNN</a:t>
            </a:r>
            <a:endParaRPr lang="en-US" altLang="zh-CN" sz="1200" dirty="0"/>
          </a:p>
          <a:p>
            <a:endParaRPr lang="en-US" altLang="zh-CN" dirty="0"/>
          </a:p>
          <a:p>
            <a:pPr marL="285750" indent="-285750">
              <a:buFont typeface="Wingdings" panose="05000000000000000000" pitchFamily="2" charset="2"/>
              <a:buChar char="Ø"/>
            </a:pPr>
            <a:r>
              <a:rPr lang="zh-CN" altLang="zh-CN" dirty="0"/>
              <a:t>基于预处理的概率分布剪枝</a:t>
            </a:r>
            <a:endParaRPr lang="en-US" altLang="zh-CN" dirty="0"/>
          </a:p>
          <a:p>
            <a:r>
              <a:rPr lang="zh-CN" altLang="en-US" sz="1200" dirty="0"/>
              <a:t>基于预处理更好的估计不确定空间点的概率值</a:t>
            </a:r>
            <a:endParaRPr lang="en-US" altLang="zh-CN" sz="12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55249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PPE</a:t>
            </a:r>
            <a:r>
              <a:rPr lang="zh-CN" altLang="zh-CN" dirty="0"/>
              <a:t>算法</a:t>
            </a:r>
            <a:r>
              <a:rPr lang="en-US" altLang="zh-CN" dirty="0"/>
              <a:t>-</a:t>
            </a:r>
            <a:r>
              <a:rPr lang="zh-CN" altLang="en-US" dirty="0"/>
              <a:t>实验</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3508653"/>
          </a:xfrm>
          <a:prstGeom prst="rect">
            <a:avLst/>
          </a:prstGeom>
          <a:noFill/>
        </p:spPr>
        <p:txBody>
          <a:bodyPr wrap="square" rtlCol="0">
            <a:spAutoFit/>
          </a:bodyPr>
          <a:lstStyle/>
          <a:p>
            <a:pPr marL="285750" lvl="0" indent="-285750">
              <a:buFont typeface="Wingdings" panose="05000000000000000000" pitchFamily="2" charset="2"/>
              <a:buChar char="Ø"/>
            </a:pPr>
            <a:r>
              <a:rPr lang="zh-CN" altLang="zh-CN" dirty="0"/>
              <a:t>预处理及更新策略</a:t>
            </a:r>
            <a:endParaRPr kumimoji="0" lang="zh-CN" altLang="en-US" sz="1800" b="0" i="0" u="none" strike="noStrike" kern="1200" cap="none" spc="0" normalizeH="0" baseline="0" noProof="0" dirty="0">
              <a:ln>
                <a:noFill/>
              </a:ln>
              <a:solidFill>
                <a:srgbClr val="000000"/>
              </a:solidFill>
              <a:effectLst/>
              <a:uLnTx/>
              <a:uFillTx/>
              <a:latin typeface="Arial"/>
              <a:ea typeface="+mn-ea"/>
              <a:cs typeface="+mn-cs"/>
            </a:endParaRPr>
          </a:p>
          <a:p>
            <a:pPr lvl="0"/>
            <a:r>
              <a:rPr lang="zh-CN" altLang="en-US" sz="1200" dirty="0"/>
              <a:t>预处理中</a:t>
            </a:r>
            <a:r>
              <a:rPr lang="en-US" altLang="zh-CN" sz="1200" dirty="0"/>
              <a:t>k</a:t>
            </a:r>
            <a:r>
              <a:rPr lang="zh-CN" altLang="en-US" sz="1200" dirty="0"/>
              <a:t>的最大值设为</a:t>
            </a:r>
            <a:r>
              <a:rPr lang="en-US" altLang="zh-CN" sz="1200" dirty="0"/>
              <a:t>100</a:t>
            </a:r>
            <a:r>
              <a:rPr lang="zh-CN" altLang="en-US" sz="1200" dirty="0"/>
              <a:t>，一次插入和删除记为一次更新操作。</a:t>
            </a:r>
            <a:endParaRPr lang="en-US" altLang="zh-CN" sz="1200" dirty="0"/>
          </a:p>
          <a:p>
            <a:pPr marL="285750" lvl="0" indent="-285750">
              <a:buFont typeface="Wingdings" panose="05000000000000000000" pitchFamily="2" charset="2"/>
              <a:buChar char="Ø"/>
            </a:pPr>
            <a:endParaRPr lang="en-US" altLang="zh-CN" dirty="0"/>
          </a:p>
          <a:p>
            <a:pPr marL="285750" lvl="0" indent="-285750">
              <a:buFont typeface="Wingdings" panose="05000000000000000000" pitchFamily="2" charset="2"/>
              <a:buChar char="Ø"/>
            </a:pPr>
            <a:endParaRPr lang="en-US" altLang="zh-CN" dirty="0"/>
          </a:p>
          <a:p>
            <a:pPr marL="285750" lvl="0" indent="-285750">
              <a:buFont typeface="Wingdings" panose="05000000000000000000" pitchFamily="2" charset="2"/>
              <a:buChar char="Ø"/>
            </a:pPr>
            <a:endParaRPr lang="en-US" altLang="zh-CN" dirty="0"/>
          </a:p>
          <a:p>
            <a:pPr marL="285750" lvl="0" indent="-285750">
              <a:buFont typeface="Wingdings" panose="05000000000000000000" pitchFamily="2" charset="2"/>
              <a:buChar char="Ø"/>
            </a:pPr>
            <a:endParaRPr lang="en-US" altLang="zh-CN" dirty="0"/>
          </a:p>
          <a:p>
            <a:pPr marL="285750" lvl="0" indent="-285750">
              <a:buFont typeface="Wingdings" panose="05000000000000000000" pitchFamily="2" charset="2"/>
              <a:buChar char="Ø"/>
            </a:pPr>
            <a:endParaRPr lang="en-US" altLang="zh-CN" dirty="0"/>
          </a:p>
          <a:p>
            <a:pPr marL="285750" lvl="0" indent="-285750">
              <a:buFont typeface="Wingdings" panose="05000000000000000000" pitchFamily="2" charset="2"/>
              <a:buChar char="Ø"/>
            </a:pPr>
            <a:endParaRPr lang="en-US" altLang="zh-CN" dirty="0"/>
          </a:p>
          <a:p>
            <a:pPr marL="285750" lvl="0" indent="-285750">
              <a:buFont typeface="Wingdings" panose="05000000000000000000" pitchFamily="2" charset="2"/>
              <a:buChar char="Ø"/>
            </a:pPr>
            <a:endParaRPr lang="en-US" altLang="zh-CN" dirty="0"/>
          </a:p>
          <a:p>
            <a:pPr marL="285750" lvl="0" indent="-285750">
              <a:buFont typeface="Wingdings" panose="05000000000000000000" pitchFamily="2" charset="2"/>
              <a:buChar char="Ø"/>
            </a:pPr>
            <a:r>
              <a:rPr lang="en-US" altLang="zh-CN" dirty="0"/>
              <a:t>PE</a:t>
            </a:r>
            <a:r>
              <a:rPr lang="zh-CN" altLang="zh-CN" dirty="0"/>
              <a:t>算法与</a:t>
            </a:r>
            <a:r>
              <a:rPr lang="en-US" altLang="zh-CN" dirty="0"/>
              <a:t>PPE</a:t>
            </a:r>
            <a:r>
              <a:rPr lang="zh-CN" altLang="zh-CN" dirty="0"/>
              <a:t>算法的分析与比较</a:t>
            </a:r>
            <a:endParaRPr lang="en-US" altLang="zh-CN" dirty="0"/>
          </a:p>
          <a:p>
            <a:pPr marL="285750" lvl="0" indent="-285750">
              <a:buFont typeface="Wingdings" panose="05000000000000000000" pitchFamily="2" charset="2"/>
              <a:buChar char="l"/>
            </a:pPr>
            <a:r>
              <a:rPr kumimoji="0" lang="zh-CN" altLang="en-US" sz="1600" b="0" i="0" u="none" strike="noStrike" kern="1200" cap="none" spc="0" normalizeH="0" baseline="0" noProof="0" dirty="0">
                <a:ln>
                  <a:noFill/>
                </a:ln>
                <a:solidFill>
                  <a:srgbClr val="000000"/>
                </a:solidFill>
                <a:effectLst/>
                <a:uLnTx/>
                <a:uFillTx/>
                <a:latin typeface="Arial"/>
                <a:ea typeface="+mn-ea"/>
                <a:cs typeface="+mn-cs"/>
              </a:rPr>
              <a:t>不考虑更新时间下</a:t>
            </a:r>
            <a:r>
              <a:rPr lang="en-US" altLang="zh-CN" sz="1600" dirty="0">
                <a:solidFill>
                  <a:srgbClr val="000000"/>
                </a:solidFill>
                <a:latin typeface="Arial"/>
              </a:rPr>
              <a:t>PE</a:t>
            </a:r>
            <a:r>
              <a:rPr lang="zh-CN" altLang="en-US" sz="1600" dirty="0">
                <a:solidFill>
                  <a:srgbClr val="000000"/>
                </a:solidFill>
                <a:latin typeface="Arial"/>
              </a:rPr>
              <a:t>算法与</a:t>
            </a:r>
            <a:r>
              <a:rPr lang="en-US" altLang="zh-CN" sz="1600" dirty="0">
                <a:solidFill>
                  <a:srgbClr val="000000"/>
                </a:solidFill>
                <a:latin typeface="Arial"/>
              </a:rPr>
              <a:t>PPE</a:t>
            </a:r>
            <a:r>
              <a:rPr lang="zh-CN" altLang="en-US" sz="1600" dirty="0">
                <a:solidFill>
                  <a:srgbClr val="000000"/>
                </a:solidFill>
                <a:latin typeface="Arial"/>
              </a:rPr>
              <a:t>算法的比较</a:t>
            </a:r>
            <a:endParaRPr lang="en-US" altLang="zh-CN" sz="1600" dirty="0">
              <a:solidFill>
                <a:srgbClr val="000000"/>
              </a:solidFill>
              <a:latin typeface="Arial"/>
            </a:endParaRPr>
          </a:p>
          <a:p>
            <a:pPr marL="285750" lvl="0" indent="-285750">
              <a:buFont typeface="Wingdings" panose="05000000000000000000" pitchFamily="2" charset="2"/>
              <a:buChar char="l"/>
            </a:pPr>
            <a:endParaRPr lang="en-US" altLang="zh-CN" sz="1600" dirty="0">
              <a:solidFill>
                <a:srgbClr val="000000"/>
              </a:solidFill>
              <a:latin typeface="Arial"/>
            </a:endParaRPr>
          </a:p>
          <a:p>
            <a:pPr marL="285750" indent="-285750">
              <a:buFont typeface="Wingdings" panose="05000000000000000000" pitchFamily="2" charset="2"/>
              <a:buChar char="l"/>
            </a:pPr>
            <a:r>
              <a:rPr lang="zh-CN" altLang="en-US" sz="1600" dirty="0">
                <a:solidFill>
                  <a:srgbClr val="000000"/>
                </a:solidFill>
              </a:rPr>
              <a:t>考虑更新时间下</a:t>
            </a:r>
            <a:r>
              <a:rPr lang="en-US" altLang="zh-CN" sz="1600" dirty="0">
                <a:solidFill>
                  <a:srgbClr val="000000"/>
                </a:solidFill>
              </a:rPr>
              <a:t>PE</a:t>
            </a:r>
            <a:r>
              <a:rPr lang="zh-CN" altLang="en-US" sz="1600" dirty="0">
                <a:solidFill>
                  <a:srgbClr val="000000"/>
                </a:solidFill>
              </a:rPr>
              <a:t>算法与</a:t>
            </a:r>
            <a:r>
              <a:rPr lang="en-US" altLang="zh-CN" sz="1600" dirty="0">
                <a:solidFill>
                  <a:srgbClr val="000000"/>
                </a:solidFill>
              </a:rPr>
              <a:t>PPE</a:t>
            </a:r>
            <a:r>
              <a:rPr lang="zh-CN" altLang="en-US" sz="1600" dirty="0">
                <a:solidFill>
                  <a:srgbClr val="000000"/>
                </a:solidFill>
              </a:rPr>
              <a:t>算法的比较</a:t>
            </a:r>
          </a:p>
        </p:txBody>
      </p:sp>
      <p:pic>
        <p:nvPicPr>
          <p:cNvPr id="7" name="图片 6"/>
          <p:cNvPicPr>
            <a:picLocks noChangeAspect="1"/>
          </p:cNvPicPr>
          <p:nvPr/>
        </p:nvPicPr>
        <p:blipFill>
          <a:blip r:embed="rId3"/>
          <a:stretch>
            <a:fillRect/>
          </a:stretch>
        </p:blipFill>
        <p:spPr>
          <a:xfrm>
            <a:off x="2247381" y="1854975"/>
            <a:ext cx="4305819" cy="1325858"/>
          </a:xfrm>
          <a:prstGeom prst="rect">
            <a:avLst/>
          </a:prstGeom>
        </p:spPr>
      </p:pic>
      <p:pic>
        <p:nvPicPr>
          <p:cNvPr id="8" name="图片 7"/>
          <p:cNvPicPr>
            <a:picLocks noChangeAspect="1"/>
          </p:cNvPicPr>
          <p:nvPr/>
        </p:nvPicPr>
        <p:blipFill>
          <a:blip r:embed="rId4"/>
          <a:stretch>
            <a:fillRect/>
          </a:stretch>
        </p:blipFill>
        <p:spPr>
          <a:xfrm>
            <a:off x="1039999" y="4656287"/>
            <a:ext cx="5878367" cy="859613"/>
          </a:xfrm>
          <a:prstGeom prst="rect">
            <a:avLst/>
          </a:prstGeom>
        </p:spPr>
      </p:pic>
      <p:pic>
        <p:nvPicPr>
          <p:cNvPr id="9" name="图片 8"/>
          <p:cNvPicPr>
            <a:picLocks noChangeAspect="1"/>
          </p:cNvPicPr>
          <p:nvPr/>
        </p:nvPicPr>
        <p:blipFill>
          <a:blip r:embed="rId5"/>
          <a:stretch>
            <a:fillRect/>
          </a:stretch>
        </p:blipFill>
        <p:spPr>
          <a:xfrm>
            <a:off x="1051696" y="5585534"/>
            <a:ext cx="5799584" cy="823610"/>
          </a:xfrm>
          <a:prstGeom prst="rect">
            <a:avLst/>
          </a:prstGeom>
        </p:spPr>
      </p:pic>
    </p:spTree>
    <p:extLst>
      <p:ext uri="{BB962C8B-B14F-4D97-AF65-F5344CB8AC3E}">
        <p14:creationId xmlns:p14="http://schemas.microsoft.com/office/powerpoint/2010/main" val="96811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预处理及其更新策略的分析与比较 </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4339650"/>
          </a:xfrm>
          <a:prstGeom prst="rect">
            <a:avLst/>
          </a:prstGeom>
          <a:noFill/>
        </p:spPr>
        <p:txBody>
          <a:bodyPr wrap="square" rtlCol="0">
            <a:spAutoFit/>
          </a:bodyPr>
          <a:lstStyle/>
          <a:p>
            <a:pPr marL="285750" lvl="0" indent="-285750">
              <a:buFont typeface="Wingdings" panose="05000000000000000000" pitchFamily="2" charset="2"/>
              <a:buChar char="Ø"/>
            </a:pPr>
            <a:r>
              <a:rPr lang="zh-CN" altLang="en-US" dirty="0">
                <a:solidFill>
                  <a:srgbClr val="000000"/>
                </a:solidFill>
              </a:rPr>
              <a:t>预处理策略分析与比较</a:t>
            </a:r>
            <a:endParaRPr kumimoji="0" lang="en-US" altLang="zh-CN" sz="180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lvl="0"/>
            <a:r>
              <a:rPr lang="zh-CN" altLang="en-US" sz="1200" dirty="0">
                <a:solidFill>
                  <a:srgbClr val="000000"/>
                </a:solidFill>
              </a:rPr>
              <a:t>如图为在加州路网数据集中测试的预处理时间与空间点个数的关系。由图可看出预处理时间随着空间个数的增加而增加。 </a:t>
            </a:r>
            <a:endParaRPr kumimoji="0" lang="en-US" altLang="zh-CN" sz="120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zh-CN" alt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2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287218"/>
            <a:ext cx="4384675"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83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预处理及其更新策略的分析与比较 </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4801314"/>
          </a:xfrm>
          <a:prstGeom prst="rect">
            <a:avLst/>
          </a:prstGeom>
          <a:noFill/>
        </p:spPr>
        <p:txBody>
          <a:bodyPr wrap="square" rtlCol="0">
            <a:spAutoFit/>
          </a:bodyPr>
          <a:lstStyle/>
          <a:p>
            <a:pPr marL="285750" lvl="0" indent="-285750">
              <a:buFont typeface="Wingdings" panose="05000000000000000000" pitchFamily="2" charset="2"/>
              <a:buChar char="Ø"/>
            </a:pPr>
            <a:r>
              <a:rPr lang="zh-CN" altLang="en-US" dirty="0">
                <a:solidFill>
                  <a:srgbClr val="000000"/>
                </a:solidFill>
              </a:rPr>
              <a:t>更新策略分析与比较</a:t>
            </a: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lvl="0"/>
            <a:endParaRPr lang="en-US" altLang="zh-CN" sz="1200" dirty="0">
              <a:solidFill>
                <a:srgbClr val="000000"/>
              </a:solidFill>
            </a:endParaRPr>
          </a:p>
          <a:p>
            <a:pPr lvl="0"/>
            <a:endParaRPr lang="en-US" altLang="zh-CN" sz="1200" dirty="0">
              <a:solidFill>
                <a:srgbClr val="000000"/>
              </a:solidFill>
            </a:endParaRPr>
          </a:p>
          <a:p>
            <a:pPr lvl="0"/>
            <a:endParaRPr lang="en-US" altLang="zh-CN" sz="1200" dirty="0">
              <a:solidFill>
                <a:srgbClr val="000000"/>
              </a:solidFill>
            </a:endParaRPr>
          </a:p>
          <a:p>
            <a:pPr lvl="0"/>
            <a:endParaRPr lang="en-US" altLang="zh-CN" sz="1200" dirty="0">
              <a:solidFill>
                <a:srgbClr val="000000"/>
              </a:solidFill>
            </a:endParaRPr>
          </a:p>
          <a:p>
            <a:pPr lvl="0"/>
            <a:r>
              <a:rPr lang="zh-CN" altLang="en-US" sz="1200" dirty="0">
                <a:solidFill>
                  <a:srgbClr val="000000"/>
                </a:solidFill>
              </a:rPr>
              <a:t>如图为在加州路网数据集中的实验结果。从实验结果中可以看成插入更新和删除更新操作需要时间随着空间个数的增加是递减关系。现实数据中，同一时刻大概会有</a:t>
            </a:r>
            <a:r>
              <a:rPr lang="en-US" altLang="zh-CN" sz="1200" dirty="0">
                <a:solidFill>
                  <a:srgbClr val="000000"/>
                </a:solidFill>
              </a:rPr>
              <a:t>103</a:t>
            </a:r>
            <a:r>
              <a:rPr lang="zh-CN" altLang="en-US" sz="1200" dirty="0">
                <a:solidFill>
                  <a:srgbClr val="000000"/>
                </a:solidFill>
              </a:rPr>
              <a:t>到</a:t>
            </a:r>
            <a:r>
              <a:rPr lang="en-US" altLang="zh-CN" sz="1200" dirty="0">
                <a:solidFill>
                  <a:srgbClr val="000000"/>
                </a:solidFill>
              </a:rPr>
              <a:t>104</a:t>
            </a:r>
            <a:r>
              <a:rPr lang="zh-CN" altLang="en-US" sz="1200" dirty="0">
                <a:solidFill>
                  <a:srgbClr val="000000"/>
                </a:solidFill>
              </a:rPr>
              <a:t>个空间点，这样插入和删除数据的时间为</a:t>
            </a:r>
            <a:r>
              <a:rPr lang="en-US" altLang="zh-CN" sz="1200" dirty="0">
                <a:solidFill>
                  <a:srgbClr val="000000"/>
                </a:solidFill>
              </a:rPr>
              <a:t>5ms</a:t>
            </a:r>
            <a:r>
              <a:rPr lang="zh-CN" altLang="en-US" sz="1200" dirty="0">
                <a:solidFill>
                  <a:srgbClr val="000000"/>
                </a:solidFill>
              </a:rPr>
              <a:t>到</a:t>
            </a:r>
            <a:r>
              <a:rPr lang="en-US" altLang="zh-CN" sz="1200" dirty="0">
                <a:solidFill>
                  <a:srgbClr val="000000"/>
                </a:solidFill>
              </a:rPr>
              <a:t>20ms</a:t>
            </a:r>
            <a:r>
              <a:rPr lang="zh-CN" altLang="en-US" sz="1200" dirty="0">
                <a:solidFill>
                  <a:srgbClr val="000000"/>
                </a:solidFill>
              </a:rPr>
              <a:t>之间，单次更新的时间可以接受。</a:t>
            </a:r>
            <a:endParaRPr kumimoji="0" lang="zh-CN" alt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3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455049"/>
            <a:ext cx="45339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319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不考虑更新时间下的分析与比较</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5539978"/>
          </a:xfrm>
          <a:prstGeom prst="rect">
            <a:avLst/>
          </a:prstGeom>
          <a:noFill/>
        </p:spPr>
        <p:txBody>
          <a:bodyPr wrap="square" rtlCol="0">
            <a:spAutoFit/>
          </a:bodyPr>
          <a:lstStyle/>
          <a:p>
            <a:pPr marL="285750" lvl="0" indent="-285750">
              <a:buFont typeface="Wingdings" panose="05000000000000000000" pitchFamily="2" charset="2"/>
              <a:buChar char="Ø"/>
            </a:pPr>
            <a:r>
              <a:rPr lang="zh-CN" altLang="en-US" dirty="0">
                <a:solidFill>
                  <a:srgbClr val="000000"/>
                </a:solidFill>
              </a:rPr>
              <a:t>查询时间与</a:t>
            </a:r>
            <a:r>
              <a:rPr lang="en-US" altLang="zh-CN" dirty="0">
                <a:solidFill>
                  <a:srgbClr val="000000"/>
                </a:solidFill>
              </a:rPr>
              <a:t>k</a:t>
            </a:r>
            <a:r>
              <a:rPr lang="zh-CN" altLang="en-US" dirty="0">
                <a:solidFill>
                  <a:srgbClr val="000000"/>
                </a:solidFill>
              </a:rPr>
              <a:t>的关系</a:t>
            </a: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lvl="0"/>
            <a:endParaRPr lang="en-US" altLang="zh-CN" sz="1200" dirty="0">
              <a:solidFill>
                <a:srgbClr val="000000"/>
              </a:solidFill>
            </a:endParaRPr>
          </a:p>
          <a:p>
            <a:pPr lvl="0"/>
            <a:endParaRPr lang="en-US" altLang="zh-CN" sz="1200" dirty="0">
              <a:solidFill>
                <a:srgbClr val="000000"/>
              </a:solidFill>
            </a:endParaRPr>
          </a:p>
          <a:p>
            <a:pPr lvl="0"/>
            <a:endParaRPr lang="en-US" altLang="zh-CN" sz="1200" dirty="0">
              <a:solidFill>
                <a:srgbClr val="000000"/>
              </a:solidFill>
            </a:endParaRPr>
          </a:p>
          <a:p>
            <a:pPr lvl="0"/>
            <a:endParaRPr lang="en-US" altLang="zh-CN" sz="1200" dirty="0">
              <a:solidFill>
                <a:srgbClr val="000000"/>
              </a:solidFill>
            </a:endParaRPr>
          </a:p>
          <a:p>
            <a:pPr lvl="0"/>
            <a:endParaRPr lang="en-US" altLang="zh-CN" sz="1200" dirty="0">
              <a:solidFill>
                <a:srgbClr val="000000"/>
              </a:solidFill>
            </a:endParaRPr>
          </a:p>
          <a:p>
            <a:pPr lvl="0"/>
            <a:endParaRPr lang="en-US" altLang="zh-CN" sz="1200" dirty="0">
              <a:solidFill>
                <a:srgbClr val="000000"/>
              </a:solidFill>
            </a:endParaRPr>
          </a:p>
          <a:p>
            <a:pPr lvl="0"/>
            <a:endParaRPr lang="en-US" altLang="zh-CN" sz="1200" dirty="0">
              <a:solidFill>
                <a:srgbClr val="000000"/>
              </a:solidFill>
            </a:endParaRPr>
          </a:p>
          <a:p>
            <a:pPr lvl="0"/>
            <a:endParaRPr lang="en-US" altLang="zh-CN" sz="1200" dirty="0">
              <a:solidFill>
                <a:srgbClr val="000000"/>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lvl="0"/>
            <a:r>
              <a:rPr lang="en-US" altLang="zh-CN" sz="1200" dirty="0">
                <a:solidFill>
                  <a:srgbClr val="000000"/>
                </a:solidFill>
              </a:rPr>
              <a:t>PPE</a:t>
            </a:r>
            <a:r>
              <a:rPr lang="zh-CN" altLang="en-US" sz="1200" dirty="0">
                <a:solidFill>
                  <a:srgbClr val="000000"/>
                </a:solidFill>
              </a:rPr>
              <a:t>算法相对于</a:t>
            </a:r>
            <a:r>
              <a:rPr lang="en-US" altLang="zh-CN" sz="1200" dirty="0">
                <a:solidFill>
                  <a:srgbClr val="000000"/>
                </a:solidFill>
              </a:rPr>
              <a:t>PE</a:t>
            </a:r>
            <a:r>
              <a:rPr lang="zh-CN" altLang="en-US" sz="1200" dirty="0">
                <a:solidFill>
                  <a:srgbClr val="000000"/>
                </a:solidFill>
              </a:rPr>
              <a:t>算法的上升梯度非常小。</a:t>
            </a:r>
            <a:r>
              <a:rPr lang="en-US" altLang="zh-CN" sz="1200" dirty="0">
                <a:solidFill>
                  <a:srgbClr val="000000"/>
                </a:solidFill>
              </a:rPr>
              <a:t>PPE</a:t>
            </a:r>
            <a:r>
              <a:rPr lang="zh-CN" altLang="en-US" sz="1200" dirty="0">
                <a:solidFill>
                  <a:srgbClr val="000000"/>
                </a:solidFill>
              </a:rPr>
              <a:t>算法因为预处理了每个点的</a:t>
            </a:r>
            <a:r>
              <a:rPr lang="en-US" altLang="zh-CN" sz="1200" dirty="0" err="1">
                <a:solidFill>
                  <a:srgbClr val="000000"/>
                </a:solidFill>
              </a:rPr>
              <a:t>kNN</a:t>
            </a:r>
            <a:r>
              <a:rPr lang="zh-CN" altLang="en-US" sz="1200" dirty="0">
                <a:solidFill>
                  <a:srgbClr val="000000"/>
                </a:solidFill>
              </a:rPr>
              <a:t>，所以随着</a:t>
            </a:r>
            <a:r>
              <a:rPr lang="en-US" altLang="zh-CN" sz="1200" dirty="0">
                <a:solidFill>
                  <a:srgbClr val="000000"/>
                </a:solidFill>
              </a:rPr>
              <a:t>k</a:t>
            </a:r>
            <a:r>
              <a:rPr lang="zh-CN" altLang="en-US" sz="1200" dirty="0">
                <a:solidFill>
                  <a:srgbClr val="000000"/>
                </a:solidFill>
              </a:rPr>
              <a:t>的增加，遍历的顶点数增加的趋势比</a:t>
            </a:r>
            <a:r>
              <a:rPr lang="en-US" altLang="zh-CN" sz="1200" dirty="0">
                <a:solidFill>
                  <a:srgbClr val="000000"/>
                </a:solidFill>
              </a:rPr>
              <a:t>PE</a:t>
            </a:r>
            <a:r>
              <a:rPr lang="zh-CN" altLang="en-US" sz="1200" dirty="0">
                <a:solidFill>
                  <a:srgbClr val="000000"/>
                </a:solidFill>
              </a:rPr>
              <a:t>小很多</a:t>
            </a:r>
            <a:endParaRPr kumimoji="0" lang="zh-CN" altLang="en-US"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4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841" y="1463568"/>
            <a:ext cx="3024336" cy="2266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2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036" y="1518512"/>
            <a:ext cx="2952328" cy="221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2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841" y="3645024"/>
            <a:ext cx="3109999" cy="233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2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632" y="3626336"/>
            <a:ext cx="3099136" cy="232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01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研究背景和意义</a:t>
            </a:r>
          </a:p>
        </p:txBody>
      </p:sp>
      <p:sp>
        <p:nvSpPr>
          <p:cNvPr id="5" name="内容占位符 2"/>
          <p:cNvSpPr txBox="1">
            <a:spLocks/>
          </p:cNvSpPr>
          <p:nvPr/>
        </p:nvSpPr>
        <p:spPr>
          <a:xfrm>
            <a:off x="755576" y="1484784"/>
            <a:ext cx="4968552" cy="1919706"/>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zh-CN" altLang="en-US" sz="2000" b="0" i="0" u="none" strike="noStrike" kern="0" cap="none" spc="0" normalizeH="0" baseline="0" noProof="0" dirty="0">
                <a:ln>
                  <a:noFill/>
                </a:ln>
                <a:solidFill>
                  <a:schemeClr val="tx1"/>
                </a:solidFill>
                <a:effectLst/>
                <a:uLnTx/>
                <a:uFillTx/>
                <a:latin typeface="+mn-ea"/>
                <a:ea typeface="+mn-ea"/>
                <a:cs typeface="+mn-cs"/>
              </a:rPr>
              <a:t>随着定位技术（</a:t>
            </a:r>
            <a:r>
              <a:rPr kumimoji="0" lang="en-US" altLang="zh-CN" sz="2000" b="0" i="0" u="none" strike="noStrike" kern="0" cap="none" spc="0" normalizeH="0" baseline="0" noProof="0" dirty="0">
                <a:ln>
                  <a:noFill/>
                </a:ln>
                <a:solidFill>
                  <a:schemeClr val="tx1"/>
                </a:solidFill>
                <a:effectLst/>
                <a:uLnTx/>
                <a:uFillTx/>
                <a:latin typeface="+mn-ea"/>
                <a:ea typeface="+mn-ea"/>
                <a:cs typeface="+mn-cs"/>
              </a:rPr>
              <a:t>GPS</a:t>
            </a:r>
            <a:r>
              <a:rPr kumimoji="0" lang="zh-CN" altLang="en-US" sz="2000" b="0" i="0" u="none" strike="noStrike" kern="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0" cap="none" spc="0" normalizeH="0" baseline="0" noProof="0" dirty="0" err="1">
                <a:ln>
                  <a:noFill/>
                </a:ln>
                <a:solidFill>
                  <a:schemeClr val="tx1"/>
                </a:solidFill>
                <a:effectLst/>
                <a:uLnTx/>
                <a:uFillTx/>
                <a:latin typeface="+mn-ea"/>
                <a:ea typeface="+mn-ea"/>
                <a:cs typeface="+mn-cs"/>
              </a:rPr>
              <a:t>WiFi</a:t>
            </a:r>
            <a:r>
              <a:rPr kumimoji="0" lang="zh-CN" altLang="en-US" sz="2000" b="0" i="0" u="none" strike="noStrike" kern="0" cap="none" spc="0" normalizeH="0" baseline="0" noProof="0" dirty="0">
                <a:ln>
                  <a:noFill/>
                </a:ln>
                <a:solidFill>
                  <a:schemeClr val="tx1"/>
                </a:solidFill>
                <a:effectLst/>
                <a:uLnTx/>
                <a:uFillTx/>
                <a:latin typeface="+mn-ea"/>
                <a:ea typeface="+mn-ea"/>
                <a:cs typeface="+mn-cs"/>
              </a:rPr>
              <a:t>定位）和移动通信技术（</a:t>
            </a:r>
            <a:r>
              <a:rPr kumimoji="0" lang="en-US" altLang="zh-CN" sz="2000" b="0" i="0" u="none" strike="noStrike" kern="0" cap="none" spc="0" normalizeH="0" baseline="0" noProof="0" dirty="0">
                <a:ln>
                  <a:noFill/>
                </a:ln>
                <a:solidFill>
                  <a:schemeClr val="tx1"/>
                </a:solidFill>
                <a:effectLst/>
                <a:uLnTx/>
                <a:uFillTx/>
                <a:latin typeface="+mn-ea"/>
                <a:ea typeface="+mn-ea"/>
                <a:cs typeface="+mn-cs"/>
              </a:rPr>
              <a:t>3G</a:t>
            </a:r>
            <a:r>
              <a:rPr kumimoji="0" lang="zh-CN" altLang="en-US" sz="2000" b="0" i="0" u="none" strike="noStrike" kern="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0" cap="none" spc="0" normalizeH="0" baseline="0" noProof="0" dirty="0">
                <a:ln>
                  <a:noFill/>
                </a:ln>
                <a:solidFill>
                  <a:schemeClr val="tx1"/>
                </a:solidFill>
                <a:effectLst/>
                <a:uLnTx/>
                <a:uFillTx/>
                <a:latin typeface="+mn-ea"/>
                <a:ea typeface="+mn-ea"/>
                <a:cs typeface="+mn-cs"/>
              </a:rPr>
              <a:t>4G</a:t>
            </a:r>
            <a:r>
              <a:rPr kumimoji="0" lang="zh-CN" altLang="en-US" sz="2000" b="0" i="0" u="none" strike="noStrike" kern="0" cap="none" spc="0" normalizeH="0" baseline="0" noProof="0" dirty="0">
                <a:ln>
                  <a:noFill/>
                </a:ln>
                <a:solidFill>
                  <a:schemeClr val="tx1"/>
                </a:solidFill>
                <a:effectLst/>
                <a:uLnTx/>
                <a:uFillTx/>
                <a:latin typeface="+mn-ea"/>
                <a:ea typeface="+mn-ea"/>
                <a:cs typeface="+mn-cs"/>
              </a:rPr>
              <a:t>等）的不断发展以及各种移动设备（手机、平板电脑等）的广泛应用和性能的不断提高，空间位置特征在民众生活中越来越突出并日益得到利用。各类基于空间的</a:t>
            </a:r>
            <a:r>
              <a:rPr lang="zh-CN" altLang="en-US" sz="2000" kern="0" dirty="0">
                <a:latin typeface="+mn-ea"/>
              </a:rPr>
              <a:t>服务也迅速发展起来。</a:t>
            </a:r>
            <a:endParaRPr kumimoji="0" lang="zh-CN" altLang="en-US" sz="2000" b="0" i="0" u="none" strike="noStrike" kern="0" cap="none" spc="0" normalizeH="0" baseline="0" noProof="0" dirty="0">
              <a:ln>
                <a:noFill/>
              </a:ln>
              <a:solidFill>
                <a:schemeClr val="tx1"/>
              </a:solidFill>
              <a:effectLst/>
              <a:uLnTx/>
              <a:uFillTx/>
              <a:latin typeface="+mn-ea"/>
              <a:ea typeface="+mn-ea"/>
              <a:cs typeface="+mn-cs"/>
            </a:endParaRPr>
          </a:p>
        </p:txBody>
      </p:sp>
      <p:sp>
        <p:nvSpPr>
          <p:cNvPr id="14" name="灯片编号占位符 1"/>
          <p:cNvSpPr>
            <a:spLocks noGrp="1"/>
          </p:cNvSpPr>
          <p:nvPr>
            <p:ph type="sldNum" sz="quarter" idx="11"/>
          </p:nvPr>
        </p:nvSpPr>
        <p:spPr>
          <a:xfrm>
            <a:off x="5437584" y="6318126"/>
            <a:ext cx="2133600" cy="457200"/>
          </a:xfrm>
        </p:spPr>
        <p:txBody>
          <a:bodyPr/>
          <a:lstStyle/>
          <a:p>
            <a:pPr>
              <a:defRPr/>
            </a:pPr>
            <a:fld id="{4F4C3818-017D-4B4D-93CF-F0158F15912B}" type="slidenum">
              <a:rPr lang="en-US" smtClean="0">
                <a:solidFill>
                  <a:srgbClr val="000000"/>
                </a:solidFill>
              </a:rPr>
              <a:pPr>
                <a:defRPr/>
              </a:pPr>
              <a:t>4</a:t>
            </a:fld>
            <a:endParaRPr lang="en-US">
              <a:solidFill>
                <a:srgbClr val="000000"/>
              </a:solidFill>
            </a:endParaRPr>
          </a:p>
        </p:txBody>
      </p:sp>
      <p:pic>
        <p:nvPicPr>
          <p:cNvPr id="15" name="Picture 2"/>
          <p:cNvPicPr>
            <a:picLocks noChangeAspect="1" noChangeArrowheads="1"/>
          </p:cNvPicPr>
          <p:nvPr/>
        </p:nvPicPr>
        <p:blipFill>
          <a:blip r:embed="rId3" cstate="print"/>
          <a:srcRect/>
          <a:stretch>
            <a:fillRect/>
          </a:stretch>
        </p:blipFill>
        <p:spPr bwMode="auto">
          <a:xfrm>
            <a:off x="467544" y="4221088"/>
            <a:ext cx="4104456" cy="2253695"/>
          </a:xfrm>
          <a:prstGeom prst="rect">
            <a:avLst/>
          </a:prstGeom>
          <a:noFill/>
          <a:ln w="9525">
            <a:noFill/>
            <a:miter lim="800000"/>
            <a:headEnd/>
            <a:tailEnd/>
          </a:ln>
        </p:spPr>
      </p:pic>
      <p:pic>
        <p:nvPicPr>
          <p:cNvPr id="17" name="Picture 4"/>
          <p:cNvPicPr>
            <a:picLocks noChangeAspect="1" noChangeArrowheads="1"/>
          </p:cNvPicPr>
          <p:nvPr/>
        </p:nvPicPr>
        <p:blipFill>
          <a:blip r:embed="rId4" cstate="print"/>
          <a:srcRect/>
          <a:stretch>
            <a:fillRect/>
          </a:stretch>
        </p:blipFill>
        <p:spPr bwMode="auto">
          <a:xfrm>
            <a:off x="5836433" y="3861048"/>
            <a:ext cx="3307567" cy="2689889"/>
          </a:xfrm>
          <a:prstGeom prst="rect">
            <a:avLst/>
          </a:prstGeom>
          <a:noFill/>
          <a:ln w="9525">
            <a:noFill/>
            <a:miter lim="800000"/>
            <a:headEnd/>
            <a:tailEnd/>
          </a:ln>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1484784"/>
            <a:ext cx="1905000" cy="1905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不考虑更新时间下的分析与比较</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443198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zh-CN" sz="1800" b="0" i="0" u="none" strike="noStrike" kern="1200" cap="none" spc="0" normalizeH="0" baseline="0" noProof="0" dirty="0">
                <a:ln>
                  <a:noFill/>
                </a:ln>
                <a:solidFill>
                  <a:srgbClr val="000000"/>
                </a:solidFill>
                <a:effectLst/>
                <a:uLnTx/>
                <a:uFillTx/>
                <a:latin typeface="Arial"/>
                <a:ea typeface="+mn-ea"/>
                <a:cs typeface="+mn-cs"/>
              </a:rPr>
              <a:t>查询时间与空间点个数的关系</a:t>
            </a: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lvl="0"/>
            <a:r>
              <a:rPr kumimoji="0" lang="zh-CN" altLang="en-US" sz="1200" b="0" i="0" u="none" strike="noStrike" kern="1200" cap="none" spc="0" normalizeH="0" baseline="0" noProof="0" dirty="0">
                <a:ln>
                  <a:noFill/>
                </a:ln>
                <a:solidFill>
                  <a:srgbClr val="000000"/>
                </a:solidFill>
                <a:effectLst/>
                <a:uLnTx/>
                <a:uFillTx/>
                <a:latin typeface="Arial"/>
                <a:ea typeface="+mn-ea"/>
                <a:cs typeface="+mn-cs"/>
              </a:rPr>
              <a:t>如</a:t>
            </a:r>
            <a:r>
              <a:rPr lang="zh-CN" altLang="en-US" sz="1200" dirty="0">
                <a:solidFill>
                  <a:srgbClr val="000000"/>
                </a:solidFill>
              </a:rPr>
              <a:t>图为在加州</a:t>
            </a:r>
            <a:r>
              <a:rPr lang="en-US" altLang="zh-CN" sz="1200" dirty="0">
                <a:solidFill>
                  <a:srgbClr val="000000"/>
                </a:solidFill>
              </a:rPr>
              <a:t>C2</a:t>
            </a:r>
            <a:r>
              <a:rPr lang="zh-CN" altLang="en-US" sz="1200" dirty="0">
                <a:solidFill>
                  <a:srgbClr val="000000"/>
                </a:solidFill>
              </a:rPr>
              <a:t>数据中，查询时间与空间点个数的关系。由图中可看出，</a:t>
            </a:r>
            <a:r>
              <a:rPr lang="en-US" altLang="zh-CN" sz="1200" dirty="0">
                <a:solidFill>
                  <a:srgbClr val="000000"/>
                </a:solidFill>
              </a:rPr>
              <a:t>PPE</a:t>
            </a:r>
            <a:r>
              <a:rPr lang="zh-CN" altLang="en-US" sz="1200" dirty="0">
                <a:solidFill>
                  <a:srgbClr val="000000"/>
                </a:solidFill>
              </a:rPr>
              <a:t>算法的变化趋势与</a:t>
            </a:r>
            <a:r>
              <a:rPr lang="en-US" altLang="zh-CN" sz="1200" dirty="0">
                <a:solidFill>
                  <a:srgbClr val="000000"/>
                </a:solidFill>
              </a:rPr>
              <a:t>PE</a:t>
            </a:r>
            <a:r>
              <a:rPr lang="zh-CN" altLang="en-US" sz="1200" dirty="0">
                <a:solidFill>
                  <a:srgbClr val="000000"/>
                </a:solidFill>
              </a:rPr>
              <a:t>算法的变化趋势一样。但是由于</a:t>
            </a:r>
            <a:r>
              <a:rPr lang="en-US" altLang="zh-CN" sz="1200" dirty="0">
                <a:solidFill>
                  <a:srgbClr val="000000"/>
                </a:solidFill>
              </a:rPr>
              <a:t>PPE</a:t>
            </a:r>
            <a:r>
              <a:rPr lang="zh-CN" altLang="en-US" sz="1200" dirty="0">
                <a:solidFill>
                  <a:srgbClr val="000000"/>
                </a:solidFill>
              </a:rPr>
              <a:t>算法不需要进行</a:t>
            </a:r>
            <a:r>
              <a:rPr lang="en-US" altLang="zh-CN" sz="1200" dirty="0" err="1">
                <a:solidFill>
                  <a:srgbClr val="000000"/>
                </a:solidFill>
              </a:rPr>
              <a:t>kNN</a:t>
            </a:r>
            <a:r>
              <a:rPr lang="zh-CN" altLang="en-US" sz="1200" dirty="0">
                <a:solidFill>
                  <a:srgbClr val="000000"/>
                </a:solidFill>
              </a:rPr>
              <a:t>查询，所以相对于</a:t>
            </a:r>
            <a:r>
              <a:rPr lang="en-US" altLang="zh-CN" sz="1200" dirty="0">
                <a:solidFill>
                  <a:srgbClr val="000000"/>
                </a:solidFill>
              </a:rPr>
              <a:t>PE</a:t>
            </a:r>
            <a:r>
              <a:rPr lang="zh-CN" altLang="en-US" sz="1200" dirty="0">
                <a:solidFill>
                  <a:srgbClr val="000000"/>
                </a:solidFill>
              </a:rPr>
              <a:t>算法来说，</a:t>
            </a:r>
            <a:r>
              <a:rPr lang="en-US" altLang="zh-CN" sz="1200" dirty="0">
                <a:solidFill>
                  <a:srgbClr val="000000"/>
                </a:solidFill>
              </a:rPr>
              <a:t>PPE</a:t>
            </a:r>
            <a:r>
              <a:rPr lang="zh-CN" altLang="en-US" sz="1200" dirty="0">
                <a:solidFill>
                  <a:srgbClr val="000000"/>
                </a:solidFill>
              </a:rPr>
              <a:t>算法的时间没有什么变化。</a:t>
            </a: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5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772816"/>
            <a:ext cx="3240360" cy="242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2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72816"/>
            <a:ext cx="3309764" cy="24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1252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不考虑更新时间下的分析与比较</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433965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srgbClr val="000000"/>
                </a:solidFill>
                <a:effectLst/>
                <a:uLnTx/>
                <a:uFillTx/>
                <a:latin typeface="Arial"/>
                <a:ea typeface="+mn-ea"/>
                <a:cs typeface="+mn-cs"/>
              </a:rPr>
              <a:t>查询时间与不确定空间点个数的关系</a:t>
            </a: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lvl="0"/>
            <a:r>
              <a:rPr kumimoji="0" lang="zh-CN" altLang="en-US" sz="1200" b="0" i="0" u="none" strike="noStrike" kern="1200" cap="none" spc="0" normalizeH="0" baseline="0" noProof="0" dirty="0">
                <a:ln>
                  <a:noFill/>
                </a:ln>
                <a:solidFill>
                  <a:srgbClr val="000000"/>
                </a:solidFill>
                <a:effectLst/>
                <a:uLnTx/>
                <a:uFillTx/>
                <a:latin typeface="Arial"/>
                <a:ea typeface="+mn-ea"/>
                <a:cs typeface="+mn-cs"/>
              </a:rPr>
              <a:t>如</a:t>
            </a:r>
            <a:r>
              <a:rPr lang="zh-CN" altLang="en-US" sz="1200" dirty="0">
                <a:solidFill>
                  <a:srgbClr val="000000"/>
                </a:solidFill>
              </a:rPr>
              <a:t>图在</a:t>
            </a:r>
            <a:r>
              <a:rPr lang="en-US" altLang="zh-CN" sz="1200" dirty="0">
                <a:solidFill>
                  <a:srgbClr val="000000"/>
                </a:solidFill>
              </a:rPr>
              <a:t>C3</a:t>
            </a:r>
            <a:r>
              <a:rPr lang="zh-CN" altLang="en-US" sz="1200" dirty="0">
                <a:solidFill>
                  <a:srgbClr val="000000"/>
                </a:solidFill>
              </a:rPr>
              <a:t>数据集中，在不确定空间点个数大于</a:t>
            </a:r>
            <a:r>
              <a:rPr lang="en-US" altLang="zh-CN" sz="1200" dirty="0">
                <a:solidFill>
                  <a:srgbClr val="000000"/>
                </a:solidFill>
              </a:rPr>
              <a:t>1000</a:t>
            </a:r>
            <a:r>
              <a:rPr lang="zh-CN" altLang="en-US" sz="1200" dirty="0">
                <a:solidFill>
                  <a:srgbClr val="000000"/>
                </a:solidFill>
              </a:rPr>
              <a:t>的时候，</a:t>
            </a:r>
            <a:r>
              <a:rPr lang="en-US" altLang="zh-CN" sz="1200" dirty="0">
                <a:solidFill>
                  <a:srgbClr val="000000"/>
                </a:solidFill>
              </a:rPr>
              <a:t>PPE</a:t>
            </a:r>
            <a:r>
              <a:rPr lang="zh-CN" altLang="en-US" sz="1200" dirty="0">
                <a:solidFill>
                  <a:srgbClr val="000000"/>
                </a:solidFill>
              </a:rPr>
              <a:t>算法相对于</a:t>
            </a:r>
            <a:r>
              <a:rPr lang="en-US" altLang="zh-CN" sz="1200" dirty="0">
                <a:solidFill>
                  <a:srgbClr val="000000"/>
                </a:solidFill>
              </a:rPr>
              <a:t>PE</a:t>
            </a:r>
            <a:r>
              <a:rPr lang="zh-CN" altLang="en-US" sz="1200" dirty="0">
                <a:solidFill>
                  <a:srgbClr val="000000"/>
                </a:solidFill>
              </a:rPr>
              <a:t>算法没有因为不确定空间点个数的增加发生很大变化。</a:t>
            </a: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6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642" y="1556792"/>
            <a:ext cx="4029844" cy="301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002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不考虑更新时间下的分析与比较</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433965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srgbClr val="000000"/>
                </a:solidFill>
                <a:effectLst/>
                <a:uLnTx/>
                <a:uFillTx/>
                <a:latin typeface="Arial"/>
                <a:ea typeface="+mn-ea"/>
                <a:cs typeface="+mn-cs"/>
              </a:rPr>
              <a:t>查询时间与不确定空间点的平均范围长度的关系</a:t>
            </a: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lvl="0"/>
            <a:r>
              <a:rPr lang="zh-CN" altLang="en-US" sz="1200" dirty="0">
                <a:solidFill>
                  <a:srgbClr val="000000"/>
                </a:solidFill>
              </a:rPr>
              <a:t>如图为在数据集</a:t>
            </a:r>
            <a:r>
              <a:rPr lang="en-US" altLang="zh-CN" sz="1200" dirty="0">
                <a:solidFill>
                  <a:srgbClr val="000000"/>
                </a:solidFill>
              </a:rPr>
              <a:t>C4</a:t>
            </a:r>
            <a:r>
              <a:rPr lang="zh-CN" altLang="en-US" sz="1200" dirty="0">
                <a:solidFill>
                  <a:srgbClr val="000000"/>
                </a:solidFill>
              </a:rPr>
              <a:t>上的实验。</a:t>
            </a:r>
            <a:r>
              <a:rPr lang="en-US" altLang="zh-CN" sz="1200" dirty="0">
                <a:solidFill>
                  <a:srgbClr val="000000"/>
                </a:solidFill>
              </a:rPr>
              <a:t>PE</a:t>
            </a:r>
            <a:r>
              <a:rPr lang="zh-CN" altLang="en-US" sz="1200" dirty="0">
                <a:solidFill>
                  <a:srgbClr val="000000"/>
                </a:solidFill>
              </a:rPr>
              <a:t>算法和</a:t>
            </a:r>
            <a:r>
              <a:rPr lang="en-US" altLang="zh-CN" sz="1200" dirty="0">
                <a:solidFill>
                  <a:srgbClr val="000000"/>
                </a:solidFill>
              </a:rPr>
              <a:t>PPE</a:t>
            </a:r>
            <a:r>
              <a:rPr lang="zh-CN" altLang="en-US" sz="1200" dirty="0">
                <a:solidFill>
                  <a:srgbClr val="000000"/>
                </a:solidFill>
              </a:rPr>
              <a:t>算法的变化趋势，但是</a:t>
            </a:r>
            <a:r>
              <a:rPr lang="en-US" altLang="zh-CN" sz="1200" dirty="0">
                <a:solidFill>
                  <a:srgbClr val="000000"/>
                </a:solidFill>
              </a:rPr>
              <a:t>PPE</a:t>
            </a:r>
            <a:r>
              <a:rPr lang="zh-CN" altLang="en-US" sz="1200" dirty="0">
                <a:solidFill>
                  <a:srgbClr val="000000"/>
                </a:solidFill>
              </a:rPr>
              <a:t>算法需要的时间一直比</a:t>
            </a:r>
            <a:r>
              <a:rPr lang="en-US" altLang="zh-CN" sz="1200" dirty="0">
                <a:solidFill>
                  <a:srgbClr val="000000"/>
                </a:solidFill>
              </a:rPr>
              <a:t>PE</a:t>
            </a:r>
            <a:r>
              <a:rPr lang="zh-CN" altLang="en-US" sz="1200" dirty="0">
                <a:solidFill>
                  <a:srgbClr val="000000"/>
                </a:solidFill>
              </a:rPr>
              <a:t>算法少很多。</a:t>
            </a: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7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412776"/>
            <a:ext cx="461010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4032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考虑更新时间下的分析与比较</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470898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srgbClr val="000000"/>
                </a:solidFill>
                <a:effectLst/>
                <a:uLnTx/>
                <a:uFillTx/>
                <a:latin typeface="Arial"/>
                <a:ea typeface="+mn-ea"/>
                <a:cs typeface="+mn-cs"/>
              </a:rPr>
              <a:t>查询时间与更新频繁度的关系</a:t>
            </a: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lvl="0"/>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lvl="0"/>
            <a:r>
              <a:rPr lang="zh-CN" altLang="en-US" sz="1200" dirty="0">
                <a:solidFill>
                  <a:srgbClr val="000000"/>
                </a:solidFill>
              </a:rPr>
              <a:t>在北京的数据集下更新频繁度对查询时间影响的折线图。由图中可以看出在更新频率小于</a:t>
            </a:r>
            <a:r>
              <a:rPr lang="en-US" altLang="zh-CN" sz="1200" dirty="0">
                <a:solidFill>
                  <a:srgbClr val="000000"/>
                </a:solidFill>
              </a:rPr>
              <a:t>100</a:t>
            </a:r>
            <a:r>
              <a:rPr lang="zh-CN" altLang="en-US" sz="1200" dirty="0">
                <a:solidFill>
                  <a:srgbClr val="000000"/>
                </a:solidFill>
              </a:rPr>
              <a:t>的时候，</a:t>
            </a:r>
            <a:r>
              <a:rPr lang="en-US" altLang="zh-CN" sz="1200" dirty="0">
                <a:solidFill>
                  <a:srgbClr val="000000"/>
                </a:solidFill>
              </a:rPr>
              <a:t>PPE</a:t>
            </a:r>
            <a:r>
              <a:rPr lang="zh-CN" altLang="en-US" sz="1200" dirty="0">
                <a:solidFill>
                  <a:srgbClr val="000000"/>
                </a:solidFill>
              </a:rPr>
              <a:t>算法的时间还是小于</a:t>
            </a:r>
            <a:r>
              <a:rPr lang="en-US" altLang="zh-CN" sz="1200" dirty="0">
                <a:solidFill>
                  <a:srgbClr val="000000"/>
                </a:solidFill>
              </a:rPr>
              <a:t>PE</a:t>
            </a:r>
            <a:r>
              <a:rPr lang="zh-CN" altLang="en-US" sz="1200" dirty="0">
                <a:solidFill>
                  <a:srgbClr val="000000"/>
                </a:solidFill>
              </a:rPr>
              <a:t>算法的，在更新频繁度大于</a:t>
            </a:r>
            <a:r>
              <a:rPr lang="en-US" altLang="zh-CN" sz="1200" dirty="0">
                <a:solidFill>
                  <a:srgbClr val="000000"/>
                </a:solidFill>
              </a:rPr>
              <a:t>100</a:t>
            </a:r>
            <a:r>
              <a:rPr lang="zh-CN" altLang="en-US" sz="1200" dirty="0">
                <a:solidFill>
                  <a:srgbClr val="000000"/>
                </a:solidFill>
              </a:rPr>
              <a:t>的时候，</a:t>
            </a:r>
            <a:r>
              <a:rPr lang="en-US" altLang="zh-CN" sz="1200" dirty="0">
                <a:solidFill>
                  <a:srgbClr val="000000"/>
                </a:solidFill>
              </a:rPr>
              <a:t>PPE</a:t>
            </a:r>
            <a:r>
              <a:rPr lang="zh-CN" altLang="en-US" sz="1200" dirty="0">
                <a:solidFill>
                  <a:srgbClr val="000000"/>
                </a:solidFill>
              </a:rPr>
              <a:t>算法的时间消耗超过</a:t>
            </a:r>
            <a:r>
              <a:rPr lang="en-US" altLang="zh-CN" sz="1200" dirty="0">
                <a:solidFill>
                  <a:srgbClr val="000000"/>
                </a:solidFill>
              </a:rPr>
              <a:t>PE</a:t>
            </a:r>
            <a:r>
              <a:rPr lang="zh-CN" altLang="en-US" sz="1200" dirty="0">
                <a:solidFill>
                  <a:srgbClr val="000000"/>
                </a:solidFill>
              </a:rPr>
              <a:t>算法后呈直线上升。</a:t>
            </a: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8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580055"/>
            <a:ext cx="4552950"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408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目录</a:t>
            </a:r>
          </a:p>
        </p:txBody>
      </p:sp>
      <p:sp>
        <p:nvSpPr>
          <p:cNvPr id="4" name="内容占位符 2"/>
          <p:cNvSpPr txBox="1">
            <a:spLocks/>
          </p:cNvSpPr>
          <p:nvPr/>
        </p:nvSpPr>
        <p:spPr>
          <a:xfrm>
            <a:off x="753616" y="1268760"/>
            <a:ext cx="7706816" cy="5112568"/>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研究背景和意义</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论文研究问题</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国内外研究现状</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数据获取与处理</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基于路网扩展的不确定二元反</a:t>
            </a:r>
            <a:r>
              <a:rPr kumimoji="0" lang="en-US" altLang="zh-CN" sz="2400" b="1" i="0" u="none" strike="noStrike" kern="0" cap="none" spc="0" normalizeH="0" baseline="0" noProof="0" dirty="0" err="1">
                <a:ln>
                  <a:noFill/>
                </a:ln>
                <a:solidFill>
                  <a:srgbClr val="00206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002060"/>
                </a:solidFill>
                <a:effectLst/>
                <a:uLnTx/>
                <a:uFillTx/>
                <a:latin typeface="Arial"/>
                <a:ea typeface="+mn-ea"/>
                <a:cs typeface="+mn-cs"/>
              </a:rPr>
              <a:t>—PE</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基于预处理策略的不确定二元反</a:t>
            </a:r>
            <a:r>
              <a:rPr kumimoji="0" lang="en-US" altLang="zh-CN" sz="2400" b="1" i="0" u="none" strike="noStrike" kern="0" cap="none" spc="0" normalizeH="0" baseline="0" noProof="0" dirty="0" err="1">
                <a:ln>
                  <a:noFill/>
                </a:ln>
                <a:solidFill>
                  <a:srgbClr val="00206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002060"/>
                </a:solidFill>
                <a:effectLst/>
                <a:uLnTx/>
                <a:uFillTx/>
                <a:latin typeface="Arial"/>
                <a:ea typeface="+mn-ea"/>
                <a:cs typeface="+mn-cs"/>
              </a:rPr>
              <a:t>—PPE</a:t>
            </a:r>
            <a:r>
              <a:rPr kumimoji="0" lang="zh-CN" altLang="en-US" sz="2400" b="1" i="0" u="none" strike="noStrike" kern="0" cap="none" spc="0" normalizeH="0" baseline="0" noProof="0" dirty="0">
                <a:ln>
                  <a:noFill/>
                </a:ln>
                <a:solidFill>
                  <a:srgbClr val="00206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FF0000"/>
                </a:solidFill>
                <a:effectLst/>
                <a:uLnTx/>
                <a:uFillTx/>
                <a:latin typeface="Arial"/>
                <a:ea typeface="+mn-ea"/>
                <a:cs typeface="+mn-cs"/>
              </a:rPr>
              <a:t>基于懒惰剪枝的不确定二元反</a:t>
            </a:r>
            <a:r>
              <a:rPr kumimoji="0" lang="en-US" altLang="zh-CN" sz="2400" b="1" i="0" u="none" strike="noStrike" kern="0" cap="none" spc="0" normalizeH="0" baseline="0" noProof="0" dirty="0" err="1">
                <a:ln>
                  <a:noFill/>
                </a:ln>
                <a:solidFill>
                  <a:srgbClr val="FF0000"/>
                </a:solidFill>
                <a:effectLst/>
                <a:uLnTx/>
                <a:uFillTx/>
                <a:latin typeface="Arial"/>
                <a:ea typeface="+mn-ea"/>
                <a:cs typeface="+mn-cs"/>
              </a:rPr>
              <a:t>kNN</a:t>
            </a:r>
            <a:r>
              <a:rPr kumimoji="0" lang="zh-CN" altLang="en-US" sz="2400" b="1" i="0" u="none" strike="noStrike" kern="0" cap="none" spc="0" normalizeH="0" baseline="0" noProof="0" dirty="0">
                <a:ln>
                  <a:noFill/>
                </a:ln>
                <a:solidFill>
                  <a:srgbClr val="FF0000"/>
                </a:solidFill>
                <a:effectLst/>
                <a:uLnTx/>
                <a:uFillTx/>
                <a:latin typeface="Arial"/>
                <a:ea typeface="+mn-ea"/>
                <a:cs typeface="+mn-cs"/>
              </a:rPr>
              <a:t>查询算法</a:t>
            </a:r>
            <a:r>
              <a:rPr kumimoji="0" lang="en-US" altLang="zh-CN" sz="2400" b="1" i="0" u="none" strike="noStrike" kern="0" cap="none" spc="0" normalizeH="0" baseline="0" noProof="0" dirty="0">
                <a:ln>
                  <a:noFill/>
                </a:ln>
                <a:solidFill>
                  <a:srgbClr val="FF0000"/>
                </a:solidFill>
                <a:effectLst/>
                <a:uLnTx/>
                <a:uFillTx/>
                <a:latin typeface="Arial"/>
                <a:ea typeface="+mn-ea"/>
                <a:cs typeface="+mn-cs"/>
              </a:rPr>
              <a:t>—PL</a:t>
            </a:r>
            <a:r>
              <a:rPr kumimoji="0" lang="zh-CN" altLang="en-US" sz="2400" b="1" i="0" u="none" strike="noStrike" kern="0" cap="none" spc="0" normalizeH="0" baseline="0" noProof="0" dirty="0">
                <a:ln>
                  <a:noFill/>
                </a:ln>
                <a:solidFill>
                  <a:srgbClr val="FF0000"/>
                </a:solidFill>
                <a:effectLst/>
                <a:uLnTx/>
                <a:uFillTx/>
                <a:latin typeface="Arial"/>
                <a:ea typeface="+mn-ea"/>
                <a:cs typeface="+mn-cs"/>
              </a:rPr>
              <a:t>算法</a:t>
            </a:r>
            <a:endParaRPr kumimoji="0" lang="en-US" altLang="zh-CN" sz="2400" b="1" i="0" u="none" strike="noStrike" kern="0" cap="none" spc="0" normalizeH="0" baseline="0" noProof="0" dirty="0">
              <a:ln>
                <a:noFill/>
              </a:ln>
              <a:solidFill>
                <a:srgbClr val="FF0000"/>
              </a:solidFill>
              <a:effectLst/>
              <a:uLnTx/>
              <a:uFillTx/>
              <a:latin typeface="Arial"/>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latin typeface="Arial"/>
                <a:ea typeface="+mn-ea"/>
                <a:cs typeface="+mn-cs"/>
              </a:rPr>
              <a:t>总结</a:t>
            </a:r>
            <a:endParaRPr kumimoji="0" lang="en-US" altLang="zh-CN" sz="2400" b="1" i="0" u="none" strike="noStrike" kern="0" cap="none" spc="0" normalizeH="0" baseline="0" noProof="0" dirty="0">
              <a:ln>
                <a:noFill/>
              </a:ln>
              <a:solidFill>
                <a:srgbClr val="002060"/>
              </a:solidFill>
              <a:effectLst/>
              <a:uLnTx/>
              <a:uFillTx/>
              <a:latin typeface="Arial"/>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4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230673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PL</a:t>
            </a:r>
            <a:r>
              <a:rPr lang="zh-CN" altLang="en-US" dirty="0"/>
              <a:t>算法</a:t>
            </a:r>
            <a:endParaRPr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600" b="0" i="0" u="none" strike="noStrike" kern="1200" cap="none" spc="0" normalizeH="0" baseline="0" noProof="0" smtClean="0">
                <a:ln>
                  <a:noFill/>
                </a:ln>
                <a:solidFill>
                  <a:srgbClr val="000000"/>
                </a:solidFill>
                <a:effectLst/>
                <a:uLnTx/>
                <a:uFillTx/>
                <a:latin typeface="Century"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600" b="0" i="0" u="none" strike="noStrike" kern="1200" cap="none" spc="0" normalizeH="0" baseline="0" noProof="0">
              <a:ln>
                <a:noFill/>
              </a:ln>
              <a:solidFill>
                <a:srgbClr val="000000"/>
              </a:solidFill>
              <a:effectLst/>
              <a:uLnTx/>
              <a:uFillTx/>
              <a:latin typeface="Century" pitchFamily="18" charset="0"/>
              <a:ea typeface="宋体" pitchFamily="2" charset="-122"/>
              <a:cs typeface="+mn-cs"/>
            </a:endParaRPr>
          </a:p>
        </p:txBody>
      </p:sp>
      <p:sp>
        <p:nvSpPr>
          <p:cNvPr id="4" name="文本框 3"/>
          <p:cNvSpPr txBox="1"/>
          <p:nvPr/>
        </p:nvSpPr>
        <p:spPr>
          <a:xfrm>
            <a:off x="1069897" y="1122349"/>
            <a:ext cx="6382423" cy="470898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srgbClr val="000000"/>
                </a:solidFill>
                <a:effectLst/>
                <a:uLnTx/>
                <a:uFillTx/>
                <a:latin typeface="Arial"/>
                <a:ea typeface="+mn-ea"/>
                <a:cs typeface="+mn-cs"/>
              </a:rPr>
              <a:t>查询时间与更新频繁度的关系</a:t>
            </a: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lvl="0"/>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a:p>
            <a:pPr lvl="0"/>
            <a:r>
              <a:rPr lang="zh-CN" altLang="en-US" sz="1200" dirty="0">
                <a:solidFill>
                  <a:srgbClr val="000000"/>
                </a:solidFill>
              </a:rPr>
              <a:t>在北京的数据集下更新频繁度对查询时间影响的折线图。由图中可以看出在更新频率小于</a:t>
            </a:r>
            <a:r>
              <a:rPr lang="en-US" altLang="zh-CN" sz="1200" dirty="0">
                <a:solidFill>
                  <a:srgbClr val="000000"/>
                </a:solidFill>
              </a:rPr>
              <a:t>100</a:t>
            </a:r>
            <a:r>
              <a:rPr lang="zh-CN" altLang="en-US" sz="1200" dirty="0">
                <a:solidFill>
                  <a:srgbClr val="000000"/>
                </a:solidFill>
              </a:rPr>
              <a:t>的时候，</a:t>
            </a:r>
            <a:r>
              <a:rPr lang="en-US" altLang="zh-CN" sz="1200" dirty="0">
                <a:solidFill>
                  <a:srgbClr val="000000"/>
                </a:solidFill>
              </a:rPr>
              <a:t>PPE</a:t>
            </a:r>
            <a:r>
              <a:rPr lang="zh-CN" altLang="en-US" sz="1200" dirty="0">
                <a:solidFill>
                  <a:srgbClr val="000000"/>
                </a:solidFill>
              </a:rPr>
              <a:t>算法的时间还是小于</a:t>
            </a:r>
            <a:r>
              <a:rPr lang="en-US" altLang="zh-CN" sz="1200" dirty="0">
                <a:solidFill>
                  <a:srgbClr val="000000"/>
                </a:solidFill>
              </a:rPr>
              <a:t>PE</a:t>
            </a:r>
            <a:r>
              <a:rPr lang="zh-CN" altLang="en-US" sz="1200" dirty="0">
                <a:solidFill>
                  <a:srgbClr val="000000"/>
                </a:solidFill>
              </a:rPr>
              <a:t>算法的，在更新频繁度大于</a:t>
            </a:r>
            <a:r>
              <a:rPr lang="en-US" altLang="zh-CN" sz="1200" dirty="0">
                <a:solidFill>
                  <a:srgbClr val="000000"/>
                </a:solidFill>
              </a:rPr>
              <a:t>100</a:t>
            </a:r>
            <a:r>
              <a:rPr lang="zh-CN" altLang="en-US" sz="1200" dirty="0">
                <a:solidFill>
                  <a:srgbClr val="000000"/>
                </a:solidFill>
              </a:rPr>
              <a:t>的时候，</a:t>
            </a:r>
            <a:r>
              <a:rPr lang="en-US" altLang="zh-CN" sz="1200" dirty="0">
                <a:solidFill>
                  <a:srgbClr val="000000"/>
                </a:solidFill>
              </a:rPr>
              <a:t>PPE</a:t>
            </a:r>
            <a:r>
              <a:rPr lang="zh-CN" altLang="en-US" sz="1200" dirty="0">
                <a:solidFill>
                  <a:srgbClr val="000000"/>
                </a:solidFill>
              </a:rPr>
              <a:t>算法的时间消耗超过</a:t>
            </a:r>
            <a:r>
              <a:rPr lang="en-US" altLang="zh-CN" sz="1200" dirty="0">
                <a:solidFill>
                  <a:srgbClr val="000000"/>
                </a:solidFill>
              </a:rPr>
              <a:t>PE</a:t>
            </a:r>
            <a:r>
              <a:rPr lang="zh-CN" altLang="en-US" sz="1200" dirty="0">
                <a:solidFill>
                  <a:srgbClr val="000000"/>
                </a:solidFill>
              </a:rPr>
              <a:t>算法后呈直线上升。</a:t>
            </a:r>
            <a:endParaRPr kumimoji="0" lang="en-US" altLang="zh-CN"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8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580055"/>
            <a:ext cx="4552950"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117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总结</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46</a:t>
            </a:fld>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971600" y="1412776"/>
            <a:ext cx="7272808" cy="3416320"/>
          </a:xfrm>
          <a:prstGeom prst="rect">
            <a:avLst/>
          </a:prstGeom>
          <a:noFill/>
        </p:spPr>
        <p:txBody>
          <a:bodyPr wrap="square" rtlCol="0">
            <a:spAutoFit/>
          </a:bodyPr>
          <a:lstStyle/>
          <a:p>
            <a:pPr marL="285750" indent="-285750">
              <a:buFont typeface="Wingdings" panose="05000000000000000000" pitchFamily="2" charset="2"/>
              <a:buChar char="Ø"/>
            </a:pPr>
            <a:r>
              <a:rPr lang="zh-CN" altLang="zh-CN" dirty="0"/>
              <a:t>本文结合路网和物体位置的不确定性研究了路网中位置不确定的二元反</a:t>
            </a:r>
            <a:r>
              <a:rPr lang="en-US" altLang="zh-CN" dirty="0" err="1"/>
              <a:t>kNN</a:t>
            </a:r>
            <a:r>
              <a:rPr lang="zh-CN" altLang="zh-CN" dirty="0"/>
              <a:t>查询问题。为了解决该问题，我们首先针对路网中位置不确定性提出了一个表示模型，并在此基础上提出了一个基本的查询处理算法即</a:t>
            </a:r>
            <a:r>
              <a:rPr lang="en-US" altLang="zh-CN" dirty="0"/>
              <a:t>PE</a:t>
            </a:r>
            <a:r>
              <a:rPr lang="zh-CN" altLang="zh-CN" dirty="0"/>
              <a:t>算法。在</a:t>
            </a:r>
            <a:r>
              <a:rPr lang="en-US" altLang="zh-CN" dirty="0"/>
              <a:t>PE</a:t>
            </a:r>
            <a:r>
              <a:rPr lang="zh-CN" altLang="zh-CN" dirty="0"/>
              <a:t>算法的基础上，我们进一步提出了两种改进的处理算法，即</a:t>
            </a:r>
            <a:r>
              <a:rPr lang="en-US" altLang="zh-CN" dirty="0"/>
              <a:t>PPE</a:t>
            </a:r>
            <a:r>
              <a:rPr lang="zh-CN" altLang="zh-CN" dirty="0"/>
              <a:t>算法和</a:t>
            </a:r>
            <a:r>
              <a:rPr lang="en-US" altLang="zh-CN" dirty="0"/>
              <a:t>PPEE</a:t>
            </a:r>
            <a:r>
              <a:rPr lang="zh-CN" altLang="zh-CN" dirty="0"/>
              <a:t>算法。</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zh-CN" altLang="zh-CN" dirty="0"/>
          </a:p>
          <a:p>
            <a:pPr marL="285750" indent="-285750">
              <a:buFont typeface="Wingdings" panose="05000000000000000000" pitchFamily="2" charset="2"/>
              <a:buChar char="Ø"/>
            </a:pPr>
            <a:r>
              <a:rPr lang="zh-CN" altLang="zh-CN" dirty="0"/>
              <a:t>实验结果表明，</a:t>
            </a:r>
            <a:r>
              <a:rPr lang="en-US" altLang="zh-CN" dirty="0"/>
              <a:t>PE</a:t>
            </a:r>
            <a:r>
              <a:rPr lang="zh-CN" altLang="zh-CN" dirty="0"/>
              <a:t>算法适合处理</a:t>
            </a:r>
            <a:r>
              <a:rPr lang="en-US" altLang="zh-CN" i="1" dirty="0"/>
              <a:t>k</a:t>
            </a:r>
            <a:r>
              <a:rPr lang="zh-CN" altLang="zh-CN" dirty="0"/>
              <a:t>值较小的查询，因为它的时间开销随着</a:t>
            </a:r>
            <a:r>
              <a:rPr lang="en-US" altLang="zh-CN" i="1" dirty="0"/>
              <a:t>k</a:t>
            </a:r>
            <a:r>
              <a:rPr lang="zh-CN" altLang="zh-CN" dirty="0"/>
              <a:t>的增加呈现指数增长。</a:t>
            </a:r>
            <a:r>
              <a:rPr lang="en-US" altLang="zh-CN" dirty="0"/>
              <a:t>PPE</a:t>
            </a:r>
            <a:r>
              <a:rPr lang="zh-CN" altLang="zh-CN" dirty="0"/>
              <a:t>算法的时间开销则随着</a:t>
            </a:r>
            <a:r>
              <a:rPr lang="en-US" altLang="zh-CN" i="1" dirty="0"/>
              <a:t>k</a:t>
            </a:r>
            <a:r>
              <a:rPr lang="zh-CN" altLang="zh-CN" dirty="0"/>
              <a:t>的增加线性增长，适合处理具有较大</a:t>
            </a:r>
            <a:r>
              <a:rPr lang="en-US" altLang="zh-CN" i="1" dirty="0"/>
              <a:t>k</a:t>
            </a:r>
            <a:r>
              <a:rPr lang="zh-CN" altLang="zh-CN" dirty="0"/>
              <a:t>值的查询。</a:t>
            </a:r>
            <a:r>
              <a:rPr lang="en-US" altLang="zh-CN" dirty="0"/>
              <a:t>PPEE</a:t>
            </a:r>
            <a:r>
              <a:rPr lang="zh-CN" altLang="zh-CN" dirty="0"/>
              <a:t>算法性能最好，随着</a:t>
            </a:r>
            <a:r>
              <a:rPr lang="en-US" altLang="zh-CN" i="1" dirty="0"/>
              <a:t>k</a:t>
            </a:r>
            <a:r>
              <a:rPr lang="zh-CN" altLang="zh-CN" dirty="0"/>
              <a:t>的增加，它的时间开销增长非常缓慢，算法总的处理时间小于</a:t>
            </a:r>
            <a:r>
              <a:rPr lang="en-US" altLang="zh-CN" dirty="0"/>
              <a:t>100ms</a:t>
            </a:r>
            <a:r>
              <a:rPr lang="zh-CN" altLang="zh-CN" dirty="0"/>
              <a:t>，能够很好地满足实时查询的</a:t>
            </a:r>
            <a:r>
              <a:rPr lang="zh-CN" altLang="zh-CN"/>
              <a:t>要求。</a:t>
            </a:r>
            <a:endParaRPr lang="zh-CN" altLang="zh-CN" dirty="0"/>
          </a:p>
        </p:txBody>
      </p:sp>
    </p:spTree>
    <p:extLst>
      <p:ext uri="{BB962C8B-B14F-4D97-AF65-F5344CB8AC3E}">
        <p14:creationId xmlns:p14="http://schemas.microsoft.com/office/powerpoint/2010/main" val="2721894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43608" y="2420888"/>
            <a:ext cx="6890538" cy="1446550"/>
          </a:xfrm>
          <a:prstGeom prst="rect">
            <a:avLst/>
          </a:prstGeom>
          <a:scene3d>
            <a:camera prst="orthographicFront"/>
            <a:lightRig rig="threePt" dir="t"/>
          </a:scene3d>
          <a:sp3d>
            <a:bevelT/>
          </a:sp3d>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n-US" altLang="zh-CN" sz="8800" b="1" kern="10" dirty="0">
                <a:ln w="11430"/>
                <a:effectLst>
                  <a:outerShdw blurRad="80000" dist="40000" dir="5040000" algn="tl">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Q&amp;A</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p14="http://schemas.microsoft.com/office/powerpoint/2010/main" val="33760794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研究背景和意义</a:t>
            </a:r>
          </a:p>
        </p:txBody>
      </p:sp>
      <p:sp>
        <p:nvSpPr>
          <p:cNvPr id="14" name="灯片编号占位符 1"/>
          <p:cNvSpPr>
            <a:spLocks noGrp="1"/>
          </p:cNvSpPr>
          <p:nvPr>
            <p:ph type="sldNum" sz="quarter" idx="11"/>
          </p:nvPr>
        </p:nvSpPr>
        <p:spPr>
          <a:xfrm>
            <a:off x="6372200" y="6400800"/>
            <a:ext cx="2133600" cy="457200"/>
          </a:xfrm>
        </p:spPr>
        <p:txBody>
          <a:bodyPr/>
          <a:lstStyle/>
          <a:p>
            <a:pPr>
              <a:defRPr/>
            </a:pPr>
            <a:fld id="{4F4C3818-017D-4B4D-93CF-F0158F15912B}" type="slidenum">
              <a:rPr lang="en-US" smtClean="0">
                <a:solidFill>
                  <a:srgbClr val="000000"/>
                </a:solidFill>
              </a:rPr>
              <a:pPr>
                <a:defRPr/>
              </a:pPr>
              <a:t>5</a:t>
            </a:fld>
            <a:endParaRPr lang="en-US" dirty="0">
              <a:solidFill>
                <a:srgbClr val="000000"/>
              </a:solidFill>
            </a:endParaRPr>
          </a:p>
        </p:txBody>
      </p:sp>
      <p:sp>
        <p:nvSpPr>
          <p:cNvPr id="8" name="流程图: 可选过程 7"/>
          <p:cNvSpPr/>
          <p:nvPr/>
        </p:nvSpPr>
        <p:spPr>
          <a:xfrm>
            <a:off x="107504" y="1052736"/>
            <a:ext cx="1728192" cy="15121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超市的选择</a:t>
            </a:r>
            <a:endParaRPr lang="en-US" altLang="zh-CN" dirty="0"/>
          </a:p>
          <a:p>
            <a:pPr algn="ctr"/>
            <a:r>
              <a:rPr lang="zh-CN" altLang="en-US" dirty="0"/>
              <a:t>出租车的选择</a:t>
            </a:r>
            <a:endParaRPr lang="en-US" altLang="zh-CN" dirty="0"/>
          </a:p>
          <a:p>
            <a:pPr algn="ctr"/>
            <a:r>
              <a:rPr lang="zh-CN" altLang="en-US" dirty="0"/>
              <a:t>餐馆的选择</a:t>
            </a:r>
            <a:endParaRPr lang="en-US" altLang="zh-CN" dirty="0"/>
          </a:p>
          <a:p>
            <a:pPr algn="ctr"/>
            <a:r>
              <a:rPr lang="zh-CN" altLang="en-US" dirty="0"/>
              <a:t>快递中转站</a:t>
            </a:r>
            <a:endParaRPr lang="en-US" altLang="zh-CN" dirty="0"/>
          </a:p>
          <a:p>
            <a:pPr algn="ctr"/>
            <a:r>
              <a:rPr lang="en-US" altLang="zh-CN" dirty="0"/>
              <a:t>…</a:t>
            </a:r>
            <a:endParaRPr lang="zh-CN" altLang="en-US" dirty="0"/>
          </a:p>
        </p:txBody>
      </p:sp>
      <p:sp>
        <p:nvSpPr>
          <p:cNvPr id="9" name="右箭头 8"/>
          <p:cNvSpPr/>
          <p:nvPr/>
        </p:nvSpPr>
        <p:spPr>
          <a:xfrm rot="1954987">
            <a:off x="701179" y="2736008"/>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rot="2440034">
            <a:off x="569472" y="3037116"/>
            <a:ext cx="648072" cy="369332"/>
          </a:xfrm>
          <a:prstGeom prst="rect">
            <a:avLst/>
          </a:prstGeom>
          <a:noFill/>
        </p:spPr>
        <p:txBody>
          <a:bodyPr wrap="square" rtlCol="0">
            <a:spAutoFit/>
          </a:bodyPr>
          <a:lstStyle/>
          <a:p>
            <a:r>
              <a:rPr lang="zh-CN" altLang="en-US" dirty="0"/>
              <a:t>影响</a:t>
            </a:r>
          </a:p>
        </p:txBody>
      </p:sp>
      <p:sp>
        <p:nvSpPr>
          <p:cNvPr id="12" name="TextBox 11"/>
          <p:cNvSpPr txBox="1"/>
          <p:nvPr/>
        </p:nvSpPr>
        <p:spPr>
          <a:xfrm rot="2097094">
            <a:off x="1294944" y="2595912"/>
            <a:ext cx="646331" cy="369332"/>
          </a:xfrm>
          <a:prstGeom prst="rect">
            <a:avLst/>
          </a:prstGeom>
          <a:noFill/>
        </p:spPr>
        <p:txBody>
          <a:bodyPr wrap="none" rtlCol="0">
            <a:spAutoFit/>
          </a:bodyPr>
          <a:lstStyle/>
          <a:p>
            <a:r>
              <a:rPr lang="zh-CN" altLang="en-US" dirty="0"/>
              <a:t>距离</a:t>
            </a:r>
          </a:p>
        </p:txBody>
      </p:sp>
      <p:sp>
        <p:nvSpPr>
          <p:cNvPr id="13" name="流程图: 可选过程 12"/>
          <p:cNvSpPr/>
          <p:nvPr/>
        </p:nvSpPr>
        <p:spPr>
          <a:xfrm>
            <a:off x="2915816" y="2708920"/>
            <a:ext cx="2016224" cy="15121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超市的选址</a:t>
            </a:r>
            <a:endParaRPr lang="en-US" altLang="zh-CN" dirty="0"/>
          </a:p>
          <a:p>
            <a:pPr algn="ctr"/>
            <a:r>
              <a:rPr lang="zh-CN" altLang="en-US" dirty="0"/>
              <a:t>出租车的派单</a:t>
            </a:r>
            <a:endParaRPr lang="en-US" altLang="zh-CN" dirty="0"/>
          </a:p>
          <a:p>
            <a:pPr algn="ctr"/>
            <a:r>
              <a:rPr lang="zh-CN" altLang="en-US" dirty="0"/>
              <a:t>餐馆的选址</a:t>
            </a:r>
            <a:endParaRPr lang="en-US" altLang="zh-CN" dirty="0"/>
          </a:p>
          <a:p>
            <a:pPr algn="ctr"/>
            <a:r>
              <a:rPr lang="zh-CN" altLang="en-US" dirty="0"/>
              <a:t>快递中转站选址</a:t>
            </a:r>
            <a:endParaRPr lang="en-US" altLang="zh-CN" dirty="0"/>
          </a:p>
          <a:p>
            <a:pPr algn="ctr"/>
            <a:r>
              <a:rPr lang="en-US" altLang="zh-CN" dirty="0"/>
              <a:t>…</a:t>
            </a:r>
            <a:endParaRPr lang="zh-CN" altLang="en-US" dirty="0"/>
          </a:p>
        </p:txBody>
      </p:sp>
      <p:sp>
        <p:nvSpPr>
          <p:cNvPr id="16" name="右箭头 15"/>
          <p:cNvSpPr/>
          <p:nvPr/>
        </p:nvSpPr>
        <p:spPr>
          <a:xfrm>
            <a:off x="4932040" y="3284984"/>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可选过程 17"/>
          <p:cNvSpPr/>
          <p:nvPr/>
        </p:nvSpPr>
        <p:spPr>
          <a:xfrm>
            <a:off x="5436096" y="2708920"/>
            <a:ext cx="720080" cy="15121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反</a:t>
            </a:r>
            <a:r>
              <a:rPr lang="en-US" altLang="zh-CN" dirty="0" err="1"/>
              <a:t>kNN</a:t>
            </a:r>
            <a:r>
              <a:rPr lang="zh-CN" altLang="en-US" dirty="0"/>
              <a:t>查询</a:t>
            </a:r>
          </a:p>
        </p:txBody>
      </p:sp>
      <p:sp>
        <p:nvSpPr>
          <p:cNvPr id="22" name="流程图: 可选过程 21"/>
          <p:cNvSpPr/>
          <p:nvPr/>
        </p:nvSpPr>
        <p:spPr>
          <a:xfrm>
            <a:off x="1475656" y="4869160"/>
            <a:ext cx="2332465" cy="165618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物体间隔上报位置</a:t>
            </a:r>
            <a:endParaRPr lang="en-US" altLang="zh-CN" dirty="0"/>
          </a:p>
          <a:p>
            <a:pPr algn="ctr"/>
            <a:r>
              <a:rPr lang="zh-CN" altLang="en-US" dirty="0"/>
              <a:t>网络传输延迟</a:t>
            </a:r>
            <a:endParaRPr lang="en-US" altLang="zh-CN" dirty="0"/>
          </a:p>
          <a:p>
            <a:pPr algn="ctr"/>
            <a:r>
              <a:rPr lang="zh-CN" altLang="en-US" dirty="0"/>
              <a:t>数据隐私保护</a:t>
            </a:r>
            <a:endParaRPr lang="en-US" altLang="zh-CN" dirty="0"/>
          </a:p>
          <a:p>
            <a:pPr algn="ctr"/>
            <a:r>
              <a:rPr lang="zh-CN" altLang="en-US" dirty="0"/>
              <a:t>定位设备误差</a:t>
            </a:r>
          </a:p>
        </p:txBody>
      </p:sp>
      <p:sp>
        <p:nvSpPr>
          <p:cNvPr id="24" name="右大括号 23"/>
          <p:cNvSpPr/>
          <p:nvPr/>
        </p:nvSpPr>
        <p:spPr>
          <a:xfrm>
            <a:off x="6156176" y="3356992"/>
            <a:ext cx="720080" cy="2376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右箭头 24"/>
          <p:cNvSpPr/>
          <p:nvPr/>
        </p:nvSpPr>
        <p:spPr>
          <a:xfrm>
            <a:off x="3808121" y="5589240"/>
            <a:ext cx="141195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5220072" y="5157192"/>
            <a:ext cx="936104" cy="122413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位置不确定性</a:t>
            </a:r>
          </a:p>
        </p:txBody>
      </p:sp>
      <p:sp>
        <p:nvSpPr>
          <p:cNvPr id="27" name="流程图: 可选过程 26"/>
          <p:cNvSpPr/>
          <p:nvPr/>
        </p:nvSpPr>
        <p:spPr>
          <a:xfrm>
            <a:off x="6948264" y="3573016"/>
            <a:ext cx="1224136" cy="208823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基于路网的不确定反</a:t>
            </a:r>
            <a:r>
              <a:rPr lang="en-US" altLang="zh-CN" dirty="0" err="1"/>
              <a:t>kNN</a:t>
            </a:r>
            <a:r>
              <a:rPr lang="zh-CN" altLang="en-US" dirty="0"/>
              <a:t>查询</a:t>
            </a:r>
          </a:p>
        </p:txBody>
      </p:sp>
      <p:pic>
        <p:nvPicPr>
          <p:cNvPr id="178178" name="Picture 2" descr="http://b2museum.cdstm.cn/gis/page/chaoshi.files/image006.jpg"/>
          <p:cNvPicPr>
            <a:picLocks noChangeAspect="1" noChangeArrowheads="1"/>
          </p:cNvPicPr>
          <p:nvPr/>
        </p:nvPicPr>
        <p:blipFill>
          <a:blip r:embed="rId3" cstate="print"/>
          <a:srcRect/>
          <a:stretch>
            <a:fillRect/>
          </a:stretch>
        </p:blipFill>
        <p:spPr bwMode="auto">
          <a:xfrm>
            <a:off x="6743700" y="1052736"/>
            <a:ext cx="2400300" cy="2286001"/>
          </a:xfrm>
          <a:prstGeom prst="rect">
            <a:avLst/>
          </a:prstGeom>
          <a:noFill/>
        </p:spPr>
      </p:pic>
      <p:sp>
        <p:nvSpPr>
          <p:cNvPr id="20" name="椭圆形标注 19"/>
          <p:cNvSpPr/>
          <p:nvPr/>
        </p:nvSpPr>
        <p:spPr>
          <a:xfrm rot="1138847">
            <a:off x="1973980" y="1057005"/>
            <a:ext cx="1008112" cy="57606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p>
        </p:txBody>
      </p:sp>
      <p:sp>
        <p:nvSpPr>
          <p:cNvPr id="23" name="椭圆形标注 22"/>
          <p:cNvSpPr/>
          <p:nvPr/>
        </p:nvSpPr>
        <p:spPr>
          <a:xfrm>
            <a:off x="3779912" y="2060848"/>
            <a:ext cx="1008112" cy="57606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决策</a:t>
            </a:r>
          </a:p>
        </p:txBody>
      </p:sp>
      <p:sp>
        <p:nvSpPr>
          <p:cNvPr id="28" name="流程图: 可选过程 27"/>
          <p:cNvSpPr/>
          <p:nvPr/>
        </p:nvSpPr>
        <p:spPr>
          <a:xfrm>
            <a:off x="1619672" y="2988568"/>
            <a:ext cx="720080" cy="123252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kNN</a:t>
            </a:r>
            <a:endParaRPr lang="zh-CN" altLang="en-US" dirty="0"/>
          </a:p>
        </p:txBody>
      </p:sp>
      <p:sp>
        <p:nvSpPr>
          <p:cNvPr id="29" name="右箭头 28"/>
          <p:cNvSpPr/>
          <p:nvPr/>
        </p:nvSpPr>
        <p:spPr>
          <a:xfrm>
            <a:off x="2339752" y="3356992"/>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目录</a:t>
            </a:r>
          </a:p>
        </p:txBody>
      </p:sp>
      <p:sp>
        <p:nvSpPr>
          <p:cNvPr id="4" name="内容占位符 2"/>
          <p:cNvSpPr txBox="1">
            <a:spLocks/>
          </p:cNvSpPr>
          <p:nvPr/>
        </p:nvSpPr>
        <p:spPr>
          <a:xfrm>
            <a:off x="753616" y="1268760"/>
            <a:ext cx="7706816" cy="5112568"/>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rPr>
              <a:t>研究背景和意义</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lang="zh-CN" altLang="en-US" sz="2400" b="1" kern="0" dirty="0">
                <a:solidFill>
                  <a:srgbClr val="FF0000"/>
                </a:solidFill>
              </a:rPr>
              <a:t>论文研究问题</a:t>
            </a:r>
            <a:endParaRPr kumimoji="0" lang="en-US" altLang="zh-CN" sz="2400" b="1" i="0" u="none" strike="noStrike" kern="0" cap="none" spc="0" normalizeH="0" baseline="0" noProof="0" dirty="0">
              <a:ln>
                <a:noFill/>
              </a:ln>
              <a:solidFill>
                <a:srgbClr val="FF000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lang="zh-CN" altLang="en-US" sz="2400" b="1" kern="0" dirty="0">
                <a:solidFill>
                  <a:srgbClr val="002060"/>
                </a:solidFill>
              </a:rPr>
              <a:t>国内外研究现状</a:t>
            </a:r>
            <a:endParaRPr kumimoji="0" lang="en-US" altLang="zh-CN" sz="2400" b="1" i="0" u="none" strike="noStrike" kern="0" cap="none" spc="0" normalizeH="0" baseline="0" noProof="0" dirty="0">
              <a:ln>
                <a:noFill/>
              </a:ln>
              <a:solidFill>
                <a:srgbClr val="002060"/>
              </a:solidFill>
              <a:effectLst/>
              <a:uLnTx/>
              <a:uFillTx/>
            </a:endParaRPr>
          </a:p>
          <a:p>
            <a:pPr marL="342900" marR="0" lvl="0" indent="-342900" algn="l" defTabSz="914400" rtl="0" eaLnBrk="1" fontAlgn="base" latinLnBrk="0" hangingPunct="1">
              <a:lnSpc>
                <a:spcPct val="120000"/>
              </a:lnSpc>
              <a:spcBef>
                <a:spcPct val="20000"/>
              </a:spcBef>
              <a:spcAft>
                <a:spcPct val="0"/>
              </a:spcAft>
              <a:buSzTx/>
              <a:buFont typeface="Wingdings" pitchFamily="2" charset="2"/>
              <a:buChar char="l"/>
              <a:tabLst/>
              <a:defRPr/>
            </a:pPr>
            <a:r>
              <a:rPr kumimoji="0" lang="zh-CN" altLang="en-US" sz="2400" b="1" i="0" u="none" strike="noStrike" kern="0" cap="none" spc="0" normalizeH="0" baseline="0" noProof="0" dirty="0">
                <a:ln>
                  <a:noFill/>
                </a:ln>
                <a:solidFill>
                  <a:srgbClr val="002060"/>
                </a:solidFill>
                <a:effectLst/>
                <a:uLnTx/>
                <a:uFillTx/>
              </a:rPr>
              <a:t>数据获取与处理</a:t>
            </a:r>
            <a:endParaRPr kumimoji="0" lang="en-US" altLang="zh-CN" sz="2400" b="1" i="0" u="none" strike="noStrike" kern="0" cap="none" spc="0" normalizeH="0" baseline="0" noProof="0" dirty="0">
              <a:ln>
                <a:noFill/>
              </a:ln>
              <a:solidFill>
                <a:srgbClr val="002060"/>
              </a:solidFill>
              <a:effectLst/>
              <a:uLnTx/>
              <a:uFillTx/>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基于路网扩展的不确定二元反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—PE</a:t>
            </a:r>
            <a:r>
              <a:rPr lang="zh-CN" altLang="en-US" sz="2400" b="1" kern="0" dirty="0">
                <a:solidFill>
                  <a:srgbClr val="002060"/>
                </a:solidFill>
              </a:rPr>
              <a:t>算法</a:t>
            </a:r>
            <a:endParaRPr kumimoji="0" lang="en-US" altLang="zh-CN" sz="2400" b="1" i="0" u="none" strike="noStrike" kern="0" cap="none" spc="0" normalizeH="0" baseline="0" noProof="0" dirty="0">
              <a:ln>
                <a:noFill/>
              </a:ln>
              <a:solidFill>
                <a:srgbClr val="002060"/>
              </a:solidFill>
              <a:effectLst/>
              <a:uLnTx/>
              <a:uFillTx/>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基于预处理策略的不确定二元反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—PPE</a:t>
            </a:r>
            <a:r>
              <a:rPr lang="zh-CN" altLang="en-US" sz="2400" b="1" kern="0" dirty="0">
                <a:solidFill>
                  <a:srgbClr val="002060"/>
                </a:solidFill>
              </a:rPr>
              <a:t>算法</a:t>
            </a:r>
            <a:endParaRPr lang="en-US" altLang="zh-CN" sz="2400" b="1" kern="0" dirty="0">
              <a:solidFill>
                <a:srgbClr val="002060"/>
              </a:solidFill>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基于懒惰剪枝的不确定二元反</a:t>
            </a:r>
            <a:r>
              <a:rPr lang="en-US" altLang="zh-CN" sz="2400" b="1" kern="0" dirty="0" err="1">
                <a:solidFill>
                  <a:srgbClr val="002060"/>
                </a:solidFill>
              </a:rPr>
              <a:t>kNN</a:t>
            </a:r>
            <a:r>
              <a:rPr lang="zh-CN" altLang="en-US" sz="2400" b="1" kern="0" dirty="0">
                <a:solidFill>
                  <a:srgbClr val="002060"/>
                </a:solidFill>
              </a:rPr>
              <a:t>查询算法</a:t>
            </a:r>
            <a:r>
              <a:rPr lang="en-US" altLang="zh-CN" sz="2400" b="1" kern="0" dirty="0">
                <a:solidFill>
                  <a:srgbClr val="002060"/>
                </a:solidFill>
              </a:rPr>
              <a:t>—PL</a:t>
            </a:r>
            <a:r>
              <a:rPr lang="zh-CN" altLang="en-US" sz="2400" b="1" kern="0" dirty="0">
                <a:solidFill>
                  <a:srgbClr val="002060"/>
                </a:solidFill>
              </a:rPr>
              <a:t>算法</a:t>
            </a:r>
            <a:endParaRPr lang="en-US" altLang="zh-CN" sz="2400" b="1" kern="0" dirty="0">
              <a:solidFill>
                <a:srgbClr val="002060"/>
              </a:solidFill>
            </a:endParaRPr>
          </a:p>
          <a:p>
            <a:pPr marL="342900" lvl="0" indent="-342900" fontAlgn="base">
              <a:lnSpc>
                <a:spcPct val="120000"/>
              </a:lnSpc>
              <a:spcBef>
                <a:spcPct val="20000"/>
              </a:spcBef>
              <a:spcAft>
                <a:spcPct val="0"/>
              </a:spcAft>
              <a:buFont typeface="Wingdings" pitchFamily="2" charset="2"/>
              <a:buChar char="l"/>
              <a:defRPr/>
            </a:pPr>
            <a:r>
              <a:rPr lang="zh-CN" altLang="en-US" sz="2400" b="1" kern="0" dirty="0">
                <a:solidFill>
                  <a:srgbClr val="002060"/>
                </a:solidFill>
              </a:rPr>
              <a:t>总结</a:t>
            </a:r>
            <a:endParaRPr lang="en-US" altLang="zh-CN" sz="2400" b="1" kern="0" dirty="0">
              <a:solidFill>
                <a:srgbClr val="002060"/>
              </a:solidFill>
            </a:endParaRPr>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185285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3" name="标题 2"/>
          <p:cNvSpPr>
            <a:spLocks noGrp="1"/>
          </p:cNvSpPr>
          <p:nvPr>
            <p:ph type="title"/>
          </p:nvPr>
        </p:nvSpPr>
        <p:spPr/>
        <p:txBody>
          <a:bodyPr/>
          <a:lstStyle/>
          <a:p>
            <a:r>
              <a:rPr lang="zh-CN" altLang="en-US" dirty="0"/>
              <a:t>论文研究问题</a:t>
            </a:r>
          </a:p>
        </p:txBody>
      </p:sp>
      <p:sp>
        <p:nvSpPr>
          <p:cNvPr id="4" name="矩形 3"/>
          <p:cNvSpPr/>
          <p:nvPr/>
        </p:nvSpPr>
        <p:spPr>
          <a:xfrm>
            <a:off x="1187624" y="119675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反</a:t>
            </a:r>
            <a:r>
              <a:rPr lang="en-US" altLang="zh-CN" dirty="0" err="1"/>
              <a:t>kNN</a:t>
            </a:r>
            <a:r>
              <a:rPr lang="zh-CN" altLang="en-US" dirty="0"/>
              <a:t>查询</a:t>
            </a:r>
          </a:p>
        </p:txBody>
      </p:sp>
      <p:sp>
        <p:nvSpPr>
          <p:cNvPr id="5" name="矩形 4"/>
          <p:cNvSpPr/>
          <p:nvPr/>
        </p:nvSpPr>
        <p:spPr>
          <a:xfrm>
            <a:off x="179512" y="2708920"/>
            <a:ext cx="12270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一元反</a:t>
            </a:r>
            <a:r>
              <a:rPr lang="en-US" altLang="zh-CN" dirty="0" err="1"/>
              <a:t>kNN</a:t>
            </a:r>
            <a:r>
              <a:rPr lang="zh-CN" altLang="en-US" dirty="0"/>
              <a:t>查询</a:t>
            </a:r>
          </a:p>
        </p:txBody>
      </p:sp>
      <p:sp>
        <p:nvSpPr>
          <p:cNvPr id="6" name="矩形 5"/>
          <p:cNvSpPr/>
          <p:nvPr/>
        </p:nvSpPr>
        <p:spPr>
          <a:xfrm>
            <a:off x="2555776" y="2708920"/>
            <a:ext cx="12270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二元反</a:t>
            </a:r>
            <a:r>
              <a:rPr lang="en-US" altLang="zh-CN" dirty="0" err="1"/>
              <a:t>kNN</a:t>
            </a:r>
            <a:r>
              <a:rPr lang="zh-CN" altLang="en-US" dirty="0"/>
              <a:t>查询</a:t>
            </a:r>
          </a:p>
        </p:txBody>
      </p:sp>
      <p:cxnSp>
        <p:nvCxnSpPr>
          <p:cNvPr id="8" name="直接箭头连接符 7"/>
          <p:cNvCxnSpPr>
            <a:stCxn id="4" idx="2"/>
            <a:endCxn id="5" idx="0"/>
          </p:cNvCxnSpPr>
          <p:nvPr/>
        </p:nvCxnSpPr>
        <p:spPr>
          <a:xfrm flipH="1">
            <a:off x="793050" y="1772816"/>
            <a:ext cx="118666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1979712" y="1772816"/>
            <a:ext cx="118960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对话气泡: 椭圆形 14"/>
          <p:cNvSpPr/>
          <p:nvPr/>
        </p:nvSpPr>
        <p:spPr>
          <a:xfrm>
            <a:off x="49769" y="1466492"/>
            <a:ext cx="914400" cy="612648"/>
          </a:xfrm>
          <a:prstGeom prst="wedgeEllipseCallout">
            <a:avLst>
              <a:gd name="adj1" fmla="val 88691"/>
              <a:gd name="adj2" fmla="val 89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候选集种类</a:t>
            </a:r>
          </a:p>
        </p:txBody>
      </p:sp>
      <p:sp>
        <p:nvSpPr>
          <p:cNvPr id="16" name="矩形 15"/>
          <p:cNvSpPr/>
          <p:nvPr/>
        </p:nvSpPr>
        <p:spPr>
          <a:xfrm>
            <a:off x="5649180" y="119675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反</a:t>
            </a:r>
            <a:r>
              <a:rPr lang="en-US" altLang="zh-CN" dirty="0" err="1"/>
              <a:t>kNN</a:t>
            </a:r>
            <a:r>
              <a:rPr lang="zh-CN" altLang="en-US" dirty="0"/>
              <a:t>查询</a:t>
            </a:r>
          </a:p>
        </p:txBody>
      </p:sp>
      <p:sp>
        <p:nvSpPr>
          <p:cNvPr id="17" name="矩形 16"/>
          <p:cNvSpPr/>
          <p:nvPr/>
        </p:nvSpPr>
        <p:spPr>
          <a:xfrm>
            <a:off x="4211960" y="2708920"/>
            <a:ext cx="122707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欧式空间的反</a:t>
            </a:r>
            <a:r>
              <a:rPr lang="en-US" altLang="zh-CN" dirty="0" err="1"/>
              <a:t>kNN</a:t>
            </a:r>
            <a:r>
              <a:rPr lang="zh-CN" altLang="en-US" dirty="0"/>
              <a:t>查询</a:t>
            </a:r>
          </a:p>
        </p:txBody>
      </p:sp>
      <p:cxnSp>
        <p:nvCxnSpPr>
          <p:cNvPr id="19" name="直接箭头连接符 18"/>
          <p:cNvCxnSpPr>
            <a:cxnSpLocks/>
            <a:stCxn id="16" idx="2"/>
            <a:endCxn id="17" idx="0"/>
          </p:cNvCxnSpPr>
          <p:nvPr/>
        </p:nvCxnSpPr>
        <p:spPr>
          <a:xfrm flipH="1">
            <a:off x="4825498" y="1772816"/>
            <a:ext cx="161577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cxnSpLocks/>
            <a:stCxn id="16" idx="2"/>
            <a:endCxn id="24" idx="0"/>
          </p:cNvCxnSpPr>
          <p:nvPr/>
        </p:nvCxnSpPr>
        <p:spPr>
          <a:xfrm>
            <a:off x="6441268" y="1772816"/>
            <a:ext cx="37474"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对话气泡: 椭圆形 20"/>
          <p:cNvSpPr/>
          <p:nvPr/>
        </p:nvSpPr>
        <p:spPr>
          <a:xfrm>
            <a:off x="4511325" y="1466492"/>
            <a:ext cx="914400" cy="612648"/>
          </a:xfrm>
          <a:prstGeom prst="wedgeEllipseCallout">
            <a:avLst>
              <a:gd name="adj1" fmla="val 88691"/>
              <a:gd name="adj2" fmla="val 89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考虑的限制</a:t>
            </a:r>
          </a:p>
        </p:txBody>
      </p:sp>
      <p:sp>
        <p:nvSpPr>
          <p:cNvPr id="24" name="矩形 23"/>
          <p:cNvSpPr/>
          <p:nvPr/>
        </p:nvSpPr>
        <p:spPr>
          <a:xfrm>
            <a:off x="5865204" y="2708920"/>
            <a:ext cx="122707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路网中的反</a:t>
            </a:r>
            <a:r>
              <a:rPr lang="en-US" altLang="zh-CN" dirty="0" err="1"/>
              <a:t>kNN</a:t>
            </a:r>
            <a:r>
              <a:rPr lang="zh-CN" altLang="en-US" dirty="0"/>
              <a:t>查询</a:t>
            </a:r>
          </a:p>
        </p:txBody>
      </p:sp>
      <p:sp>
        <p:nvSpPr>
          <p:cNvPr id="26" name="矩形 25"/>
          <p:cNvSpPr/>
          <p:nvPr/>
        </p:nvSpPr>
        <p:spPr>
          <a:xfrm>
            <a:off x="7665404" y="2708920"/>
            <a:ext cx="122707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路网中的反</a:t>
            </a:r>
            <a:r>
              <a:rPr lang="en-US" altLang="zh-CN" dirty="0" err="1"/>
              <a:t>kNN</a:t>
            </a:r>
            <a:r>
              <a:rPr lang="zh-CN" altLang="en-US" dirty="0"/>
              <a:t>查询</a:t>
            </a:r>
          </a:p>
        </p:txBody>
      </p:sp>
      <p:cxnSp>
        <p:nvCxnSpPr>
          <p:cNvPr id="28" name="直接箭头连接符 27"/>
          <p:cNvCxnSpPr>
            <a:stCxn id="16" idx="2"/>
            <a:endCxn id="26" idx="0"/>
          </p:cNvCxnSpPr>
          <p:nvPr/>
        </p:nvCxnSpPr>
        <p:spPr>
          <a:xfrm>
            <a:off x="6441268" y="1772816"/>
            <a:ext cx="1837674"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699792" y="4581128"/>
            <a:ext cx="399742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路网中位置不确定的二元反</a:t>
            </a:r>
            <a:r>
              <a:rPr lang="en-US" altLang="zh-CN" dirty="0" err="1"/>
              <a:t>kNN</a:t>
            </a:r>
            <a:r>
              <a:rPr lang="zh-CN" altLang="en-US" dirty="0"/>
              <a:t>查询</a:t>
            </a:r>
          </a:p>
        </p:txBody>
      </p:sp>
      <p:cxnSp>
        <p:nvCxnSpPr>
          <p:cNvPr id="33" name="直接箭头连接符 32"/>
          <p:cNvCxnSpPr>
            <a:stCxn id="6" idx="2"/>
            <a:endCxn id="31" idx="0"/>
          </p:cNvCxnSpPr>
          <p:nvPr/>
        </p:nvCxnSpPr>
        <p:spPr>
          <a:xfrm>
            <a:off x="3169314" y="3356992"/>
            <a:ext cx="1529190"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7" idx="2"/>
            <a:endCxn id="31" idx="0"/>
          </p:cNvCxnSpPr>
          <p:nvPr/>
        </p:nvCxnSpPr>
        <p:spPr>
          <a:xfrm flipH="1">
            <a:off x="4698504" y="3573016"/>
            <a:ext cx="126994"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4" idx="2"/>
            <a:endCxn id="31" idx="0"/>
          </p:cNvCxnSpPr>
          <p:nvPr/>
        </p:nvCxnSpPr>
        <p:spPr>
          <a:xfrm flipH="1">
            <a:off x="4698504" y="3573016"/>
            <a:ext cx="1780238"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6" idx="2"/>
            <a:endCxn id="31" idx="0"/>
          </p:cNvCxnSpPr>
          <p:nvPr/>
        </p:nvCxnSpPr>
        <p:spPr>
          <a:xfrm flipH="1">
            <a:off x="4698504" y="3573016"/>
            <a:ext cx="3580438"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82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727" y="1052736"/>
            <a:ext cx="7272808" cy="535531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例子</a:t>
            </a:r>
            <a:endParaRPr lang="en-US" altLang="zh-CN" dirty="0"/>
          </a:p>
          <a:p>
            <a:pPr marL="742950" lvl="1" indent="-285750">
              <a:buFont typeface="Wingdings" panose="05000000000000000000" pitchFamily="2" charset="2"/>
              <a:buChar char="l"/>
            </a:pPr>
            <a:r>
              <a:rPr lang="zh-CN" altLang="en-US" dirty="0"/>
              <a:t>欧氏空间</a:t>
            </a:r>
            <a:endParaRPr lang="en-US" altLang="zh-CN" dirty="0"/>
          </a:p>
          <a:p>
            <a:r>
              <a:rPr lang="en-US" altLang="zh-CN" dirty="0"/>
              <a:t>	</a:t>
            </a:r>
            <a:r>
              <a:rPr lang="zh-CN" altLang="en-US" dirty="0"/>
              <a:t>阴影部分，表示一个点可能出现的区域</a:t>
            </a:r>
            <a:endParaRPr lang="en-US" altLang="zh-CN" dirty="0"/>
          </a:p>
          <a:p>
            <a:pPr marL="742950" lvl="1" indent="-285750">
              <a:buFont typeface="Wingdings" panose="05000000000000000000" pitchFamily="2" charset="2"/>
              <a:buChar char="l"/>
            </a:pPr>
            <a:r>
              <a:rPr lang="zh-CN" altLang="en-US" dirty="0"/>
              <a:t>路网空间</a:t>
            </a:r>
            <a:endParaRPr lang="en-US" altLang="zh-CN" dirty="0"/>
          </a:p>
          <a:p>
            <a:r>
              <a:rPr lang="en-US" altLang="zh-CN" dirty="0"/>
              <a:t>	</a:t>
            </a:r>
            <a:r>
              <a:rPr lang="en-US" altLang="zh-CN" dirty="0" err="1"/>
              <a:t>ab,ac,ad,ae</a:t>
            </a:r>
            <a:endParaRPr lang="en-US" altLang="zh-CN" dirty="0"/>
          </a:p>
          <a:p>
            <a:pPr marL="742950" lvl="1" indent="-285750">
              <a:buFont typeface="Wingdings" panose="05000000000000000000" pitchFamily="2" charset="2"/>
              <a:buChar char="l"/>
            </a:pPr>
            <a:r>
              <a:rPr lang="en-US" altLang="zh-CN" dirty="0" err="1"/>
              <a:t>ab,ac,ad,ae</a:t>
            </a:r>
            <a:r>
              <a:rPr lang="zh-CN" altLang="en-US" dirty="0"/>
              <a:t>为不确定路段</a:t>
            </a:r>
            <a:endParaRPr lang="en-US" altLang="zh-CN" dirty="0"/>
          </a:p>
          <a:p>
            <a:pPr lvl="1"/>
            <a:r>
              <a:rPr lang="en-US" altLang="zh-CN" dirty="0"/>
              <a:t>    </a:t>
            </a:r>
            <a:r>
              <a:rPr lang="zh-CN" altLang="en-US" dirty="0"/>
              <a:t>他们的集合组成不确定空间点</a:t>
            </a:r>
            <a:endParaRPr lang="en-US" altLang="zh-CN" dirty="0"/>
          </a:p>
          <a:p>
            <a:pPr lvl="1"/>
            <a:endParaRPr lang="en-US" altLang="zh-CN" dirty="0"/>
          </a:p>
          <a:p>
            <a:pPr marL="285750" indent="-285750">
              <a:buFont typeface="Wingdings" panose="05000000000000000000" pitchFamily="2" charset="2"/>
              <a:buChar char="Ø"/>
            </a:pPr>
            <a:r>
              <a:rPr lang="zh-CN" altLang="en-US" b="1" dirty="0"/>
              <a:t>定义</a:t>
            </a:r>
            <a:r>
              <a:rPr lang="en-US" altLang="zh-CN" dirty="0"/>
              <a:t> </a:t>
            </a:r>
            <a:r>
              <a:rPr lang="zh-CN" altLang="en-US" b="1" dirty="0"/>
              <a:t>不确定路段</a:t>
            </a:r>
            <a:r>
              <a:rPr lang="en-US" altLang="zh-CN" b="1" dirty="0"/>
              <a:t>(Uncertain Segment)</a:t>
            </a:r>
          </a:p>
          <a:p>
            <a:r>
              <a:rPr lang="zh-CN" altLang="en-US" dirty="0"/>
              <a:t>不确定路段表示为</a:t>
            </a:r>
            <a:r>
              <a:rPr lang="en-US" altLang="zh-CN" dirty="0"/>
              <a:t>us=&lt;edge, </a:t>
            </a:r>
            <a:r>
              <a:rPr lang="en-US" altLang="zh-CN" dirty="0" err="1"/>
              <a:t>fromPos</a:t>
            </a:r>
            <a:r>
              <a:rPr lang="en-US" altLang="zh-CN" dirty="0"/>
              <a:t>, </a:t>
            </a:r>
            <a:r>
              <a:rPr lang="en-US" altLang="zh-CN" dirty="0" err="1"/>
              <a:t>toPos</a:t>
            </a:r>
            <a:r>
              <a:rPr lang="en-US" altLang="zh-CN" dirty="0"/>
              <a:t>&gt;</a:t>
            </a:r>
            <a:r>
              <a:rPr lang="zh-CN" altLang="en-US" dirty="0"/>
              <a:t>，其中</a:t>
            </a:r>
            <a:r>
              <a:rPr lang="en-US" altLang="zh-CN" dirty="0"/>
              <a:t>edge</a:t>
            </a:r>
            <a:r>
              <a:rPr lang="zh-CN" altLang="en-US" dirty="0"/>
              <a:t>表示该不确定路段所在的边，</a:t>
            </a:r>
            <a:r>
              <a:rPr lang="en-US" altLang="zh-CN" dirty="0" err="1"/>
              <a:t>fromPos</a:t>
            </a:r>
            <a:r>
              <a:rPr lang="zh-CN" altLang="en-US" dirty="0"/>
              <a:t>和</a:t>
            </a:r>
            <a:r>
              <a:rPr lang="en-US" altLang="zh-CN" dirty="0" err="1"/>
              <a:t>toPos</a:t>
            </a:r>
            <a:r>
              <a:rPr lang="zh-CN" altLang="zh-CN" dirty="0"/>
              <a:t>的两个端点在边</a:t>
            </a:r>
            <a:r>
              <a:rPr lang="en-US" altLang="zh-CN" dirty="0"/>
              <a:t>edge</a:t>
            </a:r>
            <a:r>
              <a:rPr lang="zh-CN" altLang="zh-CN" dirty="0"/>
              <a:t>上的偏移距离。</a:t>
            </a:r>
            <a:endParaRPr lang="en-US" altLang="zh-CN" dirty="0"/>
          </a:p>
          <a:p>
            <a:endParaRPr lang="en-US" altLang="zh-CN" b="1" dirty="0"/>
          </a:p>
          <a:p>
            <a:pPr marL="285750" indent="-285750">
              <a:buFont typeface="Wingdings" panose="05000000000000000000" pitchFamily="2" charset="2"/>
              <a:buChar char="Ø"/>
            </a:pPr>
            <a:r>
              <a:rPr lang="zh-CN" altLang="en-US" b="1" dirty="0"/>
              <a:t>定义</a:t>
            </a:r>
            <a:r>
              <a:rPr lang="en-US" altLang="zh-CN" b="1" dirty="0"/>
              <a:t>	</a:t>
            </a:r>
            <a:r>
              <a:rPr lang="zh-CN" altLang="en-US" b="1" dirty="0"/>
              <a:t>不确定空间点（</a:t>
            </a:r>
            <a:r>
              <a:rPr lang="en-US" altLang="zh-CN" b="1" dirty="0"/>
              <a:t>Uncertain PON</a:t>
            </a:r>
            <a:r>
              <a:rPr lang="zh-CN" altLang="en-US" b="1" dirty="0"/>
              <a:t>，</a:t>
            </a:r>
            <a:r>
              <a:rPr lang="en-US" altLang="zh-CN" b="1" dirty="0"/>
              <a:t>UPON</a:t>
            </a:r>
            <a:r>
              <a:rPr lang="zh-CN" altLang="en-US" b="1" dirty="0"/>
              <a:t>）</a:t>
            </a:r>
            <a:endParaRPr lang="en-US" altLang="zh-CN" b="1" dirty="0"/>
          </a:p>
          <a:p>
            <a:r>
              <a:rPr lang="zh-CN" altLang="en-US" dirty="0"/>
              <a:t>一个不确定空间点表示为                              </a:t>
            </a:r>
            <a:r>
              <a:rPr lang="en-US" altLang="zh-CN" dirty="0"/>
              <a:t>,</a:t>
            </a:r>
            <a:r>
              <a:rPr lang="zh-CN" altLang="en-US" dirty="0"/>
              <a:t>其中      表示物体可能出现不确定路段。</a:t>
            </a:r>
            <a:endParaRPr lang="en-US" altLang="zh-CN" dirty="0"/>
          </a:p>
          <a:p>
            <a:pPr lvl="0"/>
            <a:endParaRPr lang="en-US" altLang="zh-CN" b="1" dirty="0"/>
          </a:p>
          <a:p>
            <a:pPr marL="285750" lvl="0" indent="-285750">
              <a:buFont typeface="Wingdings" panose="05000000000000000000" pitchFamily="2" charset="2"/>
              <a:buChar char="Ø"/>
            </a:pPr>
            <a:r>
              <a:rPr lang="zh-CN" altLang="en-US" b="1" dirty="0"/>
              <a:t>定义</a:t>
            </a:r>
            <a:r>
              <a:rPr lang="zh-CN" altLang="en-US" dirty="0"/>
              <a:t> </a:t>
            </a:r>
            <a:r>
              <a:rPr lang="zh-CN" altLang="en-US" b="1" dirty="0"/>
              <a:t>不确定空间点的范围长度（</a:t>
            </a:r>
            <a:r>
              <a:rPr lang="en-US" altLang="zh-CN" b="1" dirty="0"/>
              <a:t>UPON Length, </a:t>
            </a:r>
            <a:r>
              <a:rPr lang="en-US" altLang="zh-CN" b="1" dirty="0" err="1"/>
              <a:t>ul</a:t>
            </a:r>
            <a:r>
              <a:rPr lang="zh-CN" altLang="en-US" b="1" dirty="0"/>
              <a:t>）</a:t>
            </a:r>
            <a:endParaRPr lang="en-US" altLang="zh-CN" b="1" dirty="0"/>
          </a:p>
          <a:p>
            <a:pPr lvl="0"/>
            <a:r>
              <a:rPr lang="zh-CN" altLang="en-US" dirty="0"/>
              <a:t>一个不确定空间点                              的范围长度为：</a:t>
            </a:r>
            <a:endParaRPr lang="en-US" altLang="zh-CN" dirty="0"/>
          </a:p>
          <a:p>
            <a:pPr lvl="0"/>
            <a:r>
              <a:rPr lang="en-US" altLang="zh-CN" dirty="0"/>
              <a:t>                           </a:t>
            </a:r>
            <a:r>
              <a:rPr lang="zh-CN" altLang="en-US" dirty="0"/>
              <a:t>其中：</a:t>
            </a:r>
          </a:p>
        </p:txBody>
      </p:sp>
      <p:sp>
        <p:nvSpPr>
          <p:cNvPr id="3" name="标题 2"/>
          <p:cNvSpPr>
            <a:spLocks noGrp="1"/>
          </p:cNvSpPr>
          <p:nvPr>
            <p:ph type="title"/>
          </p:nvPr>
        </p:nvSpPr>
        <p:spPr/>
        <p:txBody>
          <a:bodyPr/>
          <a:lstStyle/>
          <a:p>
            <a:r>
              <a:rPr lang="zh-CN" altLang="en-US" b="1" dirty="0"/>
              <a:t>位置不确定性的表示</a:t>
            </a:r>
          </a:p>
        </p:txBody>
      </p:sp>
      <p:sp>
        <p:nvSpPr>
          <p:cNvPr id="1003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pic>
        <p:nvPicPr>
          <p:cNvPr id="136383" name="Picture 191" descr="w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5993" y="1196752"/>
            <a:ext cx="2736304" cy="20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形标注 3"/>
          <p:cNvSpPr/>
          <p:nvPr/>
        </p:nvSpPr>
        <p:spPr>
          <a:xfrm>
            <a:off x="6876256" y="476672"/>
            <a:ext cx="2304256" cy="93610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阴影：不确定区域</a:t>
            </a:r>
          </a:p>
        </p:txBody>
      </p:sp>
      <p:sp>
        <p:nvSpPr>
          <p:cNvPr id="5" name="Rectangle 19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3239852" y="4653136"/>
          <a:ext cx="1836204" cy="288032"/>
        </p:xfrm>
        <a:graphic>
          <a:graphicData uri="http://schemas.openxmlformats.org/presentationml/2006/ole">
            <mc:AlternateContent xmlns:mc="http://schemas.openxmlformats.org/markup-compatibility/2006">
              <mc:Choice xmlns:v="urn:schemas-microsoft-com:vml" Requires="v">
                <p:oleObj spid="_x0000_s210377" name="Equation" r:id="rId5" imgW="1460500" imgH="228600" progId="Equation.DSMT4">
                  <p:embed/>
                </p:oleObj>
              </mc:Choice>
              <mc:Fallback>
                <p:oleObj name="Equation" r:id="rId5" imgW="1460500" imgH="228600" progId="Equation.DSMT4">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9852" y="4653136"/>
                        <a:ext cx="183620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0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5670122" y="4622275"/>
          <a:ext cx="342038" cy="390901"/>
        </p:xfrm>
        <a:graphic>
          <a:graphicData uri="http://schemas.openxmlformats.org/presentationml/2006/ole">
            <mc:AlternateContent xmlns:mc="http://schemas.openxmlformats.org/markup-compatibility/2006">
              <mc:Choice xmlns:v="urn:schemas-microsoft-com:vml" Requires="v">
                <p:oleObj spid="_x0000_s210378" name="Equation" r:id="rId7" imgW="203112" imgH="228501" progId="Equation.DSMT4">
                  <p:embed/>
                </p:oleObj>
              </mc:Choice>
              <mc:Fallback>
                <p:oleObj name="Equation" r:id="rId7" imgW="203112" imgH="228501" progId="Equation.DSMT4">
                  <p:embed/>
                  <p:pic>
                    <p:nvPicPr>
                      <p:cNvPr id="8"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22" y="4622275"/>
                        <a:ext cx="342038" cy="390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0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2519772" y="5733256"/>
          <a:ext cx="1836204" cy="288032"/>
        </p:xfrm>
        <a:graphic>
          <a:graphicData uri="http://schemas.openxmlformats.org/presentationml/2006/ole">
            <mc:AlternateContent xmlns:mc="http://schemas.openxmlformats.org/markup-compatibility/2006">
              <mc:Choice xmlns:v="urn:schemas-microsoft-com:vml" Requires="v">
                <p:oleObj spid="_x0000_s210379" name="Equation" r:id="rId9" imgW="1460500" imgH="228600" progId="Equation.DSMT4">
                  <p:embed/>
                </p:oleObj>
              </mc:Choice>
              <mc:Fallback>
                <p:oleObj name="Equation" r:id="rId9" imgW="1460500" imgH="228600" progId="Equation.DSMT4">
                  <p:embed/>
                  <p:pic>
                    <p:nvPicPr>
                      <p:cNvPr id="1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9772" y="5733256"/>
                        <a:ext cx="183620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827584" y="6021288"/>
          <a:ext cx="1440160" cy="301429"/>
        </p:xfrm>
        <a:graphic>
          <a:graphicData uri="http://schemas.openxmlformats.org/presentationml/2006/ole">
            <mc:AlternateContent xmlns:mc="http://schemas.openxmlformats.org/markup-compatibility/2006">
              <mc:Choice xmlns:v="urn:schemas-microsoft-com:vml" Requires="v">
                <p:oleObj spid="_x0000_s210380" name="Equation" r:id="rId11" imgW="1231366" imgH="253890" progId="Equation.DSMT4">
                  <p:embed/>
                </p:oleObj>
              </mc:Choice>
              <mc:Fallback>
                <p:oleObj name="Equation" r:id="rId11" imgW="1231366" imgH="253890" progId="Equation.DSMT4">
                  <p:embed/>
                  <p:pic>
                    <p:nvPicPr>
                      <p:cNvPr id="12"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584" y="6021288"/>
                        <a:ext cx="1440160" cy="30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nvPr>
        </p:nvGraphicFramePr>
        <p:xfrm>
          <a:off x="3095005" y="6021288"/>
          <a:ext cx="2413099" cy="314752"/>
        </p:xfrm>
        <a:graphic>
          <a:graphicData uri="http://schemas.openxmlformats.org/presentationml/2006/ole">
            <mc:AlternateContent xmlns:mc="http://schemas.openxmlformats.org/markup-compatibility/2006">
              <mc:Choice xmlns:v="urn:schemas-microsoft-com:vml" Requires="v">
                <p:oleObj spid="_x0000_s210381" name="Equation" r:id="rId13" imgW="1752600" imgH="228600" progId="Equation.DSMT4">
                  <p:embed/>
                </p:oleObj>
              </mc:Choice>
              <mc:Fallback>
                <p:oleObj name="Equation" r:id="rId13" imgW="1752600" imgH="228600" progId="Equation.DSMT4">
                  <p:embed/>
                  <p:pic>
                    <p:nvPicPr>
                      <p:cNvPr id="14"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95005" y="6021288"/>
                        <a:ext cx="2413099" cy="314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458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求解目标的形式化定义</a:t>
            </a:r>
          </a:p>
        </p:txBody>
      </p:sp>
      <p:sp>
        <p:nvSpPr>
          <p:cNvPr id="1003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14" name="TextBox 13"/>
          <p:cNvSpPr txBox="1"/>
          <p:nvPr/>
        </p:nvSpPr>
        <p:spPr>
          <a:xfrm>
            <a:off x="755576" y="1700808"/>
            <a:ext cx="7272808" cy="3970318"/>
          </a:xfrm>
          <a:prstGeom prst="rect">
            <a:avLst/>
          </a:prstGeom>
          <a:noFill/>
        </p:spPr>
        <p:txBody>
          <a:bodyPr wrap="square" rtlCol="0">
            <a:spAutoFit/>
          </a:bodyPr>
          <a:lstStyle/>
          <a:p>
            <a:pPr marL="285750" lvl="0" indent="-285750">
              <a:buFont typeface="Wingdings" panose="05000000000000000000" pitchFamily="2" charset="2"/>
              <a:buChar char="Ø"/>
            </a:pPr>
            <a:r>
              <a:rPr lang="zh-CN" altLang="zh-CN" b="1" dirty="0"/>
              <a:t>路网中位置不确定的二元反</a:t>
            </a:r>
            <a:r>
              <a:rPr lang="en-US" altLang="zh-CN" b="1" dirty="0" err="1"/>
              <a:t>kNN</a:t>
            </a:r>
            <a:r>
              <a:rPr lang="zh-CN" altLang="zh-CN" b="1" dirty="0"/>
              <a:t>查询（</a:t>
            </a:r>
            <a:r>
              <a:rPr lang="en-US" altLang="zh-CN" b="1" dirty="0"/>
              <a:t>Probabilistic </a:t>
            </a:r>
            <a:r>
              <a:rPr lang="en-US" altLang="zh-CN" b="1" dirty="0" err="1"/>
              <a:t>Bichromatic</a:t>
            </a:r>
            <a:r>
              <a:rPr lang="en-US" altLang="zh-CN" b="1" dirty="0"/>
              <a:t> Reverse-</a:t>
            </a:r>
            <a:r>
              <a:rPr lang="en-US" altLang="zh-CN" b="1" dirty="0" err="1"/>
              <a:t>kNN</a:t>
            </a:r>
            <a:r>
              <a:rPr lang="en-US" altLang="zh-CN" b="1" dirty="0"/>
              <a:t> query on Road Network, </a:t>
            </a:r>
            <a:r>
              <a:rPr lang="en-US" altLang="zh-CN" b="1" dirty="0" err="1"/>
              <a:t>PbR-kNN</a:t>
            </a:r>
            <a:r>
              <a:rPr lang="en-US" altLang="zh-CN" b="1" dirty="0"/>
              <a:t>)</a:t>
            </a:r>
          </a:p>
          <a:p>
            <a:pPr lvl="0"/>
            <a:r>
              <a:rPr lang="zh-CN" altLang="zh-CN" dirty="0"/>
              <a:t>给定路网</a:t>
            </a:r>
            <a:r>
              <a:rPr lang="en-US" altLang="zh-CN" dirty="0"/>
              <a:t>G</a:t>
            </a:r>
            <a:r>
              <a:rPr lang="zh-CN" altLang="zh-CN" dirty="0"/>
              <a:t>，空间点</a:t>
            </a:r>
            <a:r>
              <a:rPr lang="en-US" altLang="zh-CN" dirty="0"/>
              <a:t>PON</a:t>
            </a:r>
            <a:r>
              <a:rPr lang="zh-CN" altLang="zh-CN" dirty="0"/>
              <a:t>集合</a:t>
            </a:r>
            <a:r>
              <a:rPr lang="en-US" altLang="zh-CN" dirty="0"/>
              <a:t>                            </a:t>
            </a:r>
            <a:r>
              <a:rPr lang="zh-CN" altLang="zh-CN" dirty="0"/>
              <a:t>，不确定空间点</a:t>
            </a:r>
            <a:r>
              <a:rPr lang="en-US" altLang="zh-CN" dirty="0"/>
              <a:t>UPON</a:t>
            </a:r>
            <a:r>
              <a:rPr lang="zh-CN" altLang="zh-CN" dirty="0"/>
              <a:t>集合</a:t>
            </a:r>
            <a:r>
              <a:rPr lang="en-US" altLang="zh-CN" dirty="0"/>
              <a:t>                             </a:t>
            </a:r>
            <a:r>
              <a:rPr lang="zh-CN" altLang="zh-CN" dirty="0"/>
              <a:t>，一个概率阈值</a:t>
            </a:r>
            <a:r>
              <a:rPr lang="en-US" altLang="zh-CN" dirty="0"/>
              <a:t>    </a:t>
            </a:r>
            <a:r>
              <a:rPr lang="zh-CN" altLang="zh-CN" dirty="0"/>
              <a:t>和一个查询点</a:t>
            </a:r>
            <a:r>
              <a:rPr lang="en-US" altLang="zh-CN" dirty="0"/>
              <a:t>         </a:t>
            </a:r>
            <a:r>
              <a:rPr lang="zh-CN" altLang="zh-CN" dirty="0"/>
              <a:t>，</a:t>
            </a:r>
            <a:r>
              <a:rPr lang="en-US" altLang="zh-CN" dirty="0"/>
              <a:t>PBR-</a:t>
            </a:r>
            <a:r>
              <a:rPr lang="en-US" altLang="zh-CN" dirty="0" err="1"/>
              <a:t>kNN</a:t>
            </a:r>
            <a:r>
              <a:rPr lang="zh-CN" altLang="zh-CN" dirty="0"/>
              <a:t>查询的目标是查找</a:t>
            </a:r>
            <a:r>
              <a:rPr lang="en-US" altLang="zh-CN" dirty="0"/>
              <a:t>B</a:t>
            </a:r>
            <a:r>
              <a:rPr lang="zh-CN" altLang="zh-CN" dirty="0"/>
              <a:t>的一个子集</a:t>
            </a:r>
            <a:r>
              <a:rPr lang="en-US" altLang="zh-CN" dirty="0"/>
              <a:t>      </a:t>
            </a:r>
            <a:r>
              <a:rPr lang="zh-CN" altLang="zh-CN" dirty="0"/>
              <a:t>，满足</a:t>
            </a:r>
            <a:endParaRPr lang="en-US" altLang="zh-CN" dirty="0"/>
          </a:p>
          <a:p>
            <a:pPr lvl="0"/>
            <a:endParaRPr lang="zh-CN" altLang="zh-CN" dirty="0"/>
          </a:p>
          <a:p>
            <a:r>
              <a:rPr lang="zh-CN" altLang="zh-CN" dirty="0"/>
              <a:t>其中</a:t>
            </a:r>
            <a:r>
              <a:rPr lang="en-US" altLang="zh-CN" dirty="0"/>
              <a:t>                             </a:t>
            </a:r>
            <a:r>
              <a:rPr lang="zh-CN" altLang="zh-CN" dirty="0"/>
              <a:t>表示</a:t>
            </a:r>
            <a:r>
              <a:rPr lang="en-US" altLang="zh-CN" dirty="0"/>
              <a:t>q</a:t>
            </a:r>
            <a:r>
              <a:rPr lang="zh-CN" altLang="zh-CN" dirty="0"/>
              <a:t>为</a:t>
            </a:r>
            <a:r>
              <a:rPr lang="en-US" altLang="zh-CN" dirty="0"/>
              <a:t>up</a:t>
            </a:r>
            <a:r>
              <a:rPr lang="zh-CN" altLang="zh-CN" dirty="0"/>
              <a:t>的</a:t>
            </a:r>
            <a:r>
              <a:rPr lang="en-US" altLang="zh-CN" dirty="0" err="1"/>
              <a:t>kNN</a:t>
            </a:r>
            <a:r>
              <a:rPr lang="zh-CN" altLang="zh-CN" dirty="0"/>
              <a:t>概率</a:t>
            </a:r>
            <a:r>
              <a:rPr lang="en-US" altLang="zh-CN" dirty="0"/>
              <a:t>,</a:t>
            </a:r>
            <a:r>
              <a:rPr lang="zh-CN" altLang="zh-CN" dirty="0"/>
              <a:t>即</a:t>
            </a:r>
            <a:endParaRPr lang="en-US" altLang="zh-CN" dirty="0"/>
          </a:p>
          <a:p>
            <a:endParaRPr lang="en-US" altLang="zh-CN" dirty="0"/>
          </a:p>
          <a:p>
            <a:endParaRPr lang="en-US" altLang="zh-CN" dirty="0"/>
          </a:p>
          <a:p>
            <a:endParaRPr lang="zh-CN" altLang="zh-CN" dirty="0"/>
          </a:p>
          <a:p>
            <a:r>
              <a:rPr lang="zh-CN" altLang="zh-CN" dirty="0"/>
              <a:t>其中</a:t>
            </a:r>
            <a:r>
              <a:rPr lang="en-US" altLang="zh-CN" dirty="0"/>
              <a:t>                                         </a:t>
            </a:r>
            <a:r>
              <a:rPr lang="zh-CN" altLang="en-US" dirty="0"/>
              <a:t>为</a:t>
            </a:r>
            <a:r>
              <a:rPr lang="zh-CN" altLang="zh-CN" dirty="0"/>
              <a:t>得到的多个连续路段。在</a:t>
            </a:r>
            <a:r>
              <a:rPr lang="en-US" altLang="zh-CN" dirty="0" err="1"/>
              <a:t>PbR-kNN</a:t>
            </a:r>
            <a:r>
              <a:rPr lang="zh-CN" altLang="zh-CN" dirty="0"/>
              <a:t>查询中，集合</a:t>
            </a:r>
            <a:r>
              <a:rPr lang="en-US" altLang="zh-CN" dirty="0"/>
              <a:t>A</a:t>
            </a:r>
            <a:r>
              <a:rPr lang="zh-CN" altLang="zh-CN" dirty="0"/>
              <a:t>中的元素与查询点</a:t>
            </a:r>
            <a:r>
              <a:rPr lang="en-US" altLang="zh-CN" dirty="0"/>
              <a:t> q</a:t>
            </a:r>
            <a:r>
              <a:rPr lang="zh-CN" altLang="zh-CN" dirty="0"/>
              <a:t>是竞争关系，所以</a:t>
            </a:r>
            <a:r>
              <a:rPr lang="en-US" altLang="zh-CN" dirty="0"/>
              <a:t>A</a:t>
            </a:r>
            <a:r>
              <a:rPr lang="zh-CN" altLang="zh-CN" dirty="0"/>
              <a:t>的元素与</a:t>
            </a:r>
            <a:r>
              <a:rPr lang="en-US" altLang="zh-CN" dirty="0"/>
              <a:t>q </a:t>
            </a:r>
            <a:r>
              <a:rPr lang="zh-CN" altLang="zh-CN" dirty="0"/>
              <a:t>一样为</a:t>
            </a:r>
            <a:r>
              <a:rPr lang="en-US" altLang="zh-CN" dirty="0"/>
              <a:t>PON</a:t>
            </a:r>
            <a:r>
              <a:rPr lang="zh-CN" altLang="zh-CN" dirty="0"/>
              <a:t>。</a:t>
            </a:r>
          </a:p>
          <a:p>
            <a:endParaRPr lang="zh-CN" altLang="en-US" dirty="0"/>
          </a:p>
        </p:txBody>
      </p:sp>
      <p:sp>
        <p:nvSpPr>
          <p:cNvPr id="2" name="Rectangle 2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3779912" y="2276872"/>
          <a:ext cx="1815202" cy="360040"/>
        </p:xfrm>
        <a:graphic>
          <a:graphicData uri="http://schemas.openxmlformats.org/presentationml/2006/ole">
            <mc:AlternateContent xmlns:mc="http://schemas.openxmlformats.org/markup-compatibility/2006">
              <mc:Choice xmlns:v="urn:schemas-microsoft-com:vml" Requires="v">
                <p:oleObj spid="_x0000_s211756" name="Equation" r:id="rId4" imgW="1155700" imgH="228600" progId="Equation.DSMT4">
                  <p:embed/>
                </p:oleObj>
              </mc:Choice>
              <mc:Fallback>
                <p:oleObj name="Equation" r:id="rId4" imgW="1155700" imgH="22860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2276872"/>
                        <a:ext cx="181520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1259632" y="2492896"/>
          <a:ext cx="1920213" cy="360040"/>
        </p:xfrm>
        <a:graphic>
          <a:graphicData uri="http://schemas.openxmlformats.org/presentationml/2006/ole">
            <mc:AlternateContent xmlns:mc="http://schemas.openxmlformats.org/markup-compatibility/2006">
              <mc:Choice xmlns:v="urn:schemas-microsoft-com:vml" Requires="v">
                <p:oleObj spid="_x0000_s211757" name="Equation" r:id="rId6" imgW="1562100" imgH="292100" progId="Equation.DSMT4">
                  <p:embed/>
                </p:oleObj>
              </mc:Choice>
              <mc:Fallback>
                <p:oleObj name="Equation" r:id="rId6" imgW="1562100" imgH="292100" progId="Equation.DSMT4">
                  <p:embed/>
                  <p:pic>
                    <p:nvPicPr>
                      <p:cNvPr id="6"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2492896"/>
                        <a:ext cx="1920213"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4788024" y="2564904"/>
          <a:ext cx="246343" cy="360040"/>
        </p:xfrm>
        <a:graphic>
          <a:graphicData uri="http://schemas.openxmlformats.org/presentationml/2006/ole">
            <mc:AlternateContent xmlns:mc="http://schemas.openxmlformats.org/markup-compatibility/2006">
              <mc:Choice xmlns:v="urn:schemas-microsoft-com:vml" Requires="v">
                <p:oleObj spid="_x0000_s211758" name="Equation" r:id="rId8" imgW="126725" imgH="177415" progId="Equation.DSMT4">
                  <p:embed/>
                </p:oleObj>
              </mc:Choice>
              <mc:Fallback>
                <p:oleObj name="Equation" r:id="rId8" imgW="126725" imgH="177415" progId="Equation.DSMT4">
                  <p:embed/>
                  <p:pic>
                    <p:nvPicPr>
                      <p:cNvPr id="8"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8024" y="2564904"/>
                        <a:ext cx="246343"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6372200" y="2564904"/>
          <a:ext cx="548632" cy="288032"/>
        </p:xfrm>
        <a:graphic>
          <a:graphicData uri="http://schemas.openxmlformats.org/presentationml/2006/ole">
            <mc:AlternateContent xmlns:mc="http://schemas.openxmlformats.org/markup-compatibility/2006">
              <mc:Choice xmlns:v="urn:schemas-microsoft-com:vml" Requires="v">
                <p:oleObj spid="_x0000_s211759" name="Equation" r:id="rId10" imgW="380835" imgH="203112" progId="Equation.DSMT4">
                  <p:embed/>
                </p:oleObj>
              </mc:Choice>
              <mc:Fallback>
                <p:oleObj name="Equation" r:id="rId10" imgW="380835" imgH="203112" progId="Equation.DSMT4">
                  <p:embed/>
                  <p:pic>
                    <p:nvPicPr>
                      <p:cNvPr id="10" name="对象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00" y="2564904"/>
                        <a:ext cx="548632"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4421696" y="2780928"/>
          <a:ext cx="366328" cy="366328"/>
        </p:xfrm>
        <a:graphic>
          <a:graphicData uri="http://schemas.openxmlformats.org/presentationml/2006/ole">
            <mc:AlternateContent xmlns:mc="http://schemas.openxmlformats.org/markup-compatibility/2006">
              <mc:Choice xmlns:v="urn:schemas-microsoft-com:vml" Requires="v">
                <p:oleObj spid="_x0000_s211760" name="Equation" r:id="rId12" imgW="215619" imgH="215619" progId="Equation.DSMT4">
                  <p:embed/>
                </p:oleObj>
              </mc:Choice>
              <mc:Fallback>
                <p:oleObj name="Equation" r:id="rId12" imgW="215619" imgH="215619" progId="Equation.DSMT4">
                  <p:embed/>
                  <p:pic>
                    <p:nvPicPr>
                      <p:cNvPr id="12" name="对象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1696" y="2780928"/>
                        <a:ext cx="366328" cy="366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nvPr>
        </p:nvGraphicFramePr>
        <p:xfrm>
          <a:off x="1547664" y="3068960"/>
          <a:ext cx="3701211" cy="360040"/>
        </p:xfrm>
        <a:graphic>
          <a:graphicData uri="http://schemas.openxmlformats.org/presentationml/2006/ole">
            <mc:AlternateContent xmlns:mc="http://schemas.openxmlformats.org/markup-compatibility/2006">
              <mc:Choice xmlns:v="urn:schemas-microsoft-com:vml" Requires="v">
                <p:oleObj spid="_x0000_s211761" name="Equation" r:id="rId14" imgW="2451100" imgH="241300" progId="Equation.DSMT4">
                  <p:embed/>
                </p:oleObj>
              </mc:Choice>
              <mc:Fallback>
                <p:oleObj name="Equation" r:id="rId14" imgW="2451100" imgH="241300" progId="Equation.DSMT4">
                  <p:embed/>
                  <p:pic>
                    <p:nvPicPr>
                      <p:cNvPr id="16" name="对象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664" y="3068960"/>
                        <a:ext cx="3701211"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2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nvPr>
        </p:nvGraphicFramePr>
        <p:xfrm>
          <a:off x="1266478" y="3356992"/>
          <a:ext cx="1865362" cy="340631"/>
        </p:xfrm>
        <a:graphic>
          <a:graphicData uri="http://schemas.openxmlformats.org/presentationml/2006/ole">
            <mc:AlternateContent xmlns:mc="http://schemas.openxmlformats.org/markup-compatibility/2006">
              <mc:Choice xmlns:v="urn:schemas-microsoft-com:vml" Requires="v">
                <p:oleObj spid="_x0000_s211762" name="Equation" r:id="rId16" imgW="1091726" imgH="203112" progId="Equation.DSMT4">
                  <p:embed/>
                </p:oleObj>
              </mc:Choice>
              <mc:Fallback>
                <p:oleObj name="Equation" r:id="rId16" imgW="1091726" imgH="203112" progId="Equation.DSMT4">
                  <p:embed/>
                  <p:pic>
                    <p:nvPicPr>
                      <p:cNvPr id="18" name="对象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66478" y="3356992"/>
                        <a:ext cx="1865362" cy="3406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2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nvPr>
        </p:nvGraphicFramePr>
        <p:xfrm>
          <a:off x="1403648" y="3717032"/>
          <a:ext cx="5053881" cy="722763"/>
        </p:xfrm>
        <a:graphic>
          <a:graphicData uri="http://schemas.openxmlformats.org/presentationml/2006/ole">
            <mc:AlternateContent xmlns:mc="http://schemas.openxmlformats.org/markup-compatibility/2006">
              <mc:Choice xmlns:v="urn:schemas-microsoft-com:vml" Requires="v">
                <p:oleObj spid="_x0000_s211763" name="Equation" r:id="rId18" imgW="2946240" imgH="419040" progId="Equation.DSMT4">
                  <p:embed/>
                </p:oleObj>
              </mc:Choice>
              <mc:Fallback>
                <p:oleObj name="Equation" r:id="rId18" imgW="2946240" imgH="419040" progId="Equation.DSMT4">
                  <p:embed/>
                  <p:pic>
                    <p:nvPicPr>
                      <p:cNvPr id="26" name="对象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03648" y="3717032"/>
                        <a:ext cx="5053881" cy="72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0352" name="对象 100351"/>
          <p:cNvGraphicFramePr>
            <a:graphicFrameLocks noChangeAspect="1"/>
          </p:cNvGraphicFramePr>
          <p:nvPr>
            <p:extLst/>
          </p:nvPr>
        </p:nvGraphicFramePr>
        <p:xfrm>
          <a:off x="1259632" y="4437112"/>
          <a:ext cx="2606004" cy="360040"/>
        </p:xfrm>
        <a:graphic>
          <a:graphicData uri="http://schemas.openxmlformats.org/presentationml/2006/ole">
            <mc:AlternateContent xmlns:mc="http://schemas.openxmlformats.org/markup-compatibility/2006">
              <mc:Choice xmlns:v="urn:schemas-microsoft-com:vml" Requires="v">
                <p:oleObj spid="_x0000_s211764" name="Equation" r:id="rId20" imgW="1447172" imgH="203112" progId="Equation.DSMT4">
                  <p:embed/>
                </p:oleObj>
              </mc:Choice>
              <mc:Fallback>
                <p:oleObj name="Equation" r:id="rId20" imgW="1447172" imgH="203112" progId="Equation.DSMT4">
                  <p:embed/>
                  <p:pic>
                    <p:nvPicPr>
                      <p:cNvPr id="100352" name="对象 10035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59632" y="4437112"/>
                        <a:ext cx="260600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7106112"/>
      </p:ext>
    </p:extLst>
  </p:cSld>
  <p:clrMapOvr>
    <a:masterClrMapping/>
  </p:clrMapOvr>
</p:sld>
</file>

<file path=ppt/theme/theme1.xml><?xml version="1.0" encoding="utf-8"?>
<a:theme xmlns:a="http://schemas.openxmlformats.org/drawingml/2006/main" name="主题1">
  <a:themeElements>
    <a:clrScheme name="IntelliCity">
      <a:dk1>
        <a:srgbClr val="000000"/>
      </a:dk1>
      <a:lt1>
        <a:srgbClr val="FFFFFF"/>
      </a:lt1>
      <a:dk2>
        <a:srgbClr val="000066"/>
      </a:dk2>
      <a:lt2>
        <a:srgbClr val="FFC000"/>
      </a:lt2>
      <a:accent1>
        <a:srgbClr val="008000"/>
      </a:accent1>
      <a:accent2>
        <a:srgbClr val="0070C0"/>
      </a:accent2>
      <a:accent3>
        <a:srgbClr val="7030A0"/>
      </a:accent3>
      <a:accent4>
        <a:srgbClr val="E78A00"/>
      </a:accent4>
      <a:accent5>
        <a:srgbClr val="C00000"/>
      </a:accent5>
      <a:accent6>
        <a:srgbClr val="CC00CC"/>
      </a:accent6>
      <a:hlink>
        <a:srgbClr val="002060"/>
      </a:hlink>
      <a:folHlink>
        <a:srgbClr val="800000"/>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9656</TotalTime>
  <Words>3200</Words>
  <Application>Microsoft Office PowerPoint</Application>
  <PresentationFormat>全屏显示(4:3)</PresentationFormat>
  <Paragraphs>669</Paragraphs>
  <Slides>47</Slides>
  <Notes>29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1" baseType="lpstr">
      <vt:lpstr>Arial Unicode MS</vt:lpstr>
      <vt:lpstr>黑体</vt:lpstr>
      <vt:lpstr>华文楷体</vt:lpstr>
      <vt:lpstr>华文隶书</vt:lpstr>
      <vt:lpstr>华文新魏</vt:lpstr>
      <vt:lpstr>宋体</vt:lpstr>
      <vt:lpstr>Arial</vt:lpstr>
      <vt:lpstr>Calibri</vt:lpstr>
      <vt:lpstr>Century</vt:lpstr>
      <vt:lpstr>Helvetica</vt:lpstr>
      <vt:lpstr>Times New Roman</vt:lpstr>
      <vt:lpstr>Wingdings</vt:lpstr>
      <vt:lpstr>主题1</vt:lpstr>
      <vt:lpstr>Equation</vt:lpstr>
      <vt:lpstr>基于路网的不确定反kNN查询</vt:lpstr>
      <vt:lpstr>目录</vt:lpstr>
      <vt:lpstr>目录</vt:lpstr>
      <vt:lpstr>研究背景和意义</vt:lpstr>
      <vt:lpstr>研究背景和意义</vt:lpstr>
      <vt:lpstr>目录</vt:lpstr>
      <vt:lpstr>论文研究问题</vt:lpstr>
      <vt:lpstr>位置不确定性的表示</vt:lpstr>
      <vt:lpstr>求解目标的形式化定义</vt:lpstr>
      <vt:lpstr>目录</vt:lpstr>
      <vt:lpstr>国内外研究现状</vt:lpstr>
      <vt:lpstr>研究现状</vt:lpstr>
      <vt:lpstr>研究现状</vt:lpstr>
      <vt:lpstr>研究现状</vt:lpstr>
      <vt:lpstr>目录</vt:lpstr>
      <vt:lpstr>数据获取与处理</vt:lpstr>
      <vt:lpstr>数据获取与处理</vt:lpstr>
      <vt:lpstr>数据获取与处理</vt:lpstr>
      <vt:lpstr>数据获取与处理</vt:lpstr>
      <vt:lpstr>数据获取与处理</vt:lpstr>
      <vt:lpstr>数据获取与处理</vt:lpstr>
      <vt:lpstr>目录</vt:lpstr>
      <vt:lpstr>PE算法-算法框架</vt:lpstr>
      <vt:lpstr>PE算法-索引结构</vt:lpstr>
      <vt:lpstr>PE算法-剪枝策略</vt:lpstr>
      <vt:lpstr>PE算法-剪枝策略</vt:lpstr>
      <vt:lpstr>PE算法-验证策略</vt:lpstr>
      <vt:lpstr>PE算法-算法总体</vt:lpstr>
      <vt:lpstr>PE算法-实验</vt:lpstr>
      <vt:lpstr>PE算法-实验</vt:lpstr>
      <vt:lpstr>PE算法-实验</vt:lpstr>
      <vt:lpstr>PE算法-实验</vt:lpstr>
      <vt:lpstr>PE算法-实验</vt:lpstr>
      <vt:lpstr>目录</vt:lpstr>
      <vt:lpstr>PPE算法-算法</vt:lpstr>
      <vt:lpstr>PPE算法-实验</vt:lpstr>
      <vt:lpstr>预处理及其更新策略的分析与比较 </vt:lpstr>
      <vt:lpstr>预处理及其更新策略的分析与比较 </vt:lpstr>
      <vt:lpstr>不考虑更新时间下的分析与比较</vt:lpstr>
      <vt:lpstr>不考虑更新时间下的分析与比较</vt:lpstr>
      <vt:lpstr>不考虑更新时间下的分析与比较</vt:lpstr>
      <vt:lpstr>不考虑更新时间下的分析与比较</vt:lpstr>
      <vt:lpstr>考虑更新时间下的分析与比较</vt:lpstr>
      <vt:lpstr>目录</vt:lpstr>
      <vt:lpstr>PL算法</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K Nearest Neighbor Queries(RKNN)</dc:title>
  <dc:creator>XuWei</dc:creator>
  <cp:lastModifiedBy>Wei Xu</cp:lastModifiedBy>
  <cp:revision>951</cp:revision>
  <dcterms:created xsi:type="dcterms:W3CDTF">2014-12-24T05:47:38Z</dcterms:created>
  <dcterms:modified xsi:type="dcterms:W3CDTF">2017-03-14T00:43:56Z</dcterms:modified>
</cp:coreProperties>
</file>