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5" r:id="rId5"/>
    <p:sldMasterId id="2147483722" r:id="rId6"/>
  </p:sldMasterIdLst>
  <p:notesMasterIdLst>
    <p:notesMasterId r:id="rId22"/>
  </p:notesMasterIdLst>
  <p:sldIdLst>
    <p:sldId id="256" r:id="rId7"/>
    <p:sldId id="2147479406" r:id="rId8"/>
    <p:sldId id="2147479412" r:id="rId9"/>
    <p:sldId id="2147479408" r:id="rId10"/>
    <p:sldId id="2147479414" r:id="rId11"/>
    <p:sldId id="2147479409" r:id="rId12"/>
    <p:sldId id="2147479413" r:id="rId13"/>
    <p:sldId id="2147479416" r:id="rId14"/>
    <p:sldId id="2147479417" r:id="rId15"/>
    <p:sldId id="2146847860" r:id="rId16"/>
    <p:sldId id="2146847942" r:id="rId17"/>
    <p:sldId id="2146847944" r:id="rId18"/>
    <p:sldId id="2146847943" r:id="rId19"/>
    <p:sldId id="2146847940" r:id="rId20"/>
    <p:sldId id="21474794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2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6C0A406-01EB-DAAF-650F-1836017E3CCE}" name="Jun Xu" initials="" userId="S::jxu02@gilead.com::16503f38-d1f6-4183-be87-545c60b6292a" providerId="AD"/>
  <p188:author id="{E24DE216-D54A-0213-CE77-5A7F9B72994A}" name="Julie Peloquin" initials="JP" userId="S::julie.peloquin@gilead.com::5c74c883-0e1a-441f-9270-90f97de9a2e7" providerId="AD"/>
  <p188:author id="{FD1E9F1E-D738-A1DE-1B0E-2CCCCE8C1537}" name="Shahla Bolbolan" initials="SB" userId="S::shahla.bolbolan@gilead.com::4e5faef4-051b-4adc-b291-0d435384080a" providerId="AD"/>
  <p188:author id="{47B05537-F75F-AD15-0DAC-13BEDCD7EFAA}" name="Christopher Tutino" initials="CT" userId="S::Christopher.Tutino@gilead.com::74ec205a-d38b-4ee2-8e99-b7cceb06e511" providerId="AD"/>
  <p188:author id="{D9E50240-1276-540F-BEAE-46FF44188D88}" name="Jason Melehani" initials="JM" userId="S::Jason.Melehani@gilead.com::93603e9a-d746-4d7c-89da-7c5ef8b091f7" providerId="AD"/>
  <p188:author id="{1445CF72-C36E-1461-DDD4-6BAB4CD858C5}" name="William Barchuk" initials="WB" userId="S::william.barchuk@gilead.com::d3055738-b471-4f88-835c-187c12079997" providerId="AD"/>
  <p188:author id="{6ACEEE73-E90B-C789-AF4B-157F33BA735B}" name="Xiaomin Lu" initials="XL" userId="S::Xiaomin.Lu@gilead.com::42419631-bd19-4e2d-8d0e-2a49042d0d37" providerId="AD"/>
  <p188:author id="{596B5E76-D044-5E30-8419-ED6467454DB9}" name="Lisa Boyette" initials="LB" userId="S::Lisa.Boyette@gilead.com::24cc2e01-2130-4f78-ae8d-8253b197adea" providerId="AD"/>
  <p188:author id="{FD3F9279-794A-2CDC-8437-B5D6D7949789}" name="Lisa Boyette" initials="LB" userId="S::lisa.boyette@gilead.com::24cc2e01-2130-4f78-ae8d-8253b197adea" providerId="AD"/>
  <p188:author id="{5E65FC7F-4128-BA12-1692-831F5C103304}" name="Stephanie Watkins" initials="SW" userId="S::stephanie.watkins@gilead.com::014c7af8-622e-4f0d-b574-ecf15c660bf8" providerId="AD"/>
  <p188:author id="{DA578B8D-688A-94D6-6FE8-56A5ACE37751}" name="Andrew Billin" initials="AB" userId="S::Andrew.Billin@gilead.com::bb80ba1e-8d55-497c-975f-19bdeb1b6669" providerId="AD"/>
  <p188:author id="{62C479BA-D7D3-3C59-BF31-B875107EBACE}" name="Andrew Billin" initials="AB" userId="S::andrew.billin@gilead.com::bb80ba1e-8d55-497c-975f-19bdeb1b6669" providerId="AD"/>
  <p188:author id="{FC6F21BC-7972-1E6E-0778-955D25BF12B4}" name="Iantosca, Elizabeth" initials="IE" userId="S::elizabeth.iantosca@syneoshealth.com::84b19c3e-d01b-47ee-b8b3-3fb8a8a492a7" providerId="AD"/>
  <p188:author id="{30E3B5C4-ABF1-B7EE-88A4-F5FFF8E289DB}" name="Jason Melehani" initials="JM" userId="S::jason.melehani@gilead.com::93603e9a-d746-4d7c-89da-7c5ef8b091f7" providerId="AD"/>
  <p188:author id="{771E8AC6-997F-9A01-DBC5-1719B01AC73F}" name="Stephanie Watkins" initials="SW" userId="S::Stephanie.Watkins@gilead.com::014c7af8-622e-4f0d-b574-ecf15c660bf8" providerId="AD"/>
  <p188:author id="{C7996ACC-7532-BC5E-6DDF-F76E70140F04}" name="Aansh Jarmarwala" initials="AJ" userId="S::aansh.jarmarwala@gilead.com::d1ecf981-ff73-4c49-9aea-3992e9fcc385" providerId="AD"/>
  <p188:author id="{B48CC5D0-D1EE-12F1-44FB-ECE04577A0A4}" name="Julie Peloquin" initials="JP" userId="S::Julie.Peloquin@gilead.com::5c74c883-0e1a-441f-9270-90f97de9a2e7" providerId="AD"/>
  <p188:author id="{015BE0E2-627A-C4A1-BC9E-CE2C7E2F6BED}" name="Ryan Huss" initials="RH" userId="S::ryan.huss@gilead.com::9db92f56-f479-4049-9b54-b2102cd104f6" providerId="AD"/>
  <p188:author id="{0FA57FF0-F5B4-44BC-6F90-160FC4BD56AE}" name="Celeste Hsieh" initials="CH" userId="S::celeste.hsieh@gilead.com::3c23dc7f-1c43-4092-97b9-786e6178431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Wu" initials="GW" lastIdx="1" clrIdx="0">
    <p:extLst>
      <p:ext uri="{19B8F6BF-5375-455C-9EA6-DF929625EA0E}">
        <p15:presenceInfo xmlns:p15="http://schemas.microsoft.com/office/powerpoint/2012/main" userId="S::george.wu@gilead.com::b7644f5f-cddf-4b76-8f29-f5826245ae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0B1"/>
    <a:srgbClr val="DEA900"/>
    <a:srgbClr val="FFD961"/>
    <a:srgbClr val="A5DB45"/>
    <a:srgbClr val="B6D947"/>
    <a:srgbClr val="E7E6E6"/>
    <a:srgbClr val="FFFF9F"/>
    <a:srgbClr val="FFFFFF"/>
    <a:srgbClr val="F7E7E8"/>
    <a:srgbClr val="E2E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>
        <p:guide pos="3072"/>
        <p:guide orient="horz" pos="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79DA-B35A-4676-81BB-F93EEB9AB50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33BAE-A594-4EEE-B9CD-99C7FF9B7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particular highlight 9:2 active to placebo ratio 6:5 for patients getting </a:t>
            </a:r>
            <a:r>
              <a:rPr lang="en-US" err="1"/>
              <a:t>semaglutide</a:t>
            </a:r>
            <a:r>
              <a:rPr lang="en-US"/>
              <a:t> as a selling point for recruitment and</a:t>
            </a:r>
          </a:p>
        </p:txBody>
      </p:sp>
    </p:spTree>
    <p:extLst>
      <p:ext uri="{BB962C8B-B14F-4D97-AF65-F5344CB8AC3E}">
        <p14:creationId xmlns:p14="http://schemas.microsoft.com/office/powerpoint/2010/main" val="1503142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55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96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83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04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8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1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9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1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93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5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219701" y="1957918"/>
            <a:ext cx="6481233" cy="490854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6119284"/>
            <a:ext cx="1750484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24500" y="2247901"/>
            <a:ext cx="5877984" cy="613488"/>
          </a:xfr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524500" y="2945151"/>
            <a:ext cx="5877984" cy="524933"/>
          </a:xfrm>
        </p:spPr>
        <p:txBody>
          <a:bodyPr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524500" y="4569885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524500" y="4926188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524500" y="5469132"/>
            <a:ext cx="5877984" cy="414736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46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C4BB-CE40-4AB3-96DE-741D13E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4560"/>
            <a:ext cx="4719637" cy="419641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i="0" kern="1600" spc="-50" baseline="0" dirty="0" smtClean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1158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43193"/>
            <a:ext cx="11093116" cy="419641"/>
          </a:xfrm>
        </p:spPr>
        <p:txBody>
          <a:bodyPr anchor="t"/>
          <a:lstStyle>
            <a:lvl1pPr algn="l">
              <a:lnSpc>
                <a:spcPct val="80000"/>
              </a:lnSpc>
              <a:defRPr sz="24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3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41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3733800"/>
            <a:ext cx="12192000" cy="3124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GB" altLang="en-US" sz="160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3760788"/>
            <a:ext cx="12192000" cy="0"/>
          </a:xfrm>
          <a:prstGeom prst="line">
            <a:avLst/>
          </a:prstGeom>
          <a:noFill/>
          <a:ln w="539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0" y="3836988"/>
            <a:ext cx="12192000" cy="0"/>
          </a:xfrm>
          <a:prstGeom prst="line">
            <a:avLst/>
          </a:prstGeom>
          <a:noFill/>
          <a:ln w="539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778000" y="5511800"/>
            <a:ext cx="8636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>
                <a:solidFill>
                  <a:srgbClr val="000000"/>
                </a:solidFill>
              </a:rPr>
              <a:t>Study GS-US-426-3989 Investigator Meeting</a:t>
            </a:r>
          </a:p>
          <a:p>
            <a:pPr algn="ctr" eaLnBrk="1" hangingPunct="1">
              <a:defRPr/>
            </a:pPr>
            <a:r>
              <a:rPr lang="en-US" altLang="en-US" sz="2400">
                <a:solidFill>
                  <a:srgbClr val="000000"/>
                </a:solidFill>
              </a:rPr>
              <a:t>San Francisco, CA</a:t>
            </a:r>
          </a:p>
          <a:p>
            <a:pPr algn="ctr" eaLnBrk="1" hangingPunct="1">
              <a:defRPr/>
            </a:pPr>
            <a:r>
              <a:rPr lang="en-US" altLang="en-US" sz="2400">
                <a:solidFill>
                  <a:srgbClr val="000000"/>
                </a:solidFill>
              </a:rPr>
              <a:t>August 13, 2016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11200" y="762000"/>
            <a:ext cx="1107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2"/>
            <a:ext cx="10363200" cy="2209799"/>
          </a:xfrm>
        </p:spPr>
        <p:txBody>
          <a:bodyPr anchor="b"/>
          <a:lstStyle>
            <a:lvl1pPr algn="ctr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14800"/>
            <a:ext cx="8534400" cy="1295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73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6210300"/>
            <a:ext cx="8737600" cy="4572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295400"/>
            <a:ext cx="10972800" cy="4525963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defRPr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0160000" y="6356351"/>
            <a:ext cx="14224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7F38BE4-6AD5-4122-B2A2-94A4589F0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03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6210300"/>
            <a:ext cx="8737600" cy="457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0160000" y="6356351"/>
            <a:ext cx="14224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7241C210-7C28-430B-8B59-E087772692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16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914400" y="649763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2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4592"/>
            <a:ext cx="10566400" cy="78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10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914400" y="649763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14400" y="6503988"/>
            <a:ext cx="9144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"/>
            <a:ext cx="10566400" cy="78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10363200" cy="441960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4400" y="6248400"/>
            <a:ext cx="10392227" cy="4572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pPr>
              <a:defRPr/>
            </a:pPr>
            <a:fld id="{0102822B-50A4-4ED1-892E-51BCC99A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219701" y="1957918"/>
            <a:ext cx="6481233" cy="490854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6119284"/>
            <a:ext cx="1750484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24500" y="2247901"/>
            <a:ext cx="5877984" cy="613488"/>
          </a:xfr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524500" y="2945151"/>
            <a:ext cx="5877984" cy="524933"/>
          </a:xfrm>
        </p:spPr>
        <p:txBody>
          <a:bodyPr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524500" y="4569885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524500" y="4926188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524500" y="5469132"/>
            <a:ext cx="5877984" cy="414736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3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29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64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1585349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552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0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6501"/>
            <a:ext cx="3727451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616" y="1415596"/>
            <a:ext cx="7342773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415147"/>
            <a:ext cx="3234139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029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6618" y="1206501"/>
            <a:ext cx="4125383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415596"/>
            <a:ext cx="7573240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467" y="1415147"/>
            <a:ext cx="3464984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549020" y="6373285"/>
            <a:ext cx="471349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65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52739"/>
            <a:ext cx="6405369" cy="4508315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3197"/>
            </a:lvl1pPr>
            <a:lvl2pPr marL="456897" indent="0">
              <a:buNone/>
              <a:defRPr sz="2797"/>
            </a:lvl2pPr>
            <a:lvl3pPr marL="913798" indent="0">
              <a:buNone/>
              <a:defRPr sz="2397"/>
            </a:lvl3pPr>
            <a:lvl4pPr marL="1370695" indent="0">
              <a:buNone/>
              <a:defRPr sz="1999"/>
            </a:lvl4pPr>
            <a:lvl5pPr marL="1827594" indent="0">
              <a:buNone/>
              <a:defRPr sz="1999"/>
            </a:lvl5pPr>
            <a:lvl6pPr marL="2284494" indent="0">
              <a:buNone/>
              <a:defRPr sz="1999"/>
            </a:lvl6pPr>
            <a:lvl7pPr marL="2741391" indent="0">
              <a:buNone/>
              <a:defRPr sz="1999"/>
            </a:lvl7pPr>
            <a:lvl8pPr marL="3198289" indent="0">
              <a:buNone/>
              <a:defRPr sz="1999"/>
            </a:lvl8pPr>
            <a:lvl9pPr marL="365518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352739"/>
            <a:ext cx="4278841" cy="4516252"/>
          </a:xfrm>
        </p:spPr>
        <p:txBody>
          <a:bodyPr/>
          <a:lstStyle>
            <a:lvl1pPr marL="0" indent="0">
              <a:buNone/>
              <a:defRPr sz="2397"/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597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2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31648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6210300"/>
            <a:ext cx="8737600" cy="4572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295400"/>
            <a:ext cx="10972800" cy="4525963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defRPr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0160000" y="6356351"/>
            <a:ext cx="14224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7F38BE4-6AD5-4122-B2A2-94A4589F0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529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C4BB-CE40-4AB3-96DE-741D13E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4560"/>
            <a:ext cx="4719637" cy="419641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i="0" kern="1600" spc="-50" baseline="0" dirty="0" smtClean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1158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43193"/>
            <a:ext cx="11093116" cy="419641"/>
          </a:xfrm>
        </p:spPr>
        <p:txBody>
          <a:bodyPr anchor="t"/>
          <a:lstStyle>
            <a:lvl1pPr algn="l">
              <a:lnSpc>
                <a:spcPct val="80000"/>
              </a:lnSpc>
              <a:defRPr sz="24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840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3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893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82296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24351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31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1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6501"/>
            <a:ext cx="3727451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616" y="1415596"/>
            <a:ext cx="7342773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415147"/>
            <a:ext cx="3234139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6618" y="1206501"/>
            <a:ext cx="4125383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415596"/>
            <a:ext cx="7573240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467" y="1415147"/>
            <a:ext cx="3464984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549020" y="6373285"/>
            <a:ext cx="471349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6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52739"/>
            <a:ext cx="6405369" cy="4508315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3197"/>
            </a:lvl1pPr>
            <a:lvl2pPr marL="456897" indent="0">
              <a:buNone/>
              <a:defRPr sz="2797"/>
            </a:lvl2pPr>
            <a:lvl3pPr marL="913798" indent="0">
              <a:buNone/>
              <a:defRPr sz="2397"/>
            </a:lvl3pPr>
            <a:lvl4pPr marL="1370695" indent="0">
              <a:buNone/>
              <a:defRPr sz="1999"/>
            </a:lvl4pPr>
            <a:lvl5pPr marL="1827594" indent="0">
              <a:buNone/>
              <a:defRPr sz="1999"/>
            </a:lvl5pPr>
            <a:lvl6pPr marL="2284494" indent="0">
              <a:buNone/>
              <a:defRPr sz="1999"/>
            </a:lvl6pPr>
            <a:lvl7pPr marL="2741391" indent="0">
              <a:buNone/>
              <a:defRPr sz="1999"/>
            </a:lvl7pPr>
            <a:lvl8pPr marL="3198289" indent="0">
              <a:buNone/>
              <a:defRPr sz="1999"/>
            </a:lvl8pPr>
            <a:lvl9pPr marL="365518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352739"/>
            <a:ext cx="4278841" cy="4516252"/>
          </a:xfrm>
        </p:spPr>
        <p:txBody>
          <a:bodyPr/>
          <a:lstStyle>
            <a:lvl1pPr marL="0" indent="0">
              <a:buNone/>
              <a:defRPr sz="2397"/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433917" y="6335185"/>
            <a:ext cx="237067" cy="317500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4" y="1341967"/>
            <a:ext cx="11235267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626533" y="11916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684755" y="6482000"/>
            <a:ext cx="829073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b="1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04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65" r:id="rId10"/>
    <p:sldLayoutId id="2147483669" r:id="rId11"/>
  </p:sldLayoutIdLst>
  <p:hf hdr="0" dt="0"/>
  <p:txStyles>
    <p:titleStyle>
      <a:lvl1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0691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15935" indent="-3090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261" indent="-2963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Wingdings" pitchFamily="2" charset="2"/>
        <a:buChar char="§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1917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6079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2941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842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6740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3638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98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695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5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4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391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289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18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88913"/>
            <a:ext cx="1097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400" y="6356351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</a:t>
            </a:r>
            <a:fld id="{186CEF5C-C42F-4E8E-AFE6-351ADADDE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745067" y="914400"/>
            <a:ext cx="10727267" cy="76200"/>
            <a:chOff x="581528" y="914400"/>
            <a:chExt cx="7924800" cy="76200"/>
          </a:xfrm>
        </p:grpSpPr>
        <p:sp>
          <p:nvSpPr>
            <p:cNvPr id="2055" name="Line 4"/>
            <p:cNvSpPr>
              <a:spLocks noChangeShapeType="1"/>
            </p:cNvSpPr>
            <p:nvPr userDrawn="1"/>
          </p:nvSpPr>
          <p:spPr bwMode="auto">
            <a:xfrm>
              <a:off x="581528" y="914400"/>
              <a:ext cx="7924800" cy="0"/>
            </a:xfrm>
            <a:prstGeom prst="line">
              <a:avLst/>
            </a:prstGeom>
            <a:noFill/>
            <a:ln w="539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56" name="Line 25"/>
            <p:cNvSpPr>
              <a:spLocks noChangeShapeType="1"/>
            </p:cNvSpPr>
            <p:nvPr userDrawn="1"/>
          </p:nvSpPr>
          <p:spPr bwMode="auto">
            <a:xfrm>
              <a:off x="581528" y="990600"/>
              <a:ext cx="7924800" cy="0"/>
            </a:xfrm>
            <a:prstGeom prst="line">
              <a:avLst/>
            </a:prstGeom>
            <a:noFill/>
            <a:ln w="539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394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300"/>
        </a:spcBef>
        <a:spcAft>
          <a:spcPts val="600"/>
        </a:spcAft>
        <a:buClr>
          <a:srgbClr val="C000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5750" algn="l" rtl="0" eaLnBrk="0" fontAlgn="base" hangingPunct="0">
        <a:spcBef>
          <a:spcPct val="0"/>
        </a:spcBef>
        <a:spcAft>
          <a:spcPts val="600"/>
        </a:spcAft>
        <a:buClr>
          <a:srgbClr val="C00000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28600" algn="l" rtl="0" eaLnBrk="0" fontAlgn="base" hangingPunct="0">
        <a:spcBef>
          <a:spcPct val="0"/>
        </a:spcBef>
        <a:spcAft>
          <a:spcPts val="600"/>
        </a:spcAft>
        <a:buClr>
          <a:srgbClr val="C00000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433917" y="6335185"/>
            <a:ext cx="237067" cy="317500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4" y="1341967"/>
            <a:ext cx="11235267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626533" y="11916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684755" y="6482000"/>
            <a:ext cx="829073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b="1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9921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  <p:sldLayoutId id="2147483738" r:id="rId15"/>
  </p:sldLayoutIdLst>
  <p:hf hdr="0" dt="0"/>
  <p:txStyles>
    <p:titleStyle>
      <a:lvl1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06910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15935" indent="-309026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261" indent="-296326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Wingdings" pitchFamily="2" charset="2"/>
        <a:buChar char="§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19170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6079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2941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842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6740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3638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98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695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5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4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391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289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18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regulatory-information/search-fda-guidance-documents/demonstrating-substantial-evidence-effectiveness-human-drug-and-biological-produc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13CAD3-00A6-4935-9D5E-B93651CAE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4993" y="2247901"/>
            <a:ext cx="6404264" cy="1126334"/>
          </a:xfrm>
        </p:spPr>
        <p:txBody>
          <a:bodyPr>
            <a:spAutoFit/>
          </a:bodyPr>
          <a:lstStyle/>
          <a:p>
            <a:r>
              <a:rPr lang="en-US" dirty="0"/>
              <a:t>NASH Registrational Trial 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B8823-8D96-4F06-A0D0-109A3453B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6" y="2714789"/>
            <a:ext cx="11235267" cy="787400"/>
          </a:xfrm>
        </p:spPr>
        <p:txBody>
          <a:bodyPr/>
          <a:lstStyle/>
          <a:p>
            <a:pPr algn="ctr" defTabSz="913798" fontAlgn="auto">
              <a:spcAft>
                <a:spcPts val="0"/>
              </a:spcAft>
              <a:defRPr/>
            </a:pPr>
            <a:r>
              <a:rPr lang="en-US" sz="3729"/>
              <a:t>Back Up</a:t>
            </a:r>
            <a:endParaRPr lang="en-US" sz="2667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Futility IA Assessment on PE </a:t>
            </a:r>
            <a:r>
              <a:rPr lang="en-US" sz="2000" dirty="0"/>
              <a:t>– Testing Strategy 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00" y="6376029"/>
            <a:ext cx="9817792" cy="400110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2400"/>
              </a:spcBef>
              <a:buClr>
                <a:srgbClr val="C00000"/>
              </a:buClr>
              <a:buNone/>
            </a:pPr>
            <a:r>
              <a:rPr lang="en-US" altLang="en-US" sz="1000" dirty="0"/>
              <a:t>N = 80:120 at IA; N = 210:315 at FA ; Placebo Rate = 12%; Study power computed based on GSD with alpha of 0.0001 spending at IA to maintain an overall 2-sided alpha of 0.01 when futility IA is not incorporated; Missing data imputed with non-responder imputation method (NRI)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1D91D-1344-A1EA-7610-9057A443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18258"/>
              </p:ext>
            </p:extLst>
          </p:nvPr>
        </p:nvGraphicFramePr>
        <p:xfrm>
          <a:off x="1828801" y="1688706"/>
          <a:ext cx="9143996" cy="41141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693">
                  <a:extLst>
                    <a:ext uri="{9D8B030D-6E8A-4147-A177-3AD203B41FA5}">
                      <a16:colId xmlns:a16="http://schemas.microsoft.com/office/drawing/2014/main" val="1316471927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3409398801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3722277400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291708676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686593984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3514814693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3599283223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282518749"/>
                    </a:ext>
                  </a:extLst>
                </a:gridCol>
              </a:tblGrid>
              <a:tr h="5951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Futility Criteria</a:t>
                      </a: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True Tx Effect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Dropout 15%</a:t>
                      </a:r>
                    </a:p>
                  </a:txBody>
                  <a:tcPr marL="12700" marR="12700" marT="12700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Dropout 15%</a:t>
                      </a:r>
                    </a:p>
                  </a:txBody>
                  <a:tcPr marL="12700" marR="12700" marT="12700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Dropout 20%</a:t>
                      </a:r>
                    </a:p>
                  </a:txBody>
                  <a:tcPr marL="12700" marR="12700" marT="12700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Dropout 20%</a:t>
                      </a:r>
                    </a:p>
                  </a:txBody>
                  <a:tcPr marL="12700" marR="12700" marT="12700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2390075690"/>
                  </a:ext>
                </a:extLst>
              </a:tr>
              <a:tr h="7057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Futility Criteria</a:t>
                      </a: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True Tx Effect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Study Power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(w/o Futility)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Prob of Stopping due to Futility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Power Loss</a:t>
                      </a:r>
                    </a:p>
                  </a:txBody>
                  <a:tcPr marL="12700" marR="12700" marT="1270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Study Power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(w/o Futility)</a:t>
                      </a:r>
                    </a:p>
                  </a:txBody>
                  <a:tcPr marL="12700" marR="12700" marT="1270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Prob of Stopping due to Futility</a:t>
                      </a:r>
                    </a:p>
                  </a:txBody>
                  <a:tcPr marL="12700" marR="12700" marT="1270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Power Loss</a:t>
                      </a:r>
                    </a:p>
                  </a:txBody>
                  <a:tcPr marL="12700" marR="12700" marT="12700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29755"/>
                  </a:ext>
                </a:extLst>
              </a:tr>
              <a:tr h="312578">
                <a:tc rowSpan="3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P ≥ 0.2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90.1%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90.2%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2298233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10%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15%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703031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20%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3.4%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3.1%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69873"/>
                  </a:ext>
                </a:extLst>
              </a:tr>
              <a:tr h="312578">
                <a:tc rowSpan="3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P ≥ 0.3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6121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15%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4.9%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272673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20%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2.3%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195690"/>
                  </a:ext>
                </a:extLst>
              </a:tr>
              <a:tr h="312578">
                <a:tc rowSpan="3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P ≥ 0.4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79.9%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8070763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15%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5.4%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87.2%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42936"/>
                  </a:ext>
                </a:extLst>
              </a:tr>
              <a:tr h="312578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20%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98.7%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941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4B8147-A258-1C96-7981-FDD4E3F983BD}"/>
              </a:ext>
            </a:extLst>
          </p:cNvPr>
          <p:cNvSpPr/>
          <p:nvPr/>
        </p:nvSpPr>
        <p:spPr>
          <a:xfrm>
            <a:off x="3601039" y="3941713"/>
            <a:ext cx="3685881" cy="904972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2861E-18D3-3D40-5634-1A697208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3" y="0"/>
            <a:ext cx="1059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6D916-A553-18E0-5D31-3873B255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7" y="0"/>
            <a:ext cx="10643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Options</a:t>
            </a:r>
            <a:endParaRPr lang="en-US" sz="2133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50F10-E0A3-9A65-2AE7-4AC586EB4F52}"/>
              </a:ext>
            </a:extLst>
          </p:cNvPr>
          <p:cNvSpPr/>
          <p:nvPr/>
        </p:nvSpPr>
        <p:spPr>
          <a:xfrm>
            <a:off x="1131216" y="1583704"/>
            <a:ext cx="9228842" cy="1073226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  <a:ln w="15875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9362E-78CA-5825-05DD-1AEB0F260E69}"/>
              </a:ext>
            </a:extLst>
          </p:cNvPr>
          <p:cNvSpPr/>
          <p:nvPr/>
        </p:nvSpPr>
        <p:spPr>
          <a:xfrm>
            <a:off x="1134081" y="2796367"/>
            <a:ext cx="9228842" cy="1031219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  <a:ln w="15875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46B38-4FE7-5948-CBD7-DB7D150F8208}"/>
              </a:ext>
            </a:extLst>
          </p:cNvPr>
          <p:cNvSpPr/>
          <p:nvPr/>
        </p:nvSpPr>
        <p:spPr>
          <a:xfrm>
            <a:off x="1131216" y="3967025"/>
            <a:ext cx="9228842" cy="1031220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  <a:ln w="15875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A6D0-5C81-B468-4E55-D54DCF60F825}"/>
              </a:ext>
            </a:extLst>
          </p:cNvPr>
          <p:cNvSpPr/>
          <p:nvPr/>
        </p:nvSpPr>
        <p:spPr>
          <a:xfrm>
            <a:off x="1131216" y="5137682"/>
            <a:ext cx="9228842" cy="1031220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  <a:ln w="15875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DADE4B2-4844-EA4B-A9DB-8119E54A59E3}"/>
              </a:ext>
            </a:extLst>
          </p:cNvPr>
          <p:cNvSpPr/>
          <p:nvPr/>
        </p:nvSpPr>
        <p:spPr>
          <a:xfrm>
            <a:off x="3137808" y="4151507"/>
            <a:ext cx="1527143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440)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1BF0B7C-3D04-A296-5BB9-CFF7B2CBD0C5}"/>
              </a:ext>
            </a:extLst>
          </p:cNvPr>
          <p:cNvSpPr/>
          <p:nvPr/>
        </p:nvSpPr>
        <p:spPr>
          <a:xfrm>
            <a:off x="4474277" y="4151398"/>
            <a:ext cx="1187778" cy="369332"/>
          </a:xfrm>
          <a:prstGeom prst="chevron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713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A8D6F89-C577-86D5-F626-A92E03FCE033}"/>
              </a:ext>
            </a:extLst>
          </p:cNvPr>
          <p:cNvSpPr/>
          <p:nvPr/>
        </p:nvSpPr>
        <p:spPr>
          <a:xfrm>
            <a:off x="3137809" y="1823487"/>
            <a:ext cx="1527143" cy="369332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440)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A9C1039-4385-3453-3F12-80F229D71BE6}"/>
              </a:ext>
            </a:extLst>
          </p:cNvPr>
          <p:cNvSpPr/>
          <p:nvPr/>
        </p:nvSpPr>
        <p:spPr>
          <a:xfrm>
            <a:off x="6998526" y="1821630"/>
            <a:ext cx="1527143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488)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DC1E1E8-52F6-B7B5-F97D-B61C7A829810}"/>
              </a:ext>
            </a:extLst>
          </p:cNvPr>
          <p:cNvSpPr/>
          <p:nvPr/>
        </p:nvSpPr>
        <p:spPr>
          <a:xfrm>
            <a:off x="8346560" y="1821630"/>
            <a:ext cx="1527143" cy="369332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0931574-99AB-E5C8-13B7-C0E912FD09A3}"/>
              </a:ext>
            </a:extLst>
          </p:cNvPr>
          <p:cNvSpPr/>
          <p:nvPr/>
        </p:nvSpPr>
        <p:spPr>
          <a:xfrm>
            <a:off x="3137811" y="2986692"/>
            <a:ext cx="1527142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440)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0175FED-96C6-1411-362B-81E6AD13098A}"/>
              </a:ext>
            </a:extLst>
          </p:cNvPr>
          <p:cNvSpPr/>
          <p:nvPr/>
        </p:nvSpPr>
        <p:spPr>
          <a:xfrm>
            <a:off x="7003984" y="2986692"/>
            <a:ext cx="1150202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342)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CD27E72-F9DE-71C5-5218-D9AF63250E1C}"/>
              </a:ext>
            </a:extLst>
          </p:cNvPr>
          <p:cNvSpPr/>
          <p:nvPr/>
        </p:nvSpPr>
        <p:spPr>
          <a:xfrm>
            <a:off x="7965649" y="2986692"/>
            <a:ext cx="1908053" cy="369332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141A585-7E32-6652-AA80-4369EA841030}"/>
              </a:ext>
            </a:extLst>
          </p:cNvPr>
          <p:cNvSpPr/>
          <p:nvPr/>
        </p:nvSpPr>
        <p:spPr>
          <a:xfrm>
            <a:off x="6998525" y="4151616"/>
            <a:ext cx="2875177" cy="3693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45D3308-A5A3-2B51-7F74-A31E8393E6C3}"/>
              </a:ext>
            </a:extLst>
          </p:cNvPr>
          <p:cNvSpPr/>
          <p:nvPr/>
        </p:nvSpPr>
        <p:spPr>
          <a:xfrm>
            <a:off x="3137810" y="5304903"/>
            <a:ext cx="1527143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440)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7A8FE88-744F-1C07-29FA-1883D67023D8}"/>
              </a:ext>
            </a:extLst>
          </p:cNvPr>
          <p:cNvSpPr/>
          <p:nvPr/>
        </p:nvSpPr>
        <p:spPr>
          <a:xfrm>
            <a:off x="4551888" y="5376708"/>
            <a:ext cx="1110167" cy="228600"/>
          </a:xfrm>
          <a:prstGeom prst="chevron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D4888-8917-FF39-8B28-709AFEEC0CC2}"/>
              </a:ext>
            </a:extLst>
          </p:cNvPr>
          <p:cNvSpPr txBox="1"/>
          <p:nvPr/>
        </p:nvSpPr>
        <p:spPr>
          <a:xfrm>
            <a:off x="3110054" y="1216534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WAYFIND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22B97-3A6A-1C46-F678-29D322EE24B3}"/>
              </a:ext>
            </a:extLst>
          </p:cNvPr>
          <p:cNvSpPr txBox="1"/>
          <p:nvPr/>
        </p:nvSpPr>
        <p:spPr>
          <a:xfrm>
            <a:off x="6984770" y="11877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Ph3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AA51F-0AA8-948B-ABCD-B0F04FE1E82D}"/>
              </a:ext>
            </a:extLst>
          </p:cNvPr>
          <p:cNvSpPr txBox="1"/>
          <p:nvPr/>
        </p:nvSpPr>
        <p:spPr>
          <a:xfrm>
            <a:off x="3093879" y="2228425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 is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E62C3-70B2-429C-7399-A51051E9F859}"/>
              </a:ext>
            </a:extLst>
          </p:cNvPr>
          <p:cNvSpPr txBox="1"/>
          <p:nvPr/>
        </p:nvSpPr>
        <p:spPr>
          <a:xfrm>
            <a:off x="3098529" y="3388594"/>
            <a:ext cx="296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Convert to registrational</a:t>
            </a:r>
          </a:p>
          <a:p>
            <a:r>
              <a:rPr lang="en-US" sz="1000" dirty="0"/>
              <a:t>2-sided p &lt; 0.05; 20% dropout; ~62% 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55C57-538C-9B12-5193-BD0869053084}"/>
              </a:ext>
            </a:extLst>
          </p:cNvPr>
          <p:cNvSpPr txBox="1"/>
          <p:nvPr/>
        </p:nvSpPr>
        <p:spPr>
          <a:xfrm>
            <a:off x="3093877" y="4545132"/>
            <a:ext cx="272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4-arm expansion before readout</a:t>
            </a:r>
          </a:p>
          <a:p>
            <a:r>
              <a:rPr lang="en-US" sz="1000" dirty="0"/>
              <a:t>2-sided p &lt; </a:t>
            </a:r>
            <a:r>
              <a:rPr lang="en-US" sz="1000" dirty="0">
                <a:highlight>
                  <a:srgbClr val="00FFFF"/>
                </a:highlight>
              </a:rPr>
              <a:t>0.01</a:t>
            </a:r>
            <a:r>
              <a:rPr lang="en-US" sz="1000" dirty="0"/>
              <a:t>; dropout 15%; 90% power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43EAF-605B-0862-600C-4D78E2E98E3B}"/>
              </a:ext>
            </a:extLst>
          </p:cNvPr>
          <p:cNvSpPr txBox="1"/>
          <p:nvPr/>
        </p:nvSpPr>
        <p:spPr>
          <a:xfrm>
            <a:off x="3093879" y="5700408"/>
            <a:ext cx="272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Seamless Ph2b/3 design: 4-arm to 2-arm</a:t>
            </a:r>
          </a:p>
          <a:p>
            <a:r>
              <a:rPr lang="en-US" sz="1000" dirty="0"/>
              <a:t>2-sided p &lt; </a:t>
            </a:r>
            <a:r>
              <a:rPr lang="en-US" sz="1000" dirty="0">
                <a:highlight>
                  <a:srgbClr val="00FFFF"/>
                </a:highlight>
              </a:rPr>
              <a:t>0.01</a:t>
            </a:r>
            <a:r>
              <a:rPr lang="en-US" sz="1000" dirty="0"/>
              <a:t>; dropout 15%; 90% power</a:t>
            </a:r>
            <a:endParaRPr lang="en-US" sz="1000" dirty="0">
              <a:highlight>
                <a:srgbClr val="00FFFF"/>
              </a:highlight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8A74473-194A-2155-4DA8-4A5B0808D0F1}"/>
              </a:ext>
            </a:extLst>
          </p:cNvPr>
          <p:cNvSpPr/>
          <p:nvPr/>
        </p:nvSpPr>
        <p:spPr>
          <a:xfrm>
            <a:off x="6998526" y="5311185"/>
            <a:ext cx="2875176" cy="3693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BE96D-9B4A-35BD-C8CD-C2D9F324B481}"/>
              </a:ext>
            </a:extLst>
          </p:cNvPr>
          <p:cNvSpPr txBox="1"/>
          <p:nvPr/>
        </p:nvSpPr>
        <p:spPr>
          <a:xfrm>
            <a:off x="6984768" y="2228424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2-sided p &lt; 0.01; dropout 10%; 90% power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4F0AC2-9A80-42F9-FC37-FA8DCCBB4F1F}"/>
              </a:ext>
            </a:extLst>
          </p:cNvPr>
          <p:cNvSpPr txBox="1"/>
          <p:nvPr/>
        </p:nvSpPr>
        <p:spPr>
          <a:xfrm>
            <a:off x="6978950" y="3388594"/>
            <a:ext cx="2637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2-sided p &lt; 0.05 ; dropout 10%; 90% power</a:t>
            </a: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445F2B91-E9F8-0277-48FC-AD41AD4B4F11}"/>
              </a:ext>
            </a:extLst>
          </p:cNvPr>
          <p:cNvSpPr/>
          <p:nvPr/>
        </p:nvSpPr>
        <p:spPr>
          <a:xfrm>
            <a:off x="6064573" y="2986692"/>
            <a:ext cx="365760" cy="369332"/>
          </a:xfrm>
          <a:prstGeom prst="mathPlus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BF149-8976-E258-DED3-1839192A4265}"/>
              </a:ext>
            </a:extLst>
          </p:cNvPr>
          <p:cNvSpPr txBox="1"/>
          <p:nvPr/>
        </p:nvSpPr>
        <p:spPr>
          <a:xfrm>
            <a:off x="1376923" y="18216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FB9D41-05E4-607A-3B57-53161C6B4386}"/>
              </a:ext>
            </a:extLst>
          </p:cNvPr>
          <p:cNvSpPr txBox="1"/>
          <p:nvPr/>
        </p:nvSpPr>
        <p:spPr>
          <a:xfrm>
            <a:off x="1376923" y="29682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</a:t>
            </a:r>
          </a:p>
        </p:txBody>
      </p:sp>
      <p:sp>
        <p:nvSpPr>
          <p:cNvPr id="8192" name="TextBox 8191">
            <a:extLst>
              <a:ext uri="{FF2B5EF4-FFF2-40B4-BE49-F238E27FC236}">
                <a16:creationId xmlns:a16="http://schemas.microsoft.com/office/drawing/2014/main" id="{92DCD28D-C2F2-2789-E1DE-EC3CC7A9BDA8}"/>
              </a:ext>
            </a:extLst>
          </p:cNvPr>
          <p:cNvSpPr txBox="1"/>
          <p:nvPr/>
        </p:nvSpPr>
        <p:spPr>
          <a:xfrm>
            <a:off x="1370721" y="415150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</a:t>
            </a:r>
          </a:p>
        </p:txBody>
      </p:sp>
      <p:sp>
        <p:nvSpPr>
          <p:cNvPr id="8193" name="TextBox 8192">
            <a:extLst>
              <a:ext uri="{FF2B5EF4-FFF2-40B4-BE49-F238E27FC236}">
                <a16:creationId xmlns:a16="http://schemas.microsoft.com/office/drawing/2014/main" id="{88E264B1-1734-D681-0F2A-FB5634FB5818}"/>
              </a:ext>
            </a:extLst>
          </p:cNvPr>
          <p:cNvSpPr txBox="1"/>
          <p:nvPr/>
        </p:nvSpPr>
        <p:spPr>
          <a:xfrm>
            <a:off x="1370721" y="53049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3: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2711CD11-4A1B-7F43-EF5E-57A23186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6376029"/>
            <a:ext cx="9228842" cy="400110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en-US" sz="1000" dirty="0"/>
              <a:t>All N and powers were computed based on 3:2 randomization; Placebo Rate = 12%; </a:t>
            </a:r>
            <a:r>
              <a:rPr lang="en-US" altLang="en-US" sz="1000" dirty="0">
                <a:highlight>
                  <a:srgbClr val="00FFFF"/>
                </a:highlight>
              </a:rPr>
              <a:t>True treatment effect = 15%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en-US" sz="1000" dirty="0"/>
              <a:t>Missing data imputed with non-responder imputation method (NRI) (not as specified in the current protocol)</a:t>
            </a:r>
          </a:p>
        </p:txBody>
      </p:sp>
    </p:spTree>
    <p:extLst>
      <p:ext uri="{BB962C8B-B14F-4D97-AF65-F5344CB8AC3E}">
        <p14:creationId xmlns:p14="http://schemas.microsoft.com/office/powerpoint/2010/main" val="190249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FDA Guidance </a:t>
            </a:r>
            <a:r>
              <a:rPr lang="en-US" sz="2000" dirty="0"/>
              <a:t>– Demonstrating Substantial Evidence of Effectiveness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01" name="TextBox 8200">
            <a:extLst>
              <a:ext uri="{FF2B5EF4-FFF2-40B4-BE49-F238E27FC236}">
                <a16:creationId xmlns:a16="http://schemas.microsoft.com/office/drawing/2014/main" id="{166F5507-C50F-0418-2372-E14302DF4748}"/>
              </a:ext>
            </a:extLst>
          </p:cNvPr>
          <p:cNvSpPr txBox="1"/>
          <p:nvPr/>
        </p:nvSpPr>
        <p:spPr>
          <a:xfrm>
            <a:off x="493185" y="6110130"/>
            <a:ext cx="107218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https://www.fda.gov/regulatory-information/search-fda-guidance-documents/demonstrating-substantial-evidence-effectiveness-human-drug-and-biological-products</a:t>
            </a:r>
            <a:endParaRPr lang="en-US" sz="1000" dirty="0"/>
          </a:p>
        </p:txBody>
      </p:sp>
      <p:pic>
        <p:nvPicPr>
          <p:cNvPr id="8204" name="Picture 8203">
            <a:extLst>
              <a:ext uri="{FF2B5EF4-FFF2-40B4-BE49-F238E27FC236}">
                <a16:creationId xmlns:a16="http://schemas.microsoft.com/office/drawing/2014/main" id="{00E0879E-3E88-4AF3-4A35-8B6EC7F16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59" y="1980945"/>
            <a:ext cx="10427682" cy="18902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B3F50E-DFEB-5755-9204-04D13F2D141A}"/>
              </a:ext>
            </a:extLst>
          </p:cNvPr>
          <p:cNvSpPr/>
          <p:nvPr/>
        </p:nvSpPr>
        <p:spPr>
          <a:xfrm>
            <a:off x="1158648" y="4451882"/>
            <a:ext cx="9228842" cy="1424500"/>
          </a:xfrm>
          <a:prstGeom prst="rect">
            <a:avLst/>
          </a:prstGeom>
          <a:solidFill>
            <a:schemeClr val="accent6">
              <a:lumMod val="20000"/>
              <a:lumOff val="80000"/>
              <a:alpha val="16000"/>
            </a:schemeClr>
          </a:solidFill>
          <a:ln w="15875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59069B4-EFB4-5001-1A1F-952195D66544}"/>
              </a:ext>
            </a:extLst>
          </p:cNvPr>
          <p:cNvSpPr/>
          <p:nvPr/>
        </p:nvSpPr>
        <p:spPr>
          <a:xfrm>
            <a:off x="3165242" y="4619103"/>
            <a:ext cx="1527143" cy="369332"/>
          </a:xfrm>
          <a:prstGeom prst="homePlate">
            <a:avLst/>
          </a:prstGeom>
          <a:pattFill prst="pct2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(N = 440)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F8527-FAE2-0D73-F471-72BF08D8D574}"/>
              </a:ext>
            </a:extLst>
          </p:cNvPr>
          <p:cNvSpPr txBox="1"/>
          <p:nvPr/>
        </p:nvSpPr>
        <p:spPr>
          <a:xfrm>
            <a:off x="3121311" y="5014608"/>
            <a:ext cx="2722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Convert to registrational for CILO/FIR</a:t>
            </a:r>
          </a:p>
          <a:p>
            <a:r>
              <a:rPr lang="en-US" sz="1000" dirty="0"/>
              <a:t>20% dropout</a:t>
            </a:r>
          </a:p>
          <a:p>
            <a:r>
              <a:rPr lang="en-US" sz="1000" dirty="0"/>
              <a:t>Co-primary with 2-sided p &lt; 0.05: 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000" dirty="0"/>
              <a:t>Triple vs SEMA  (~74% power)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1000" dirty="0"/>
              <a:t>CILO/FIR vs Placebo (~62% power)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080AF87-3CA9-E249-4B8E-30799B1C1CDC}"/>
              </a:ext>
            </a:extLst>
          </p:cNvPr>
          <p:cNvSpPr/>
          <p:nvPr/>
        </p:nvSpPr>
        <p:spPr>
          <a:xfrm>
            <a:off x="7025958" y="4625385"/>
            <a:ext cx="2875176" cy="3693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0C087-4E1D-20D5-5B61-195366ABC2A5}"/>
              </a:ext>
            </a:extLst>
          </p:cNvPr>
          <p:cNvSpPr txBox="1"/>
          <p:nvPr/>
        </p:nvSpPr>
        <p:spPr>
          <a:xfrm>
            <a:off x="1398153" y="46191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30605-26E4-C892-A84F-336B013E6030}"/>
              </a:ext>
            </a:extLst>
          </p:cNvPr>
          <p:cNvSpPr txBox="1"/>
          <p:nvPr/>
        </p:nvSpPr>
        <p:spPr>
          <a:xfrm flipH="1">
            <a:off x="1719844" y="4988435"/>
            <a:ext cx="35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0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2E9B-B2D2-418E-AAE5-923914D6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Phase 2b Study Design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12F9531-AB5E-4FAC-B815-5FE0651CB6B3}"/>
              </a:ext>
            </a:extLst>
          </p:cNvPr>
          <p:cNvSpPr txBox="1">
            <a:spLocks/>
          </p:cNvSpPr>
          <p:nvPr/>
        </p:nvSpPr>
        <p:spPr>
          <a:xfrm>
            <a:off x="7450414" y="1509433"/>
            <a:ext cx="1473327" cy="394507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ACC 20 mg QD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0E0C57-F110-4F26-B8FF-B5214376BFCD}"/>
              </a:ext>
            </a:extLst>
          </p:cNvPr>
          <p:cNvSpPr txBox="1">
            <a:spLocks/>
          </p:cNvSpPr>
          <p:nvPr/>
        </p:nvSpPr>
        <p:spPr>
          <a:xfrm>
            <a:off x="6081775" y="1509433"/>
            <a:ext cx="909507" cy="394507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SEL 18 mg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C4BF8F-A631-4711-A110-24A21FC23158}"/>
              </a:ext>
            </a:extLst>
          </p:cNvPr>
          <p:cNvSpPr txBox="1">
            <a:spLocks/>
          </p:cNvSpPr>
          <p:nvPr/>
        </p:nvSpPr>
        <p:spPr>
          <a:xfrm>
            <a:off x="7155801" y="1509433"/>
            <a:ext cx="184736" cy="394507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+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CD4B76E3-2AA6-42AA-8A7B-01D6090489BB}"/>
              </a:ext>
            </a:extLst>
          </p:cNvPr>
          <p:cNvCxnSpPr/>
          <p:nvPr/>
        </p:nvCxnSpPr>
        <p:spPr>
          <a:xfrm>
            <a:off x="3778949" y="3587995"/>
            <a:ext cx="5660411" cy="0"/>
          </a:xfrm>
          <a:prstGeom prst="straightConnector1">
            <a:avLst/>
          </a:prstGeom>
          <a:noFill/>
          <a:ln w="9528" cap="flat">
            <a:solidFill>
              <a:srgbClr val="7478D2"/>
            </a:solidFill>
            <a:prstDash val="solid"/>
          </a:ln>
        </p:spPr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8165F636-24D5-477E-85A7-080F8A7666E1}"/>
              </a:ext>
            </a:extLst>
          </p:cNvPr>
          <p:cNvSpPr txBox="1">
            <a:spLocks/>
          </p:cNvSpPr>
          <p:nvPr/>
        </p:nvSpPr>
        <p:spPr>
          <a:xfrm>
            <a:off x="6417122" y="1509433"/>
            <a:ext cx="234343" cy="394507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+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355B620-3074-48F6-87EB-713945D7254F}"/>
              </a:ext>
            </a:extLst>
          </p:cNvPr>
          <p:cNvSpPr txBox="1">
            <a:spLocks/>
          </p:cNvSpPr>
          <p:nvPr/>
        </p:nvSpPr>
        <p:spPr>
          <a:xfrm>
            <a:off x="6417122" y="1509433"/>
            <a:ext cx="234343" cy="394507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3A421-74D2-457A-B39A-9CAD1DE7BB24}"/>
              </a:ext>
            </a:extLst>
          </p:cNvPr>
          <p:cNvSpPr/>
          <p:nvPr/>
        </p:nvSpPr>
        <p:spPr>
          <a:xfrm>
            <a:off x="9595105" y="2336386"/>
            <a:ext cx="2019046" cy="1825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  <a:effectLst/>
        </p:spPr>
        <p:txBody>
          <a:bodyPr vert="horz" wrap="square" lIns="121899" tIns="60944" rIns="121899" bIns="60944" anchor="ctr" anchorCtr="1" compatLnSpc="1">
            <a:noAutofit/>
          </a:bodyPr>
          <a:lstStyle/>
          <a:p>
            <a:pPr algn="ctr" defTabSz="162288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Diamond 19">
            <a:extLst>
              <a:ext uri="{FF2B5EF4-FFF2-40B4-BE49-F238E27FC236}">
                <a16:creationId xmlns:a16="http://schemas.microsoft.com/office/drawing/2014/main" id="{883EDD31-C47F-4287-B64E-2AFBF6A67521}"/>
              </a:ext>
            </a:extLst>
          </p:cNvPr>
          <p:cNvSpPr/>
          <p:nvPr/>
        </p:nvSpPr>
        <p:spPr>
          <a:xfrm>
            <a:off x="3732361" y="5171027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D11241"/>
          </a:solidFill>
          <a:ln w="9528">
            <a:solidFill>
              <a:srgbClr val="D11241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BCDEE155-A36B-4A84-B90C-6DE694840229}"/>
              </a:ext>
            </a:extLst>
          </p:cNvPr>
          <p:cNvCxnSpPr>
            <a:cxnSpLocks/>
          </p:cNvCxnSpPr>
          <p:nvPr/>
        </p:nvCxnSpPr>
        <p:spPr>
          <a:xfrm>
            <a:off x="3809546" y="5837666"/>
            <a:ext cx="5713255" cy="0"/>
          </a:xfrm>
          <a:prstGeom prst="straightConnector1">
            <a:avLst/>
          </a:prstGeom>
          <a:noFill/>
          <a:ln w="19046">
            <a:solidFill>
              <a:srgbClr val="7030A0"/>
            </a:solidFill>
            <a:prstDash val="solid"/>
            <a:round/>
          </a:ln>
        </p:spPr>
      </p:cxnSp>
      <p:sp>
        <p:nvSpPr>
          <p:cNvPr id="20" name="Freeform 66">
            <a:extLst>
              <a:ext uri="{FF2B5EF4-FFF2-40B4-BE49-F238E27FC236}">
                <a16:creationId xmlns:a16="http://schemas.microsoft.com/office/drawing/2014/main" id="{BDE50818-5B19-409C-A107-75A2BB768946}"/>
              </a:ext>
            </a:extLst>
          </p:cNvPr>
          <p:cNvSpPr/>
          <p:nvPr/>
        </p:nvSpPr>
        <p:spPr>
          <a:xfrm>
            <a:off x="3778931" y="1834896"/>
            <a:ext cx="5661480" cy="1568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63825"/>
              <a:gd name="f7" fmla="val 127000"/>
              <a:gd name="f8" fmla="val 3175"/>
              <a:gd name="f9" fmla="+- 0 0 -90"/>
              <a:gd name="f10" fmla="*/ f3 1 2663825"/>
              <a:gd name="f11" fmla="*/ f4 1 127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2663825"/>
              <a:gd name="f20" fmla="*/ f16 1 127000"/>
              <a:gd name="f21" fmla="*/ 316236 f17 1"/>
              <a:gd name="f22" fmla="*/ 0 f16 1"/>
              <a:gd name="f23" fmla="*/ 127000 f16 1"/>
              <a:gd name="f24" fmla="*/ 0 f17 1"/>
              <a:gd name="f25" fmla="*/ 3175 f16 1"/>
              <a:gd name="f26" fmla="*/ 2663825 f17 1"/>
              <a:gd name="f27" fmla="+- f18 0 f1"/>
              <a:gd name="f28" fmla="*/ f21 1 2663825"/>
              <a:gd name="f29" fmla="*/ f22 1 127000"/>
              <a:gd name="f30" fmla="*/ f23 1 127000"/>
              <a:gd name="f31" fmla="*/ f24 1 2663825"/>
              <a:gd name="f32" fmla="*/ f25 1 127000"/>
              <a:gd name="f33" fmla="*/ f26 1 2663825"/>
              <a:gd name="f34" fmla="*/ f28 1 f19"/>
              <a:gd name="f35" fmla="*/ f29 1 f20"/>
              <a:gd name="f36" fmla="*/ f30 1 f20"/>
              <a:gd name="f37" fmla="*/ f31 1 f19"/>
              <a:gd name="f38" fmla="*/ f32 1 f20"/>
              <a:gd name="f39" fmla="*/ f33 1 f19"/>
              <a:gd name="f40" fmla="*/ f37 f10 1"/>
              <a:gd name="f41" fmla="*/ f39 f10 1"/>
              <a:gd name="f42" fmla="*/ f36 f11 1"/>
              <a:gd name="f43" fmla="*/ f35 f11 1"/>
              <a:gd name="f44" fmla="*/ f34 f10 1"/>
              <a:gd name="f45" fmla="*/ f3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4" y="f43"/>
              </a:cxn>
              <a:cxn ang="f27">
                <a:pos x="f44" y="f42"/>
              </a:cxn>
              <a:cxn ang="f27">
                <a:pos x="f40" y="f42"/>
              </a:cxn>
              <a:cxn ang="f27">
                <a:pos x="f40" y="f45"/>
              </a:cxn>
            </a:cxnLst>
            <a:rect l="f40" t="f43" r="f41" b="f42"/>
            <a:pathLst>
              <a:path w="2663825" h="127000">
                <a:moveTo>
                  <a:pt x="f6" y="f5"/>
                </a:moveTo>
                <a:lnTo>
                  <a:pt x="f6" y="f7"/>
                </a:lnTo>
                <a:lnTo>
                  <a:pt x="f5" y="f7"/>
                </a:lnTo>
                <a:lnTo>
                  <a:pt x="f5" y="f8"/>
                </a:lnTo>
              </a:path>
            </a:pathLst>
          </a:custGeom>
          <a:noFill/>
          <a:ln w="25402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vert="horz" wrap="square" lIns="91421" tIns="45720" rIns="91421" bIns="45720" anchor="t" anchorCtr="0" compatLnSpc="1">
            <a:noAutofit/>
          </a:bodyPr>
          <a:lstStyle/>
          <a:p>
            <a:pPr defTabSz="1624958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>
              <a:solidFill>
                <a:srgbClr val="000000"/>
              </a:solidFill>
              <a:latin typeface="Arial"/>
              <a:ea typeface="MS PGothic" pitchFamily="34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9B95DB70-ECF4-41FB-9883-E830A3472C44}"/>
              </a:ext>
            </a:extLst>
          </p:cNvPr>
          <p:cNvSpPr txBox="1"/>
          <p:nvPr/>
        </p:nvSpPr>
        <p:spPr>
          <a:xfrm>
            <a:off x="3244639" y="1487145"/>
            <a:ext cx="103397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ctr" defTabSz="1624958">
              <a:spcBef>
                <a:spcPts val="9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latin typeface="Arial"/>
                <a:ea typeface="ＭＳ Ｐゴシック" pitchFamily="34"/>
                <a:cs typeface="Arial"/>
              </a:rPr>
              <a:t>Week 0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6FD33256-6D7B-4FD5-9483-3533B1544DA0}"/>
              </a:ext>
            </a:extLst>
          </p:cNvPr>
          <p:cNvSpPr txBox="1"/>
          <p:nvPr/>
        </p:nvSpPr>
        <p:spPr>
          <a:xfrm>
            <a:off x="9135520" y="1487145"/>
            <a:ext cx="61988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ctr" defTabSz="1624958">
              <a:spcBef>
                <a:spcPts val="9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latin typeface="Arial"/>
                <a:ea typeface="ＭＳ Ｐゴシック" pitchFamily="34"/>
                <a:cs typeface="Arial"/>
              </a:rPr>
              <a:t>72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3019BE52-C95B-4549-9ECC-D11F4430A930}"/>
              </a:ext>
            </a:extLst>
          </p:cNvPr>
          <p:cNvSpPr txBox="1">
            <a:spLocks/>
          </p:cNvSpPr>
          <p:nvPr/>
        </p:nvSpPr>
        <p:spPr>
          <a:xfrm>
            <a:off x="3778941" y="4431743"/>
            <a:ext cx="1929659" cy="5110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kern="0">
                <a:solidFill>
                  <a:srgbClr val="FFFFFF"/>
                </a:solidFill>
                <a:latin typeface="Arial"/>
              </a:rPr>
              <a:t>0.24 – 1.7 mg escalation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845C46C-470E-42B5-B9ED-D5A971C24AE7}"/>
              </a:ext>
            </a:extLst>
          </p:cNvPr>
          <p:cNvSpPr txBox="1">
            <a:spLocks/>
          </p:cNvSpPr>
          <p:nvPr/>
        </p:nvSpPr>
        <p:spPr>
          <a:xfrm>
            <a:off x="1909333" y="4431743"/>
            <a:ext cx="1652275" cy="511050"/>
          </a:xfrm>
          <a:prstGeom prst="rect">
            <a:avLst/>
          </a:prstGeom>
          <a:solidFill>
            <a:srgbClr val="215481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SEMA Dose Escalation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5668B2D-4CD6-4468-9E2E-FCA9C62C0A7F}"/>
              </a:ext>
            </a:extLst>
          </p:cNvPr>
          <p:cNvSpPr txBox="1">
            <a:spLocks/>
          </p:cNvSpPr>
          <p:nvPr/>
        </p:nvSpPr>
        <p:spPr>
          <a:xfrm>
            <a:off x="5762485" y="4431743"/>
            <a:ext cx="3674461" cy="5110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kern="0">
                <a:solidFill>
                  <a:srgbClr val="FFFFFF"/>
                </a:solidFill>
                <a:latin typeface="Arial"/>
              </a:rPr>
              <a:t>2.4 mg QW (once weekly)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EEECE02F-844A-496B-B9F8-EB80DC6E495E}"/>
              </a:ext>
            </a:extLst>
          </p:cNvPr>
          <p:cNvSpPr txBox="1">
            <a:spLocks/>
          </p:cNvSpPr>
          <p:nvPr/>
        </p:nvSpPr>
        <p:spPr>
          <a:xfrm>
            <a:off x="3787858" y="2130947"/>
            <a:ext cx="5649099" cy="51105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215481"/>
              </a:gs>
            </a:gsLst>
            <a:lin ang="14400000"/>
          </a:gradFill>
          <a:ln>
            <a:noFill/>
          </a:ln>
        </p:spPr>
        <p:txBody>
          <a:bodyPr vert="horz" wrap="none" lIns="274265" tIns="0" rIns="0" bIns="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D9ED5308-411E-4CC1-A122-5ADF414CC7AA}"/>
              </a:ext>
            </a:extLst>
          </p:cNvPr>
          <p:cNvSpPr txBox="1">
            <a:spLocks/>
          </p:cNvSpPr>
          <p:nvPr/>
        </p:nvSpPr>
        <p:spPr>
          <a:xfrm>
            <a:off x="6923700" y="2130947"/>
            <a:ext cx="1869015" cy="511050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CILO/FIR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B9993C8-B332-470F-89CB-B653F9A3CE35}"/>
              </a:ext>
            </a:extLst>
          </p:cNvPr>
          <p:cNvSpPr txBox="1">
            <a:spLocks/>
          </p:cNvSpPr>
          <p:nvPr/>
        </p:nvSpPr>
        <p:spPr>
          <a:xfrm>
            <a:off x="4693681" y="2130947"/>
            <a:ext cx="1153771" cy="511050"/>
          </a:xfrm>
          <a:prstGeom prst="rect">
            <a:avLst/>
          </a:prstGeom>
          <a:noFill/>
          <a:ln>
            <a:noFill/>
          </a:ln>
        </p:spPr>
        <p:txBody>
          <a:bodyPr vert="horz" wrap="none" lIns="121889" tIns="45720" rIns="91421" bIns="45720" anchor="ctr" anchorCtr="1" compatLnSpc="1">
            <a:noAutofit/>
          </a:bodyPr>
          <a:lstStyle/>
          <a:p>
            <a:pPr algn="ctr"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  <a:ea typeface="ＭＳ Ｐゴシック" pitchFamily="34"/>
                <a:cs typeface="Arial"/>
              </a:rPr>
              <a:t>SEMA</a:t>
            </a:r>
          </a:p>
        </p:txBody>
      </p:sp>
      <p:cxnSp>
        <p:nvCxnSpPr>
          <p:cNvPr id="29" name="Straight Connector 31">
            <a:extLst>
              <a:ext uri="{FF2B5EF4-FFF2-40B4-BE49-F238E27FC236}">
                <a16:creationId xmlns:a16="http://schemas.microsoft.com/office/drawing/2014/main" id="{E90C4CF5-E1C1-473B-A16C-9BFD0C2404FD}"/>
              </a:ext>
            </a:extLst>
          </p:cNvPr>
          <p:cNvCxnSpPr>
            <a:cxnSpLocks/>
          </p:cNvCxnSpPr>
          <p:nvPr/>
        </p:nvCxnSpPr>
        <p:spPr>
          <a:xfrm>
            <a:off x="3809546" y="5262467"/>
            <a:ext cx="5713255" cy="0"/>
          </a:xfrm>
          <a:prstGeom prst="straightConnector1">
            <a:avLst/>
          </a:prstGeom>
          <a:noFill/>
          <a:ln w="19046">
            <a:solidFill>
              <a:srgbClr val="D11241"/>
            </a:solidFill>
            <a:prstDash val="solid"/>
            <a:round/>
          </a:ln>
        </p:spPr>
      </p:cxnSp>
      <p:sp>
        <p:nvSpPr>
          <p:cNvPr id="30" name="Diamond 20">
            <a:extLst>
              <a:ext uri="{FF2B5EF4-FFF2-40B4-BE49-F238E27FC236}">
                <a16:creationId xmlns:a16="http://schemas.microsoft.com/office/drawing/2014/main" id="{9534857F-C189-4315-9BCC-E337903A120C}"/>
              </a:ext>
            </a:extLst>
          </p:cNvPr>
          <p:cNvSpPr/>
          <p:nvPr/>
        </p:nvSpPr>
        <p:spPr>
          <a:xfrm>
            <a:off x="9355903" y="5171027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D11241"/>
          </a:solidFill>
          <a:ln w="9528">
            <a:solidFill>
              <a:srgbClr val="D11241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18CA6BC-2476-43DB-BED2-67960A763798}"/>
              </a:ext>
            </a:extLst>
          </p:cNvPr>
          <p:cNvSpPr txBox="1">
            <a:spLocks/>
          </p:cNvSpPr>
          <p:nvPr/>
        </p:nvSpPr>
        <p:spPr>
          <a:xfrm>
            <a:off x="1909333" y="5006942"/>
            <a:ext cx="1652275" cy="511050"/>
          </a:xfrm>
          <a:prstGeom prst="rect">
            <a:avLst/>
          </a:prstGeom>
          <a:solidFill>
            <a:srgbClr val="D11241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Biopsy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6B39F7A-C195-4A1D-8F05-4C31F06C9D6B}"/>
              </a:ext>
            </a:extLst>
          </p:cNvPr>
          <p:cNvSpPr txBox="1">
            <a:spLocks/>
          </p:cNvSpPr>
          <p:nvPr/>
        </p:nvSpPr>
        <p:spPr>
          <a:xfrm>
            <a:off x="3778941" y="3856544"/>
            <a:ext cx="5649053" cy="5110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Placebo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5EC7DD41-A808-4F99-AB86-9CB9CB106C8F}"/>
              </a:ext>
            </a:extLst>
          </p:cNvPr>
          <p:cNvSpPr txBox="1"/>
          <p:nvPr/>
        </p:nvSpPr>
        <p:spPr>
          <a:xfrm>
            <a:off x="3022599" y="2232584"/>
            <a:ext cx="73013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r" defTabSz="1624958">
              <a:spcBef>
                <a:spcPts val="7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/>
                <a:ea typeface="ＭＳ Ｐゴシック" pitchFamily="34"/>
                <a:cs typeface="Arial"/>
              </a:rPr>
              <a:t>n=120</a:t>
            </a: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DDDDE418-EA1D-4510-81C3-BE4744B14063}"/>
              </a:ext>
            </a:extLst>
          </p:cNvPr>
          <p:cNvSpPr txBox="1"/>
          <p:nvPr/>
        </p:nvSpPr>
        <p:spPr>
          <a:xfrm>
            <a:off x="3022599" y="2807783"/>
            <a:ext cx="73013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r" defTabSz="1624958">
              <a:spcBef>
                <a:spcPts val="7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/>
                <a:ea typeface="ＭＳ Ｐゴシック" pitchFamily="34"/>
                <a:cs typeface="Arial"/>
              </a:rPr>
              <a:t>n=120</a:t>
            </a: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BE95A25-3DA0-4A98-949B-14383EBEA772}"/>
              </a:ext>
            </a:extLst>
          </p:cNvPr>
          <p:cNvSpPr txBox="1"/>
          <p:nvPr/>
        </p:nvSpPr>
        <p:spPr>
          <a:xfrm>
            <a:off x="3022599" y="3382982"/>
            <a:ext cx="73013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r" defTabSz="1624958">
              <a:spcBef>
                <a:spcPts val="7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/>
                <a:ea typeface="ＭＳ Ｐゴシック" pitchFamily="34"/>
                <a:cs typeface="Arial"/>
              </a:rPr>
              <a:t>n=120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42A290DA-204D-48A7-8907-5B9C510504F7}"/>
              </a:ext>
            </a:extLst>
          </p:cNvPr>
          <p:cNvSpPr txBox="1"/>
          <p:nvPr/>
        </p:nvSpPr>
        <p:spPr>
          <a:xfrm>
            <a:off x="3022599" y="3958181"/>
            <a:ext cx="730137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20" rIns="91421" bIns="45720" anchor="t" anchorCtr="1" compatLnSpc="1">
            <a:spAutoFit/>
          </a:bodyPr>
          <a:lstStyle/>
          <a:p>
            <a:pPr algn="r" defTabSz="1624958">
              <a:spcBef>
                <a:spcPts val="7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/>
                <a:ea typeface="ＭＳ Ｐゴシック" pitchFamily="34"/>
                <a:cs typeface="Arial"/>
              </a:rPr>
              <a:t>n=80</a:t>
            </a:r>
          </a:p>
        </p:txBody>
      </p:sp>
      <p:sp>
        <p:nvSpPr>
          <p:cNvPr id="39" name="Diamond 35">
            <a:extLst>
              <a:ext uri="{FF2B5EF4-FFF2-40B4-BE49-F238E27FC236}">
                <a16:creationId xmlns:a16="http://schemas.microsoft.com/office/drawing/2014/main" id="{DF41CEDD-5CD1-4F4F-965A-615D7DF11518}"/>
              </a:ext>
            </a:extLst>
          </p:cNvPr>
          <p:cNvSpPr/>
          <p:nvPr/>
        </p:nvSpPr>
        <p:spPr>
          <a:xfrm>
            <a:off x="3732361" y="5746226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Diamond 36">
            <a:extLst>
              <a:ext uri="{FF2B5EF4-FFF2-40B4-BE49-F238E27FC236}">
                <a16:creationId xmlns:a16="http://schemas.microsoft.com/office/drawing/2014/main" id="{1761F467-29FB-46B3-9D7F-AEF31C3E6FCE}"/>
              </a:ext>
            </a:extLst>
          </p:cNvPr>
          <p:cNvSpPr/>
          <p:nvPr/>
        </p:nvSpPr>
        <p:spPr>
          <a:xfrm>
            <a:off x="9355903" y="5746226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E08574AF-7A49-421F-B4A4-C354FACBF70A}"/>
              </a:ext>
            </a:extLst>
          </p:cNvPr>
          <p:cNvSpPr txBox="1">
            <a:spLocks/>
          </p:cNvSpPr>
          <p:nvPr/>
        </p:nvSpPr>
        <p:spPr>
          <a:xfrm>
            <a:off x="1909333" y="5582141"/>
            <a:ext cx="1652275" cy="511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NITs</a:t>
            </a:r>
          </a:p>
        </p:txBody>
      </p:sp>
      <p:sp>
        <p:nvSpPr>
          <p:cNvPr id="42" name="Diamond 38">
            <a:extLst>
              <a:ext uri="{FF2B5EF4-FFF2-40B4-BE49-F238E27FC236}">
                <a16:creationId xmlns:a16="http://schemas.microsoft.com/office/drawing/2014/main" id="{64F53751-3DE9-47F5-8A25-6912F8D88A33}"/>
              </a:ext>
            </a:extLst>
          </p:cNvPr>
          <p:cNvSpPr/>
          <p:nvPr/>
        </p:nvSpPr>
        <p:spPr>
          <a:xfrm>
            <a:off x="5606873" y="5746226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Diamond 39">
            <a:extLst>
              <a:ext uri="{FF2B5EF4-FFF2-40B4-BE49-F238E27FC236}">
                <a16:creationId xmlns:a16="http://schemas.microsoft.com/office/drawing/2014/main" id="{DB32AC6C-D179-4D75-BC84-0BF22BF803F4}"/>
              </a:ext>
            </a:extLst>
          </p:cNvPr>
          <p:cNvSpPr/>
          <p:nvPr/>
        </p:nvSpPr>
        <p:spPr>
          <a:xfrm>
            <a:off x="7481393" y="5746226"/>
            <a:ext cx="182880" cy="18288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7030A0"/>
          </a:solidFill>
          <a:ln w="9528">
            <a:solidFill>
              <a:srgbClr val="7030A0"/>
            </a:solidFill>
            <a:prstDash val="solid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680578A2-1D04-49F7-A348-A9B0D8E4498D}"/>
              </a:ext>
            </a:extLst>
          </p:cNvPr>
          <p:cNvSpPr txBox="1">
            <a:spLocks/>
          </p:cNvSpPr>
          <p:nvPr/>
        </p:nvSpPr>
        <p:spPr>
          <a:xfrm>
            <a:off x="3778930" y="2706146"/>
            <a:ext cx="5649053" cy="511050"/>
          </a:xfrm>
          <a:prstGeom prst="rect">
            <a:avLst/>
          </a:prstGeom>
          <a:solidFill>
            <a:srgbClr val="215481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SEMA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4D86CBE7-C76D-4233-B520-55313277CB63}"/>
              </a:ext>
            </a:extLst>
          </p:cNvPr>
          <p:cNvSpPr txBox="1">
            <a:spLocks/>
          </p:cNvSpPr>
          <p:nvPr/>
        </p:nvSpPr>
        <p:spPr>
          <a:xfrm>
            <a:off x="3778930" y="3281345"/>
            <a:ext cx="5649053" cy="511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FFFFFF"/>
                </a:solidFill>
                <a:latin typeface="Arial"/>
              </a:rPr>
              <a:t>CILO/FIR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C86213-B5B0-4C93-951F-81B83D2F60B9}"/>
              </a:ext>
            </a:extLst>
          </p:cNvPr>
          <p:cNvSpPr>
            <a:spLocks/>
          </p:cNvSpPr>
          <p:nvPr/>
        </p:nvSpPr>
        <p:spPr>
          <a:xfrm>
            <a:off x="625475" y="2336386"/>
            <a:ext cx="2019046" cy="1825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  <a:effectLst/>
        </p:spPr>
        <p:txBody>
          <a:bodyPr vert="horz" wrap="square" lIns="121899" tIns="60944" rIns="121899" bIns="60944" anchor="ctr" anchorCtr="1" compatLnSpc="1">
            <a:noAutofit/>
          </a:bodyPr>
          <a:lstStyle/>
          <a:p>
            <a:pPr algn="ctr" defTabSz="162288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CE7089B-12A1-409A-B366-DF4F50836105}"/>
              </a:ext>
            </a:extLst>
          </p:cNvPr>
          <p:cNvSpPr txBox="1">
            <a:spLocks/>
          </p:cNvSpPr>
          <p:nvPr/>
        </p:nvSpPr>
        <p:spPr>
          <a:xfrm>
            <a:off x="9595105" y="2336386"/>
            <a:ext cx="2019046" cy="182576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496" tIns="60743" rIns="121496" bIns="60743" anchor="ctr" anchorCtr="0" compatLnSpc="1">
            <a:noAutofit/>
          </a:bodyPr>
          <a:lstStyle/>
          <a:p>
            <a:pPr indent="-228600" defTabSz="912261" fontAlgn="base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u="sng" dirty="0">
                <a:latin typeface="Arial"/>
                <a:cs typeface="Arial"/>
              </a:rPr>
              <a:t>Endpoints</a:t>
            </a:r>
          </a:p>
          <a:p>
            <a:pPr marL="228600" indent="-228600" defTabSz="912261" fontAlgn="base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latin typeface="Arial"/>
                <a:cs typeface="Arial"/>
              </a:rPr>
              <a:t>Histology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defTabSz="912261" fontAlgn="base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latin typeface="Arial"/>
                <a:cs typeface="Arial"/>
              </a:rPr>
              <a:t>NITs (e.g., ELF, </a:t>
            </a:r>
            <a:r>
              <a:rPr lang="en-US" sz="1400" dirty="0" err="1">
                <a:latin typeface="Arial"/>
                <a:cs typeface="Arial"/>
              </a:rPr>
              <a:t>FibroScan</a:t>
            </a:r>
            <a:r>
              <a:rPr lang="en-US" sz="1400" dirty="0">
                <a:latin typeface="Arial"/>
                <a:cs typeface="Arial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0ACD347F-84E1-4612-B528-4F13B4D77FF3}"/>
              </a:ext>
            </a:extLst>
          </p:cNvPr>
          <p:cNvSpPr txBox="1">
            <a:spLocks/>
          </p:cNvSpPr>
          <p:nvPr/>
        </p:nvSpPr>
        <p:spPr>
          <a:xfrm>
            <a:off x="625475" y="2336386"/>
            <a:ext cx="2019046" cy="1825769"/>
          </a:xfrm>
          <a:prstGeom prst="rect">
            <a:avLst/>
          </a:prstGeom>
          <a:noFill/>
          <a:ln>
            <a:noFill/>
          </a:ln>
        </p:spPr>
        <p:txBody>
          <a:bodyPr vert="horz" wrap="square" lIns="162525" tIns="81263" rIns="162525" bIns="81263" anchor="ctr" anchorCtr="1" compatLnSpc="1">
            <a:noAutofit/>
          </a:bodyPr>
          <a:lstStyle/>
          <a:p>
            <a:pPr marL="0" lvl="1" algn="ctr" defTabSz="162495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>
                <a:solidFill>
                  <a:srgbClr val="000000"/>
                </a:solidFill>
                <a:latin typeface="Arial" pitchFamily="34"/>
                <a:cs typeface="Arial" pitchFamily="34"/>
              </a:rPr>
              <a:t>Cirrhosis (F4)</a:t>
            </a:r>
          </a:p>
          <a:p>
            <a:pPr marL="0" lvl="1" algn="ctr" defTabSz="1624958"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 pitchFamily="34"/>
                <a:cs typeface="Arial" pitchFamily="34"/>
              </a:rPr>
              <a:t>(N=440)</a:t>
            </a:r>
          </a:p>
          <a:p>
            <a:pPr marL="0" lvl="1" algn="ctr" defTabSz="1624958"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 pitchFamily="34"/>
                <a:cs typeface="Arial" pitchFamily="34"/>
              </a:rPr>
              <a:t>3:3:3:2 active vs placebo</a:t>
            </a:r>
          </a:p>
          <a:p>
            <a:pPr marL="0" lvl="1" algn="ctr" defTabSz="162495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>
                <a:solidFill>
                  <a:srgbClr val="000000"/>
                </a:solidFill>
                <a:latin typeface="Arial" pitchFamily="34"/>
                <a:cs typeface="Arial" pitchFamily="34"/>
              </a:rPr>
              <a:t>Stratify by diabetes, ELF ≥11.3</a:t>
            </a:r>
          </a:p>
        </p:txBody>
      </p:sp>
    </p:spTree>
    <p:extLst>
      <p:ext uri="{BB962C8B-B14F-4D97-AF65-F5344CB8AC3E}">
        <p14:creationId xmlns:p14="http://schemas.microsoft.com/office/powerpoint/2010/main" val="138850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228693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Phase 2b Study Design </a:t>
            </a:r>
            <a:r>
              <a:rPr lang="en-US" sz="2000" dirty="0"/>
              <a:t>– Testing Strategy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5318E3-9B24-784A-C6C8-CEB8E737957C}"/>
              </a:ext>
            </a:extLst>
          </p:cNvPr>
          <p:cNvSpPr/>
          <p:nvPr/>
        </p:nvSpPr>
        <p:spPr>
          <a:xfrm>
            <a:off x="7871791" y="1743466"/>
            <a:ext cx="1943130" cy="58477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Meet PE: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2-sided P &lt; 0.05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63397E-1EB3-57E1-D9FC-C611644FD655}"/>
              </a:ext>
            </a:extLst>
          </p:cNvPr>
          <p:cNvSpPr/>
          <p:nvPr/>
        </p:nvSpPr>
        <p:spPr>
          <a:xfrm>
            <a:off x="7871792" y="2655625"/>
            <a:ext cx="1943130" cy="57201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Meet SE1: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2-sided P &lt; 0.05 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0D48CF-A21C-7DB8-FB4E-DC07107334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843356" y="2328241"/>
            <a:ext cx="1" cy="327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04C846-A93D-5B8E-2EA4-CCB5A9353549}"/>
              </a:ext>
            </a:extLst>
          </p:cNvPr>
          <p:cNvSpPr/>
          <p:nvPr/>
        </p:nvSpPr>
        <p:spPr>
          <a:xfrm>
            <a:off x="7871788" y="3554251"/>
            <a:ext cx="194313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Meet SE2: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2-sided P &lt; 0.05 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7A262-738B-FDB2-4DC0-5BF5B0FC3C2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8843353" y="3227640"/>
            <a:ext cx="4" cy="3266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0311F8-F27B-02A5-8989-321D6C838866}"/>
              </a:ext>
            </a:extLst>
          </p:cNvPr>
          <p:cNvSpPr/>
          <p:nvPr/>
        </p:nvSpPr>
        <p:spPr>
          <a:xfrm>
            <a:off x="7871788" y="4516319"/>
            <a:ext cx="194313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Meet SE3: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2-sided P &lt; 0.05 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B97A31-4FBE-D986-22ED-FB0E7003A45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843353" y="4082134"/>
            <a:ext cx="0" cy="434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4B2726-7A55-917B-C31D-D310D87FB3F4}"/>
              </a:ext>
            </a:extLst>
          </p:cNvPr>
          <p:cNvSpPr txBox="1">
            <a:spLocks/>
          </p:cNvSpPr>
          <p:nvPr/>
        </p:nvSpPr>
        <p:spPr bwMode="auto">
          <a:xfrm>
            <a:off x="856906" y="1867381"/>
            <a:ext cx="4788516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1963" indent="-231775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4213" indent="-222250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4400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4753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437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119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801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/>
              <a:t>Single primary endpoint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PE:   Fibrosis improvement triple vs placebo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SE1: Fibrosis improvement triple vs SEMA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SE2: NASH resolution triple vs placebo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SE3: NASH resolution triple vs CILO/FIR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907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- Schema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4</a:t>
            </a:fld>
            <a:endParaRPr lang="en-US" altLang="en-US"/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E1A6219F-603D-A5EA-C91F-E63C7F34541B}"/>
              </a:ext>
            </a:extLst>
          </p:cNvPr>
          <p:cNvCxnSpPr>
            <a:cxnSpLocks/>
          </p:cNvCxnSpPr>
          <p:nvPr/>
        </p:nvCxnSpPr>
        <p:spPr>
          <a:xfrm>
            <a:off x="2736471" y="4029550"/>
            <a:ext cx="2727141" cy="0"/>
          </a:xfrm>
          <a:prstGeom prst="straightConnector1">
            <a:avLst/>
          </a:prstGeom>
          <a:noFill/>
          <a:ln w="9528" cap="flat">
            <a:solidFill>
              <a:srgbClr val="7478D2"/>
            </a:solidFill>
            <a:prstDash val="solid"/>
          </a:ln>
        </p:spPr>
      </p:cxnSp>
      <p:sp>
        <p:nvSpPr>
          <p:cNvPr id="8195" name="Rectangle 5">
            <a:extLst>
              <a:ext uri="{FF2B5EF4-FFF2-40B4-BE49-F238E27FC236}">
                <a16:creationId xmlns:a16="http://schemas.microsoft.com/office/drawing/2014/main" id="{469201E1-1FF7-7D70-7BEF-7C5B7ADAF3FC}"/>
              </a:ext>
            </a:extLst>
          </p:cNvPr>
          <p:cNvSpPr txBox="1">
            <a:spLocks/>
          </p:cNvSpPr>
          <p:nvPr/>
        </p:nvSpPr>
        <p:spPr>
          <a:xfrm>
            <a:off x="2745381" y="2572502"/>
            <a:ext cx="2721690" cy="51105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215481"/>
              </a:gs>
            </a:gsLst>
            <a:lin ang="14400000"/>
          </a:gradFill>
          <a:ln>
            <a:noFill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n = 120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BE0A57B-6A47-C9D8-395C-DC57F4F15275}"/>
              </a:ext>
            </a:extLst>
          </p:cNvPr>
          <p:cNvSpPr txBox="1">
            <a:spLocks/>
          </p:cNvSpPr>
          <p:nvPr/>
        </p:nvSpPr>
        <p:spPr>
          <a:xfrm>
            <a:off x="2736464" y="4298099"/>
            <a:ext cx="2721668" cy="5110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n = 80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599E1B5A-F5EF-EE4B-2F90-7B7508DB504C}"/>
              </a:ext>
            </a:extLst>
          </p:cNvPr>
          <p:cNvSpPr txBox="1">
            <a:spLocks/>
          </p:cNvSpPr>
          <p:nvPr/>
        </p:nvSpPr>
        <p:spPr>
          <a:xfrm>
            <a:off x="2736453" y="3147701"/>
            <a:ext cx="2721668" cy="511050"/>
          </a:xfrm>
          <a:prstGeom prst="rect">
            <a:avLst/>
          </a:prstGeom>
          <a:solidFill>
            <a:srgbClr val="215481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n = 120</a:t>
            </a:r>
          </a:p>
        </p:txBody>
      </p:sp>
      <p:sp>
        <p:nvSpPr>
          <p:cNvPr id="8199" name="Rectangle 5">
            <a:extLst>
              <a:ext uri="{FF2B5EF4-FFF2-40B4-BE49-F238E27FC236}">
                <a16:creationId xmlns:a16="http://schemas.microsoft.com/office/drawing/2014/main" id="{7A8FE6A5-29E3-885A-9875-AC60F71837AF}"/>
              </a:ext>
            </a:extLst>
          </p:cNvPr>
          <p:cNvSpPr txBox="1">
            <a:spLocks/>
          </p:cNvSpPr>
          <p:nvPr/>
        </p:nvSpPr>
        <p:spPr>
          <a:xfrm>
            <a:off x="2736453" y="3722900"/>
            <a:ext cx="2721668" cy="511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algn="ctr" defTabSz="914148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n = 120</a:t>
            </a:r>
          </a:p>
        </p:txBody>
      </p:sp>
      <p:sp>
        <p:nvSpPr>
          <p:cNvPr id="8207" name="TextBox 8206">
            <a:extLst>
              <a:ext uri="{FF2B5EF4-FFF2-40B4-BE49-F238E27FC236}">
                <a16:creationId xmlns:a16="http://schemas.microsoft.com/office/drawing/2014/main" id="{98FD9240-0A51-89C7-8CF0-CEF6194F8EF8}"/>
              </a:ext>
            </a:extLst>
          </p:cNvPr>
          <p:cNvSpPr txBox="1"/>
          <p:nvPr/>
        </p:nvSpPr>
        <p:spPr>
          <a:xfrm>
            <a:off x="1138458" y="2669713"/>
            <a:ext cx="1541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SEMA/CILO/FIR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210" name="Straight Connector 8209">
            <a:extLst>
              <a:ext uri="{FF2B5EF4-FFF2-40B4-BE49-F238E27FC236}">
                <a16:creationId xmlns:a16="http://schemas.microsoft.com/office/drawing/2014/main" id="{CB11B6E4-0425-7134-2988-1A4A15482F0F}"/>
              </a:ext>
            </a:extLst>
          </p:cNvPr>
          <p:cNvCxnSpPr/>
          <p:nvPr/>
        </p:nvCxnSpPr>
        <p:spPr>
          <a:xfrm>
            <a:off x="5863472" y="2282437"/>
            <a:ext cx="0" cy="27526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8210">
            <a:extLst>
              <a:ext uri="{FF2B5EF4-FFF2-40B4-BE49-F238E27FC236}">
                <a16:creationId xmlns:a16="http://schemas.microsoft.com/office/drawing/2014/main" id="{72712F2E-D6EF-C3EB-42DA-8B2605783DDF}"/>
              </a:ext>
            </a:extLst>
          </p:cNvPr>
          <p:cNvSpPr txBox="1"/>
          <p:nvPr/>
        </p:nvSpPr>
        <p:spPr>
          <a:xfrm>
            <a:off x="5293316" y="1900426"/>
            <a:ext cx="1130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kern="0" dirty="0">
                <a:solidFill>
                  <a:srgbClr val="FF0000"/>
                </a:solidFill>
                <a:latin typeface="Arial"/>
                <a:cs typeface="Arial"/>
              </a:rPr>
              <a:t>IA Futility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214" name="Graphic 8213" descr="Close with solid fill">
            <a:extLst>
              <a:ext uri="{FF2B5EF4-FFF2-40B4-BE49-F238E27FC236}">
                <a16:creationId xmlns:a16="http://schemas.microsoft.com/office/drawing/2014/main" id="{FDF29B6F-C71C-210A-A6BF-1D66F616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6262" y="3267674"/>
            <a:ext cx="267280" cy="267280"/>
          </a:xfrm>
          <a:prstGeom prst="rect">
            <a:avLst/>
          </a:prstGeom>
        </p:spPr>
      </p:pic>
      <p:cxnSp>
        <p:nvCxnSpPr>
          <p:cNvPr id="8215" name="Straight Connector 8214">
            <a:extLst>
              <a:ext uri="{FF2B5EF4-FFF2-40B4-BE49-F238E27FC236}">
                <a16:creationId xmlns:a16="http://schemas.microsoft.com/office/drawing/2014/main" id="{FBACDCA5-145D-D419-3B03-D2665EF6C563}"/>
              </a:ext>
            </a:extLst>
          </p:cNvPr>
          <p:cNvCxnSpPr>
            <a:cxnSpLocks/>
            <a:stCxn id="8198" idx="3"/>
          </p:cNvCxnSpPr>
          <p:nvPr/>
        </p:nvCxnSpPr>
        <p:spPr>
          <a:xfrm flipV="1">
            <a:off x="5458121" y="3399359"/>
            <a:ext cx="391687" cy="386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8" name="Straight Connector 8217">
            <a:extLst>
              <a:ext uri="{FF2B5EF4-FFF2-40B4-BE49-F238E27FC236}">
                <a16:creationId xmlns:a16="http://schemas.microsoft.com/office/drawing/2014/main" id="{17E3398B-82AE-27DF-B2C8-309B95D8FECB}"/>
              </a:ext>
            </a:extLst>
          </p:cNvPr>
          <p:cNvCxnSpPr>
            <a:cxnSpLocks/>
            <a:stCxn id="8199" idx="3"/>
          </p:cNvCxnSpPr>
          <p:nvPr/>
        </p:nvCxnSpPr>
        <p:spPr>
          <a:xfrm>
            <a:off x="5458121" y="3978425"/>
            <a:ext cx="40063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2" name="Straight Connector 8221">
            <a:extLst>
              <a:ext uri="{FF2B5EF4-FFF2-40B4-BE49-F238E27FC236}">
                <a16:creationId xmlns:a16="http://schemas.microsoft.com/office/drawing/2014/main" id="{BFD39288-9134-DEB3-C6B8-26BAA4680AC4}"/>
              </a:ext>
            </a:extLst>
          </p:cNvPr>
          <p:cNvCxnSpPr>
            <a:cxnSpLocks/>
            <a:stCxn id="8197" idx="3"/>
          </p:cNvCxnSpPr>
          <p:nvPr/>
        </p:nvCxnSpPr>
        <p:spPr>
          <a:xfrm>
            <a:off x="5458132" y="4553624"/>
            <a:ext cx="40062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4" name="Straight Connector 8233">
            <a:extLst>
              <a:ext uri="{FF2B5EF4-FFF2-40B4-BE49-F238E27FC236}">
                <a16:creationId xmlns:a16="http://schemas.microsoft.com/office/drawing/2014/main" id="{8D7FEFDD-39CD-2BBB-AFD7-DE2820165883}"/>
              </a:ext>
            </a:extLst>
          </p:cNvPr>
          <p:cNvCxnSpPr/>
          <p:nvPr/>
        </p:nvCxnSpPr>
        <p:spPr>
          <a:xfrm>
            <a:off x="6940376" y="2282436"/>
            <a:ext cx="0" cy="275262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5" name="TextBox 8234">
            <a:extLst>
              <a:ext uri="{FF2B5EF4-FFF2-40B4-BE49-F238E27FC236}">
                <a16:creationId xmlns:a16="http://schemas.microsoft.com/office/drawing/2014/main" id="{74935805-4408-51F6-432C-811EE8A72B1C}"/>
              </a:ext>
            </a:extLst>
          </p:cNvPr>
          <p:cNvSpPr txBox="1"/>
          <p:nvPr/>
        </p:nvSpPr>
        <p:spPr>
          <a:xfrm>
            <a:off x="6365507" y="1900426"/>
            <a:ext cx="1130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kern="0" dirty="0">
                <a:solidFill>
                  <a:srgbClr val="00B050"/>
                </a:solidFill>
                <a:latin typeface="Arial"/>
                <a:cs typeface="Arial"/>
              </a:rPr>
              <a:t>IA Efficacy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244" name="Straight Connector 8243">
            <a:extLst>
              <a:ext uri="{FF2B5EF4-FFF2-40B4-BE49-F238E27FC236}">
                <a16:creationId xmlns:a16="http://schemas.microsoft.com/office/drawing/2014/main" id="{7844A24E-4B8E-26F0-AED2-B5FA8A2F0018}"/>
              </a:ext>
            </a:extLst>
          </p:cNvPr>
          <p:cNvCxnSpPr>
            <a:cxnSpLocks/>
            <a:stCxn id="8195" idx="3"/>
          </p:cNvCxnSpPr>
          <p:nvPr/>
        </p:nvCxnSpPr>
        <p:spPr>
          <a:xfrm>
            <a:off x="5467071" y="2828027"/>
            <a:ext cx="391687" cy="0"/>
          </a:xfrm>
          <a:prstGeom prst="line">
            <a:avLst/>
          </a:prstGeom>
          <a:ln w="25400">
            <a:gradFill flip="none" rotWithShape="1">
              <a:gsLst>
                <a:gs pos="25000">
                  <a:schemeClr val="accent6">
                    <a:lumMod val="89000"/>
                  </a:schemeClr>
                </a:gs>
                <a:gs pos="5000">
                  <a:schemeClr val="accent6">
                    <a:lumMod val="89000"/>
                  </a:schemeClr>
                </a:gs>
                <a:gs pos="74000">
                  <a:srgbClr val="C00000"/>
                </a:gs>
                <a:gs pos="97000">
                  <a:srgbClr val="C0000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7" name="Straight Connector 8246">
            <a:extLst>
              <a:ext uri="{FF2B5EF4-FFF2-40B4-BE49-F238E27FC236}">
                <a16:creationId xmlns:a16="http://schemas.microsoft.com/office/drawing/2014/main" id="{0D8598B3-9222-4F35-82CF-C4FF5B53A8B9}"/>
              </a:ext>
            </a:extLst>
          </p:cNvPr>
          <p:cNvCxnSpPr>
            <a:cxnSpLocks/>
          </p:cNvCxnSpPr>
          <p:nvPr/>
        </p:nvCxnSpPr>
        <p:spPr>
          <a:xfrm>
            <a:off x="6006543" y="2828027"/>
            <a:ext cx="877758" cy="0"/>
          </a:xfrm>
          <a:prstGeom prst="line">
            <a:avLst/>
          </a:prstGeom>
          <a:ln w="25400">
            <a:gradFill flip="none" rotWithShape="1">
              <a:gsLst>
                <a:gs pos="25000">
                  <a:schemeClr val="accent6">
                    <a:lumMod val="89000"/>
                  </a:schemeClr>
                </a:gs>
                <a:gs pos="5000">
                  <a:schemeClr val="accent6">
                    <a:lumMod val="89000"/>
                  </a:schemeClr>
                </a:gs>
                <a:gs pos="74000">
                  <a:srgbClr val="C00000"/>
                </a:gs>
                <a:gs pos="97000">
                  <a:srgbClr val="C00000"/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9" name="Straight Connector 8248">
            <a:extLst>
              <a:ext uri="{FF2B5EF4-FFF2-40B4-BE49-F238E27FC236}">
                <a16:creationId xmlns:a16="http://schemas.microsoft.com/office/drawing/2014/main" id="{73C94477-2312-61FA-C6E5-1BBB948D23AC}"/>
              </a:ext>
            </a:extLst>
          </p:cNvPr>
          <p:cNvCxnSpPr>
            <a:cxnSpLocks/>
          </p:cNvCxnSpPr>
          <p:nvPr/>
        </p:nvCxnSpPr>
        <p:spPr>
          <a:xfrm>
            <a:off x="6004780" y="3978425"/>
            <a:ext cx="877758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0" name="Straight Connector 8249">
            <a:extLst>
              <a:ext uri="{FF2B5EF4-FFF2-40B4-BE49-F238E27FC236}">
                <a16:creationId xmlns:a16="http://schemas.microsoft.com/office/drawing/2014/main" id="{9F9CEBF7-A42F-BA39-64C4-A543CFE0D049}"/>
              </a:ext>
            </a:extLst>
          </p:cNvPr>
          <p:cNvCxnSpPr>
            <a:cxnSpLocks/>
          </p:cNvCxnSpPr>
          <p:nvPr/>
        </p:nvCxnSpPr>
        <p:spPr>
          <a:xfrm>
            <a:off x="6004780" y="4553624"/>
            <a:ext cx="87775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1" name="Straight Connector 8250">
            <a:extLst>
              <a:ext uri="{FF2B5EF4-FFF2-40B4-BE49-F238E27FC236}">
                <a16:creationId xmlns:a16="http://schemas.microsoft.com/office/drawing/2014/main" id="{733317D3-AEBF-C662-D807-8DE530CB99C9}"/>
              </a:ext>
            </a:extLst>
          </p:cNvPr>
          <p:cNvCxnSpPr>
            <a:cxnSpLocks/>
          </p:cNvCxnSpPr>
          <p:nvPr/>
        </p:nvCxnSpPr>
        <p:spPr>
          <a:xfrm>
            <a:off x="7073343" y="2834966"/>
            <a:ext cx="457200" cy="0"/>
          </a:xfrm>
          <a:prstGeom prst="line">
            <a:avLst/>
          </a:prstGeom>
          <a:ln w="25400">
            <a:gradFill flip="none" rotWithShape="1">
              <a:gsLst>
                <a:gs pos="25000">
                  <a:schemeClr val="accent6">
                    <a:lumMod val="89000"/>
                  </a:schemeClr>
                </a:gs>
                <a:gs pos="5000">
                  <a:schemeClr val="accent6">
                    <a:lumMod val="89000"/>
                  </a:schemeClr>
                </a:gs>
                <a:gs pos="74000">
                  <a:srgbClr val="C00000"/>
                </a:gs>
                <a:gs pos="97000">
                  <a:srgbClr val="C00000"/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Straight Connector 8251">
            <a:extLst>
              <a:ext uri="{FF2B5EF4-FFF2-40B4-BE49-F238E27FC236}">
                <a16:creationId xmlns:a16="http://schemas.microsoft.com/office/drawing/2014/main" id="{5E0FB0B3-6638-1735-BC0C-5CD37E53EFF0}"/>
              </a:ext>
            </a:extLst>
          </p:cNvPr>
          <p:cNvCxnSpPr>
            <a:cxnSpLocks/>
          </p:cNvCxnSpPr>
          <p:nvPr/>
        </p:nvCxnSpPr>
        <p:spPr>
          <a:xfrm>
            <a:off x="7073343" y="3978425"/>
            <a:ext cx="457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3" name="Straight Connector 8252">
            <a:extLst>
              <a:ext uri="{FF2B5EF4-FFF2-40B4-BE49-F238E27FC236}">
                <a16:creationId xmlns:a16="http://schemas.microsoft.com/office/drawing/2014/main" id="{FA579378-5F0A-E027-E6F1-C3BB38E7A735}"/>
              </a:ext>
            </a:extLst>
          </p:cNvPr>
          <p:cNvCxnSpPr>
            <a:cxnSpLocks/>
          </p:cNvCxnSpPr>
          <p:nvPr/>
        </p:nvCxnSpPr>
        <p:spPr>
          <a:xfrm>
            <a:off x="7073343" y="4553624"/>
            <a:ext cx="457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5" name="Rectangle 8254">
            <a:extLst>
              <a:ext uri="{FF2B5EF4-FFF2-40B4-BE49-F238E27FC236}">
                <a16:creationId xmlns:a16="http://schemas.microsoft.com/office/drawing/2014/main" id="{04741AE8-B7CE-FC59-C5BE-AB5CEEBFBC5E}"/>
              </a:ext>
            </a:extLst>
          </p:cNvPr>
          <p:cNvSpPr/>
          <p:nvPr/>
        </p:nvSpPr>
        <p:spPr>
          <a:xfrm>
            <a:off x="7629504" y="2370172"/>
            <a:ext cx="3060491" cy="2592371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6" name="Rectangle 5">
            <a:extLst>
              <a:ext uri="{FF2B5EF4-FFF2-40B4-BE49-F238E27FC236}">
                <a16:creationId xmlns:a16="http://schemas.microsoft.com/office/drawing/2014/main" id="{AC05A3C5-D5C1-E638-36C5-F5854B17A8D2}"/>
              </a:ext>
            </a:extLst>
          </p:cNvPr>
          <p:cNvSpPr txBox="1">
            <a:spLocks/>
          </p:cNvSpPr>
          <p:nvPr/>
        </p:nvSpPr>
        <p:spPr>
          <a:xfrm>
            <a:off x="7734477" y="2572502"/>
            <a:ext cx="2842419" cy="511050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n = 195</a:t>
            </a:r>
          </a:p>
        </p:txBody>
      </p:sp>
      <p:sp>
        <p:nvSpPr>
          <p:cNvPr id="8257" name="Rectangle 5">
            <a:extLst>
              <a:ext uri="{FF2B5EF4-FFF2-40B4-BE49-F238E27FC236}">
                <a16:creationId xmlns:a16="http://schemas.microsoft.com/office/drawing/2014/main" id="{3F5FCF6B-B325-F87B-48B4-8EAB00E7361B}"/>
              </a:ext>
            </a:extLst>
          </p:cNvPr>
          <p:cNvSpPr txBox="1">
            <a:spLocks/>
          </p:cNvSpPr>
          <p:nvPr/>
        </p:nvSpPr>
        <p:spPr>
          <a:xfrm>
            <a:off x="7734478" y="4298099"/>
            <a:ext cx="2842396" cy="511050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n = 130</a:t>
            </a:r>
          </a:p>
        </p:txBody>
      </p:sp>
      <p:sp>
        <p:nvSpPr>
          <p:cNvPr id="8258" name="Rectangle 5">
            <a:extLst>
              <a:ext uri="{FF2B5EF4-FFF2-40B4-BE49-F238E27FC236}">
                <a16:creationId xmlns:a16="http://schemas.microsoft.com/office/drawing/2014/main" id="{7E30D267-2367-5488-B360-C55A35ED96FB}"/>
              </a:ext>
            </a:extLst>
          </p:cNvPr>
          <p:cNvSpPr txBox="1">
            <a:spLocks/>
          </p:cNvSpPr>
          <p:nvPr/>
        </p:nvSpPr>
        <p:spPr>
          <a:xfrm>
            <a:off x="7734509" y="3729254"/>
            <a:ext cx="2842396" cy="511050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n = 195</a:t>
            </a:r>
          </a:p>
        </p:txBody>
      </p:sp>
      <p:sp>
        <p:nvSpPr>
          <p:cNvPr id="8259" name="TextBox 8258">
            <a:extLst>
              <a:ext uri="{FF2B5EF4-FFF2-40B4-BE49-F238E27FC236}">
                <a16:creationId xmlns:a16="http://schemas.microsoft.com/office/drawing/2014/main" id="{F70080FF-87E8-2C85-565C-1F15F6D9CDAE}"/>
              </a:ext>
            </a:extLst>
          </p:cNvPr>
          <p:cNvSpPr txBox="1"/>
          <p:nvPr/>
        </p:nvSpPr>
        <p:spPr>
          <a:xfrm>
            <a:off x="1138458" y="3246038"/>
            <a:ext cx="1541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SEMA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60" name="TextBox 8259">
            <a:extLst>
              <a:ext uri="{FF2B5EF4-FFF2-40B4-BE49-F238E27FC236}">
                <a16:creationId xmlns:a16="http://schemas.microsoft.com/office/drawing/2014/main" id="{8BA755C9-53F2-7C27-9AB1-12D747DBBA7D}"/>
              </a:ext>
            </a:extLst>
          </p:cNvPr>
          <p:cNvSpPr txBox="1"/>
          <p:nvPr/>
        </p:nvSpPr>
        <p:spPr>
          <a:xfrm>
            <a:off x="1138458" y="3830890"/>
            <a:ext cx="1540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CILO/FIR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61" name="TextBox 8260">
            <a:extLst>
              <a:ext uri="{FF2B5EF4-FFF2-40B4-BE49-F238E27FC236}">
                <a16:creationId xmlns:a16="http://schemas.microsoft.com/office/drawing/2014/main" id="{570AA2D6-7FEE-F292-69D5-BD7FB9A0C110}"/>
              </a:ext>
            </a:extLst>
          </p:cNvPr>
          <p:cNvSpPr txBox="1"/>
          <p:nvPr/>
        </p:nvSpPr>
        <p:spPr>
          <a:xfrm>
            <a:off x="1138459" y="4399735"/>
            <a:ext cx="154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Placebo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– Testing Strategy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744D-4977-EA98-AA8E-D125D3260460}"/>
              </a:ext>
            </a:extLst>
          </p:cNvPr>
          <p:cNvSpPr txBox="1">
            <a:spLocks/>
          </p:cNvSpPr>
          <p:nvPr/>
        </p:nvSpPr>
        <p:spPr bwMode="auto">
          <a:xfrm>
            <a:off x="3420960" y="6346160"/>
            <a:ext cx="5379714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1963" indent="-231775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4213" indent="-222250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4400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4753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437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119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801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None/>
              <a:defRPr/>
            </a:pPr>
            <a:r>
              <a:rPr lang="en-US" sz="1600" b="1" dirty="0"/>
              <a:t>Maintain the overall type I error of 0.01 (2-sided)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D58D8-7566-BBB0-5730-90C5B40ADAF6}"/>
              </a:ext>
            </a:extLst>
          </p:cNvPr>
          <p:cNvSpPr txBox="1"/>
          <p:nvPr/>
        </p:nvSpPr>
        <p:spPr>
          <a:xfrm>
            <a:off x="546770" y="1389261"/>
            <a:ext cx="46404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marR="0" lvl="0" indent="-274320" algn="l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rial"/>
                <a:cs typeface="Arial"/>
              </a:rPr>
              <a:t>Option 1: single primary endpoint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F1A3C-BD86-1B44-D753-EDAF8D59051E}"/>
              </a:ext>
            </a:extLst>
          </p:cNvPr>
          <p:cNvSpPr txBox="1"/>
          <p:nvPr/>
        </p:nvSpPr>
        <p:spPr>
          <a:xfrm>
            <a:off x="922904" y="1827841"/>
            <a:ext cx="3678911" cy="132343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PE:   Fibrosis improvement triple vs placebo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0C0"/>
                </a:solidFill>
              </a:rPr>
              <a:t>SE1: Fibrosis improvement CILO/FIR vs placebo</a:t>
            </a:r>
          </a:p>
          <a:p>
            <a:pPr>
              <a:spcBef>
                <a:spcPts val="600"/>
              </a:spcBef>
            </a:pPr>
            <a:r>
              <a:rPr lang="en-US" sz="1200" strike="sngStrike" dirty="0">
                <a:solidFill>
                  <a:schemeClr val="bg2">
                    <a:lumMod val="25000"/>
                  </a:schemeClr>
                </a:solidFill>
              </a:rPr>
              <a:t>SE1: Fibrosis improvement triple vs SEMA</a:t>
            </a:r>
            <a:r>
              <a:rPr lang="en-US" sz="1200" dirty="0">
                <a:solidFill>
                  <a:srgbClr val="FF0000"/>
                </a:solidFill>
              </a:rPr>
              <a:t> ?</a:t>
            </a:r>
            <a:endParaRPr lang="en-US" sz="1200" strike="sngStrike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SE2: NASH resolution triple vs placebo</a:t>
            </a:r>
          </a:p>
          <a:p>
            <a:pPr>
              <a:spcBef>
                <a:spcPts val="600"/>
              </a:spcBef>
            </a:pPr>
            <a:r>
              <a:rPr lang="en-US" sz="1200" strike="sngStrike" dirty="0">
                <a:solidFill>
                  <a:schemeClr val="bg2">
                    <a:lumMod val="25000"/>
                  </a:schemeClr>
                </a:solidFill>
              </a:rPr>
              <a:t>SE3: NASH resolution triple vs CILO/FIR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endParaRPr 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CA1E58-9094-B59C-75AB-1B9B8D5CAED4}"/>
              </a:ext>
            </a:extLst>
          </p:cNvPr>
          <p:cNvSpPr/>
          <p:nvPr/>
        </p:nvSpPr>
        <p:spPr>
          <a:xfrm>
            <a:off x="1770099" y="3422299"/>
            <a:ext cx="1650861" cy="58477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Meet PE: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Efficacy at IA or FA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7DB5E-8D1B-CEE8-DEC7-80DDAC2E94AB}"/>
              </a:ext>
            </a:extLst>
          </p:cNvPr>
          <p:cNvSpPr/>
          <p:nvPr/>
        </p:nvSpPr>
        <p:spPr>
          <a:xfrm>
            <a:off x="1770101" y="4334458"/>
            <a:ext cx="1650860" cy="57201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Meet SE1: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Efficacy at IA or FA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F00B3C-4AF6-5F83-073C-91564D3AA5B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95530" y="4007074"/>
            <a:ext cx="1" cy="327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78B417-F99F-1AA7-CE2E-46413337FCA1}"/>
              </a:ext>
            </a:extLst>
          </p:cNvPr>
          <p:cNvSpPr/>
          <p:nvPr/>
        </p:nvSpPr>
        <p:spPr>
          <a:xfrm>
            <a:off x="1770100" y="5233084"/>
            <a:ext cx="165086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Meet SE2: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Efficacy at IA or FA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A65BEE-C2D7-1A31-2736-E30CDC9A32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95530" y="4906473"/>
            <a:ext cx="1" cy="3266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C05C0A-66B6-C618-CAE6-7972795598FE}"/>
              </a:ext>
            </a:extLst>
          </p:cNvPr>
          <p:cNvSpPr txBox="1"/>
          <p:nvPr/>
        </p:nvSpPr>
        <p:spPr>
          <a:xfrm>
            <a:off x="7004734" y="1389261"/>
            <a:ext cx="46404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marR="0" lvl="0" indent="-274320" algn="l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rial"/>
                <a:cs typeface="Arial"/>
              </a:rPr>
              <a:t>Option 2: dual primary endpoint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52837-9C8A-CF12-BDAD-DE7EBD98D5A9}"/>
              </a:ext>
            </a:extLst>
          </p:cNvPr>
          <p:cNvSpPr txBox="1"/>
          <p:nvPr/>
        </p:nvSpPr>
        <p:spPr>
          <a:xfrm>
            <a:off x="7380868" y="1827841"/>
            <a:ext cx="3678911" cy="132343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0C0"/>
                </a:solidFill>
              </a:rPr>
              <a:t>PE1</a:t>
            </a:r>
            <a:r>
              <a:rPr lang="en-US" sz="1200">
                <a:solidFill>
                  <a:srgbClr val="0070C0"/>
                </a:solidFill>
              </a:rPr>
              <a:t>: Fibrosis </a:t>
            </a:r>
            <a:r>
              <a:rPr lang="en-US" sz="1200" dirty="0">
                <a:solidFill>
                  <a:srgbClr val="0070C0"/>
                </a:solidFill>
              </a:rPr>
              <a:t>improvement triple vs placebo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70C0"/>
                </a:solidFill>
              </a:rPr>
              <a:t>PE2: Fibrosis improvement CILO/FIR vs placebo</a:t>
            </a:r>
          </a:p>
          <a:p>
            <a:pPr>
              <a:spcBef>
                <a:spcPts val="600"/>
              </a:spcBef>
            </a:pPr>
            <a:r>
              <a:rPr lang="en-US" sz="1200" strike="sngStrike" dirty="0">
                <a:solidFill>
                  <a:schemeClr val="bg2">
                    <a:lumMod val="25000"/>
                  </a:schemeClr>
                </a:solidFill>
              </a:rPr>
              <a:t>SE1: Fibrosis improvement triple vs SEMA</a:t>
            </a:r>
            <a:r>
              <a:rPr lang="en-US" sz="1200" dirty="0">
                <a:solidFill>
                  <a:srgbClr val="FF0000"/>
                </a:solidFill>
              </a:rPr>
              <a:t> ?</a:t>
            </a:r>
            <a:endParaRPr lang="en-US" sz="1200" strike="sngStrike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SE1: NASH resolution triple vs placebo</a:t>
            </a:r>
          </a:p>
          <a:p>
            <a:pPr>
              <a:spcBef>
                <a:spcPts val="600"/>
              </a:spcBef>
            </a:pPr>
            <a:r>
              <a:rPr lang="en-US" sz="1200" strike="sngStrike" dirty="0">
                <a:solidFill>
                  <a:schemeClr val="bg2">
                    <a:lumMod val="25000"/>
                  </a:schemeClr>
                </a:solidFill>
              </a:rPr>
              <a:t>SE3: NASH resolution triple vs CILO/FIR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endParaRPr 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C96AF-14E8-9031-C069-E3D6F0F4084F}"/>
              </a:ext>
            </a:extLst>
          </p:cNvPr>
          <p:cNvSpPr/>
          <p:nvPr/>
        </p:nvSpPr>
        <p:spPr>
          <a:xfrm>
            <a:off x="7321501" y="3466708"/>
            <a:ext cx="3678910" cy="1578377"/>
          </a:xfrm>
          <a:prstGeom prst="roundRect">
            <a:avLst/>
          </a:prstGeom>
          <a:noFill/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Meet both PE1 and PE2: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Efficacy at Interim or Final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EDEEDB-22F4-1B68-B075-4BB0E46CD71A}"/>
              </a:ext>
            </a:extLst>
          </p:cNvPr>
          <p:cNvSpPr/>
          <p:nvPr/>
        </p:nvSpPr>
        <p:spPr>
          <a:xfrm>
            <a:off x="8107876" y="5454147"/>
            <a:ext cx="210616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Meet SE1: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Efficacy at Interim or Final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2837F-F1E0-E214-81E0-E9257D85A30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60956" y="5045085"/>
            <a:ext cx="0" cy="4090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225D21-ECC6-D14D-A7A1-56028B3FE042}"/>
              </a:ext>
            </a:extLst>
          </p:cNvPr>
          <p:cNvSpPr txBox="1"/>
          <p:nvPr/>
        </p:nvSpPr>
        <p:spPr>
          <a:xfrm>
            <a:off x="8028052" y="4042022"/>
            <a:ext cx="6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C307D-9AD2-0771-AB86-8B642356FE3F}"/>
              </a:ext>
            </a:extLst>
          </p:cNvPr>
          <p:cNvSpPr txBox="1"/>
          <p:nvPr/>
        </p:nvSpPr>
        <p:spPr>
          <a:xfrm>
            <a:off x="9653180" y="4042021"/>
            <a:ext cx="70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0.005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6497E-4B4B-1E07-A13E-442A2323D7E4}"/>
              </a:ext>
            </a:extLst>
          </p:cNvPr>
          <p:cNvCxnSpPr>
            <a:cxnSpLocks/>
          </p:cNvCxnSpPr>
          <p:nvPr/>
        </p:nvCxnSpPr>
        <p:spPr>
          <a:xfrm>
            <a:off x="8978076" y="4534464"/>
            <a:ext cx="36576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C9A28-CFAB-6751-DC84-D93621D40044}"/>
              </a:ext>
            </a:extLst>
          </p:cNvPr>
          <p:cNvCxnSpPr>
            <a:cxnSpLocks/>
          </p:cNvCxnSpPr>
          <p:nvPr/>
        </p:nvCxnSpPr>
        <p:spPr>
          <a:xfrm flipH="1" flipV="1">
            <a:off x="8961626" y="4677679"/>
            <a:ext cx="365760" cy="29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A0ABC2-026F-9664-74BC-C84B0C4C9C01}"/>
              </a:ext>
            </a:extLst>
          </p:cNvPr>
          <p:cNvSpPr/>
          <p:nvPr/>
        </p:nvSpPr>
        <p:spPr>
          <a:xfrm>
            <a:off x="7750045" y="4318446"/>
            <a:ext cx="1185625" cy="58477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Meet PE1: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Efficacy at Interim or Final</a:t>
            </a:r>
            <a:endParaRPr lang="en-US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3C28D8-4DA1-7278-6374-82D2B0F91B23}"/>
              </a:ext>
            </a:extLst>
          </p:cNvPr>
          <p:cNvSpPr/>
          <p:nvPr/>
        </p:nvSpPr>
        <p:spPr>
          <a:xfrm>
            <a:off x="9407139" y="4318446"/>
            <a:ext cx="1185625" cy="58477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Meet PE2: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Efficacy at Interim or Final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A3D2-2937-9B04-68B3-53248CFBD17A}"/>
              </a:ext>
            </a:extLst>
          </p:cNvPr>
          <p:cNvSpPr txBox="1"/>
          <p:nvPr/>
        </p:nvSpPr>
        <p:spPr>
          <a:xfrm>
            <a:off x="3333192" y="3573057"/>
            <a:ext cx="6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553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228693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– Testing Strategy Option 1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8380" name="Table 8380">
            <a:extLst>
              <a:ext uri="{FF2B5EF4-FFF2-40B4-BE49-F238E27FC236}">
                <a16:creationId xmlns:a16="http://schemas.microsoft.com/office/drawing/2014/main" id="{4CB33FBA-4954-631A-58F1-D4759516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88438"/>
              </p:ext>
            </p:extLst>
          </p:nvPr>
        </p:nvGraphicFramePr>
        <p:xfrm>
          <a:off x="4666265" y="2234255"/>
          <a:ext cx="2262436" cy="374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8">
                  <a:extLst>
                    <a:ext uri="{9D8B030D-6E8A-4147-A177-3AD203B41FA5}">
                      <a16:colId xmlns:a16="http://schemas.microsoft.com/office/drawing/2014/main" val="1954444078"/>
                    </a:ext>
                  </a:extLst>
                </a:gridCol>
                <a:gridCol w="1131218">
                  <a:extLst>
                    <a:ext uri="{9D8B030D-6E8A-4147-A177-3AD203B41FA5}">
                      <a16:colId xmlns:a16="http://schemas.microsoft.com/office/drawing/2014/main" val="3228373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05216"/>
                  </a:ext>
                </a:extLst>
              </a:tr>
              <a:tr h="561917">
                <a:tc rowSpan="3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17372"/>
                  </a:ext>
                </a:extLst>
              </a:tr>
              <a:tr h="5619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27278"/>
                  </a:ext>
                </a:extLst>
              </a:tr>
              <a:tr h="5619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734062"/>
                  </a:ext>
                </a:extLst>
              </a:tr>
              <a:tr h="561917">
                <a:tc rowSpan="2"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5224"/>
                  </a:ext>
                </a:extLst>
              </a:tr>
              <a:tr h="56191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1194"/>
                  </a:ext>
                </a:extLst>
              </a:tr>
              <a:tr h="5619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Any 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2225"/>
                  </a:ext>
                </a:extLst>
              </a:tr>
            </a:tbl>
          </a:graphicData>
        </a:graphic>
      </p:graphicFrame>
      <p:sp>
        <p:nvSpPr>
          <p:cNvPr id="8389" name="Arrow: Right 8388">
            <a:extLst>
              <a:ext uri="{FF2B5EF4-FFF2-40B4-BE49-F238E27FC236}">
                <a16:creationId xmlns:a16="http://schemas.microsoft.com/office/drawing/2014/main" id="{152F8415-B60A-DEF3-EDFD-A12CC94844E4}"/>
              </a:ext>
            </a:extLst>
          </p:cNvPr>
          <p:cNvSpPr/>
          <p:nvPr/>
        </p:nvSpPr>
        <p:spPr>
          <a:xfrm>
            <a:off x="7297291" y="3302743"/>
            <a:ext cx="518475" cy="26201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403" name="Table 8402">
            <a:extLst>
              <a:ext uri="{FF2B5EF4-FFF2-40B4-BE49-F238E27FC236}">
                <a16:creationId xmlns:a16="http://schemas.microsoft.com/office/drawing/2014/main" id="{964EFA1F-08BF-3AB6-9E7E-2C0EA4B1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6194"/>
              </p:ext>
            </p:extLst>
          </p:nvPr>
        </p:nvGraphicFramePr>
        <p:xfrm>
          <a:off x="8096364" y="2234253"/>
          <a:ext cx="2923570" cy="37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570">
                  <a:extLst>
                    <a:ext uri="{9D8B030D-6E8A-4147-A177-3AD203B41FA5}">
                      <a16:colId xmlns:a16="http://schemas.microsoft.com/office/drawing/2014/main" val="1998757427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040508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91539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1706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0771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6727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8551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178579"/>
                  </a:ext>
                </a:extLst>
              </a:tr>
            </a:tbl>
          </a:graphicData>
        </a:graphic>
      </p:graphicFrame>
      <p:sp>
        <p:nvSpPr>
          <p:cNvPr id="8407" name="Rectangle 5">
            <a:extLst>
              <a:ext uri="{FF2B5EF4-FFF2-40B4-BE49-F238E27FC236}">
                <a16:creationId xmlns:a16="http://schemas.microsoft.com/office/drawing/2014/main" id="{43C9F278-F3A7-F72D-868C-E73F5978BBD0}"/>
              </a:ext>
            </a:extLst>
          </p:cNvPr>
          <p:cNvSpPr txBox="1">
            <a:spLocks/>
          </p:cNvSpPr>
          <p:nvPr/>
        </p:nvSpPr>
        <p:spPr>
          <a:xfrm>
            <a:off x="8096414" y="3482622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408" name="Rectangle 5">
            <a:extLst>
              <a:ext uri="{FF2B5EF4-FFF2-40B4-BE49-F238E27FC236}">
                <a16:creationId xmlns:a16="http://schemas.microsoft.com/office/drawing/2014/main" id="{B8B8C075-DBC9-3D5C-9DA7-1919B1B84000}"/>
              </a:ext>
            </a:extLst>
          </p:cNvPr>
          <p:cNvSpPr txBox="1">
            <a:spLocks/>
          </p:cNvSpPr>
          <p:nvPr/>
        </p:nvSpPr>
        <p:spPr>
          <a:xfrm>
            <a:off x="8096414" y="3300413"/>
            <a:ext cx="691628" cy="162902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CILO/FIR</a:t>
            </a:r>
          </a:p>
        </p:txBody>
      </p:sp>
      <p:sp>
        <p:nvSpPr>
          <p:cNvPr id="8409" name="TextBox 8408">
            <a:extLst>
              <a:ext uri="{FF2B5EF4-FFF2-40B4-BE49-F238E27FC236}">
                <a16:creationId xmlns:a16="http://schemas.microsoft.com/office/drawing/2014/main" id="{C60B17E8-452B-FB91-6849-AE65CFB26565}"/>
              </a:ext>
            </a:extLst>
          </p:cNvPr>
          <p:cNvSpPr txBox="1"/>
          <p:nvPr/>
        </p:nvSpPr>
        <p:spPr>
          <a:xfrm>
            <a:off x="8912428" y="3341800"/>
            <a:ext cx="9385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SE1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3" name="TextBox 8412">
            <a:extLst>
              <a:ext uri="{FF2B5EF4-FFF2-40B4-BE49-F238E27FC236}">
                <a16:creationId xmlns:a16="http://schemas.microsoft.com/office/drawing/2014/main" id="{48C951EF-990A-E41F-411C-30E70F919762}"/>
              </a:ext>
            </a:extLst>
          </p:cNvPr>
          <p:cNvSpPr txBox="1"/>
          <p:nvPr/>
        </p:nvSpPr>
        <p:spPr>
          <a:xfrm>
            <a:off x="8912429" y="4459454"/>
            <a:ext cx="8548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4" name="TextBox 8413">
            <a:extLst>
              <a:ext uri="{FF2B5EF4-FFF2-40B4-BE49-F238E27FC236}">
                <a16:creationId xmlns:a16="http://schemas.microsoft.com/office/drawing/2014/main" id="{1FA1CE2E-F4F8-2FB1-0929-72E7B045881A}"/>
              </a:ext>
            </a:extLst>
          </p:cNvPr>
          <p:cNvSpPr txBox="1"/>
          <p:nvPr/>
        </p:nvSpPr>
        <p:spPr>
          <a:xfrm>
            <a:off x="9942327" y="4463531"/>
            <a:ext cx="97391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SE1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cxnSp>
        <p:nvCxnSpPr>
          <p:cNvPr id="8415" name="Straight Arrow Connector 8414">
            <a:extLst>
              <a:ext uri="{FF2B5EF4-FFF2-40B4-BE49-F238E27FC236}">
                <a16:creationId xmlns:a16="http://schemas.microsoft.com/office/drawing/2014/main" id="{4CDBFFCC-E2C1-278C-CA86-46D09AFE719B}"/>
              </a:ext>
            </a:extLst>
          </p:cNvPr>
          <p:cNvCxnSpPr>
            <a:cxnSpLocks/>
            <a:stCxn id="8413" idx="3"/>
            <a:endCxn id="8414" idx="1"/>
          </p:cNvCxnSpPr>
          <p:nvPr/>
        </p:nvCxnSpPr>
        <p:spPr>
          <a:xfrm>
            <a:off x="9767311" y="4582565"/>
            <a:ext cx="175016" cy="407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Rectangle 5">
            <a:extLst>
              <a:ext uri="{FF2B5EF4-FFF2-40B4-BE49-F238E27FC236}">
                <a16:creationId xmlns:a16="http://schemas.microsoft.com/office/drawing/2014/main" id="{2CECEEBE-E474-0B73-ACC2-83DE7693FA08}"/>
              </a:ext>
            </a:extLst>
          </p:cNvPr>
          <p:cNvSpPr txBox="1">
            <a:spLocks/>
          </p:cNvSpPr>
          <p:nvPr/>
        </p:nvSpPr>
        <p:spPr>
          <a:xfrm>
            <a:off x="8115218" y="4328332"/>
            <a:ext cx="691628" cy="162902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77CB2448-700C-D058-F34A-290190F6CED3}"/>
              </a:ext>
            </a:extLst>
          </p:cNvPr>
          <p:cNvSpPr txBox="1">
            <a:spLocks/>
          </p:cNvSpPr>
          <p:nvPr/>
        </p:nvSpPr>
        <p:spPr>
          <a:xfrm>
            <a:off x="8115218" y="4673896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02" name="Rectangle 5">
            <a:extLst>
              <a:ext uri="{FF2B5EF4-FFF2-40B4-BE49-F238E27FC236}">
                <a16:creationId xmlns:a16="http://schemas.microsoft.com/office/drawing/2014/main" id="{4A8D0D36-A9D3-963A-B1F7-A384BB746993}"/>
              </a:ext>
            </a:extLst>
          </p:cNvPr>
          <p:cNvSpPr txBox="1">
            <a:spLocks/>
          </p:cNvSpPr>
          <p:nvPr/>
        </p:nvSpPr>
        <p:spPr>
          <a:xfrm>
            <a:off x="8115218" y="4501114"/>
            <a:ext cx="691628" cy="162902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CILO/FIR</a:t>
            </a:r>
          </a:p>
        </p:txBody>
      </p:sp>
      <p:sp>
        <p:nvSpPr>
          <p:cNvPr id="8204" name="Rectangle 5">
            <a:extLst>
              <a:ext uri="{FF2B5EF4-FFF2-40B4-BE49-F238E27FC236}">
                <a16:creationId xmlns:a16="http://schemas.microsoft.com/office/drawing/2014/main" id="{6BED9676-4160-D36E-85EF-08F0EE907F4D}"/>
              </a:ext>
            </a:extLst>
          </p:cNvPr>
          <p:cNvSpPr txBox="1">
            <a:spLocks/>
          </p:cNvSpPr>
          <p:nvPr/>
        </p:nvSpPr>
        <p:spPr>
          <a:xfrm>
            <a:off x="8115218" y="4972307"/>
            <a:ext cx="691628" cy="162902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</a:p>
        </p:txBody>
      </p:sp>
      <p:sp>
        <p:nvSpPr>
          <p:cNvPr id="8205" name="Rectangle 5">
            <a:extLst>
              <a:ext uri="{FF2B5EF4-FFF2-40B4-BE49-F238E27FC236}">
                <a16:creationId xmlns:a16="http://schemas.microsoft.com/office/drawing/2014/main" id="{F56BCA4D-D92A-B15A-3E68-EBF10456E6FE}"/>
              </a:ext>
            </a:extLst>
          </p:cNvPr>
          <p:cNvSpPr txBox="1">
            <a:spLocks/>
          </p:cNvSpPr>
          <p:nvPr/>
        </p:nvSpPr>
        <p:spPr>
          <a:xfrm>
            <a:off x="8115218" y="5147455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8FC3F9F8-492F-D782-664B-FA819FB683F7}"/>
              </a:ext>
            </a:extLst>
          </p:cNvPr>
          <p:cNvSpPr txBox="1"/>
          <p:nvPr/>
        </p:nvSpPr>
        <p:spPr>
          <a:xfrm>
            <a:off x="8912429" y="5012530"/>
            <a:ext cx="8548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7" name="Arrow: Right 8416">
            <a:extLst>
              <a:ext uri="{FF2B5EF4-FFF2-40B4-BE49-F238E27FC236}">
                <a16:creationId xmlns:a16="http://schemas.microsoft.com/office/drawing/2014/main" id="{248E6C52-6FEE-F86F-4482-2C7193D31953}"/>
              </a:ext>
            </a:extLst>
          </p:cNvPr>
          <p:cNvSpPr/>
          <p:nvPr/>
        </p:nvSpPr>
        <p:spPr>
          <a:xfrm>
            <a:off x="7297291" y="4475379"/>
            <a:ext cx="518475" cy="26201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8" name="Arrow: Right 8417">
            <a:extLst>
              <a:ext uri="{FF2B5EF4-FFF2-40B4-BE49-F238E27FC236}">
                <a16:creationId xmlns:a16="http://schemas.microsoft.com/office/drawing/2014/main" id="{424085B2-002E-959B-0DD2-A0338EEE7536}"/>
              </a:ext>
            </a:extLst>
          </p:cNvPr>
          <p:cNvSpPr/>
          <p:nvPr/>
        </p:nvSpPr>
        <p:spPr>
          <a:xfrm>
            <a:off x="7312375" y="5004635"/>
            <a:ext cx="518475" cy="26201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9" name="Rectangle: Top Corners Rounded 8418">
            <a:extLst>
              <a:ext uri="{FF2B5EF4-FFF2-40B4-BE49-F238E27FC236}">
                <a16:creationId xmlns:a16="http://schemas.microsoft.com/office/drawing/2014/main" id="{FB7F1F09-0754-6201-CE3F-93D00B80AE5A}"/>
              </a:ext>
            </a:extLst>
          </p:cNvPr>
          <p:cNvSpPr/>
          <p:nvPr/>
        </p:nvSpPr>
        <p:spPr>
          <a:xfrm>
            <a:off x="7990782" y="1777995"/>
            <a:ext cx="3170554" cy="4405988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" name="Oval 8419">
            <a:extLst>
              <a:ext uri="{FF2B5EF4-FFF2-40B4-BE49-F238E27FC236}">
                <a16:creationId xmlns:a16="http://schemas.microsoft.com/office/drawing/2014/main" id="{17EC17EE-F6BC-31CF-D837-DC6A2734B8DA}"/>
              </a:ext>
            </a:extLst>
          </p:cNvPr>
          <p:cNvSpPr>
            <a:spLocks noChangeAspect="1"/>
          </p:cNvSpPr>
          <p:nvPr/>
        </p:nvSpPr>
        <p:spPr>
          <a:xfrm>
            <a:off x="8743359" y="1543030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</a:p>
        </p:txBody>
      </p:sp>
      <p:sp>
        <p:nvSpPr>
          <p:cNvPr id="8421" name="Rectangle: Top Corners Rounded 8420">
            <a:extLst>
              <a:ext uri="{FF2B5EF4-FFF2-40B4-BE49-F238E27FC236}">
                <a16:creationId xmlns:a16="http://schemas.microsoft.com/office/drawing/2014/main" id="{645963E0-8086-61FE-96DD-8C4AA0D587AE}"/>
              </a:ext>
            </a:extLst>
          </p:cNvPr>
          <p:cNvSpPr/>
          <p:nvPr/>
        </p:nvSpPr>
        <p:spPr>
          <a:xfrm>
            <a:off x="4477732" y="1777994"/>
            <a:ext cx="2664959" cy="4405989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2" name="Oval 8421">
            <a:extLst>
              <a:ext uri="{FF2B5EF4-FFF2-40B4-BE49-F238E27FC236}">
                <a16:creationId xmlns:a16="http://schemas.microsoft.com/office/drawing/2014/main" id="{0D863484-9DDC-26AC-4F32-748F3A119324}"/>
              </a:ext>
            </a:extLst>
          </p:cNvPr>
          <p:cNvSpPr>
            <a:spLocks noChangeAspect="1"/>
          </p:cNvSpPr>
          <p:nvPr/>
        </p:nvSpPr>
        <p:spPr>
          <a:xfrm>
            <a:off x="4967923" y="1532726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</a:p>
        </p:txBody>
      </p:sp>
      <p:sp>
        <p:nvSpPr>
          <p:cNvPr id="8423" name="TextBox 8422">
            <a:extLst>
              <a:ext uri="{FF2B5EF4-FFF2-40B4-BE49-F238E27FC236}">
                <a16:creationId xmlns:a16="http://schemas.microsoft.com/office/drawing/2014/main" id="{E7B4E43F-D5B7-A0F7-2E63-F92FFC396712}"/>
              </a:ext>
            </a:extLst>
          </p:cNvPr>
          <p:cNvSpPr txBox="1"/>
          <p:nvPr/>
        </p:nvSpPr>
        <p:spPr>
          <a:xfrm>
            <a:off x="7376333" y="3157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graphicFrame>
        <p:nvGraphicFramePr>
          <p:cNvPr id="8442" name="Table 8424">
            <a:extLst>
              <a:ext uri="{FF2B5EF4-FFF2-40B4-BE49-F238E27FC236}">
                <a16:creationId xmlns:a16="http://schemas.microsoft.com/office/drawing/2014/main" id="{B6D8E5EC-B914-E6D0-1B7D-67EB2C6A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54020"/>
              </p:ext>
            </p:extLst>
          </p:nvPr>
        </p:nvGraphicFramePr>
        <p:xfrm>
          <a:off x="493185" y="3089264"/>
          <a:ext cx="325473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8530">
                  <a:extLst>
                    <a:ext uri="{9D8B030D-6E8A-4147-A177-3AD203B41FA5}">
                      <a16:colId xmlns:a16="http://schemas.microsoft.com/office/drawing/2014/main" val="2314790229"/>
                    </a:ext>
                  </a:extLst>
                </a:gridCol>
                <a:gridCol w="1147539">
                  <a:extLst>
                    <a:ext uri="{9D8B030D-6E8A-4147-A177-3AD203B41FA5}">
                      <a16:colId xmlns:a16="http://schemas.microsoft.com/office/drawing/2014/main" val="2601077351"/>
                    </a:ext>
                  </a:extLst>
                </a:gridCol>
                <a:gridCol w="1218665">
                  <a:extLst>
                    <a:ext uri="{9D8B030D-6E8A-4147-A177-3AD203B41FA5}">
                      <a16:colId xmlns:a16="http://schemas.microsoft.com/office/drawing/2014/main" val="74959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9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Efficacy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0.009948*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6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Futility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56661"/>
                  </a:ext>
                </a:extLst>
              </a:tr>
            </a:tbl>
          </a:graphicData>
        </a:graphic>
      </p:graphicFrame>
      <p:sp>
        <p:nvSpPr>
          <p:cNvPr id="8443" name="TextBox 8442">
            <a:extLst>
              <a:ext uri="{FF2B5EF4-FFF2-40B4-BE49-F238E27FC236}">
                <a16:creationId xmlns:a16="http://schemas.microsoft.com/office/drawing/2014/main" id="{8E67456D-D535-C519-7BDB-2E6E67071556}"/>
              </a:ext>
            </a:extLst>
          </p:cNvPr>
          <p:cNvSpPr txBox="1"/>
          <p:nvPr/>
        </p:nvSpPr>
        <p:spPr>
          <a:xfrm>
            <a:off x="452951" y="2719648"/>
            <a:ext cx="3294968" cy="2923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ctr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dirty="0">
                <a:latin typeface="Arial"/>
                <a:cs typeface="Arial"/>
              </a:rPr>
              <a:t>Efficacy and futility criteria for PE and SE1</a:t>
            </a:r>
          </a:p>
        </p:txBody>
      </p:sp>
      <p:sp>
        <p:nvSpPr>
          <p:cNvPr id="8444" name="TextBox 8443">
            <a:extLst>
              <a:ext uri="{FF2B5EF4-FFF2-40B4-BE49-F238E27FC236}">
                <a16:creationId xmlns:a16="http://schemas.microsoft.com/office/drawing/2014/main" id="{14571879-6F17-3003-C661-FC9655795CD2}"/>
              </a:ext>
            </a:extLst>
          </p:cNvPr>
          <p:cNvSpPr txBox="1"/>
          <p:nvPr/>
        </p:nvSpPr>
        <p:spPr>
          <a:xfrm>
            <a:off x="493185" y="4387017"/>
            <a:ext cx="325473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000" dirty="0">
                <a:latin typeface="Arial"/>
                <a:cs typeface="Arial"/>
              </a:rPr>
              <a:t>* Efficacy criteria at FA will be adjusted according to the actual % information at interim for each endpoint</a:t>
            </a:r>
          </a:p>
        </p:txBody>
      </p:sp>
    </p:spTree>
    <p:extLst>
      <p:ext uri="{BB962C8B-B14F-4D97-AF65-F5344CB8AC3E}">
        <p14:creationId xmlns:p14="http://schemas.microsoft.com/office/powerpoint/2010/main" val="1227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228693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– Testing Strategy Option 2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8380" name="Table 8380">
            <a:extLst>
              <a:ext uri="{FF2B5EF4-FFF2-40B4-BE49-F238E27FC236}">
                <a16:creationId xmlns:a16="http://schemas.microsoft.com/office/drawing/2014/main" id="{4CB33FBA-4954-631A-58F1-D4759516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9935"/>
              </p:ext>
            </p:extLst>
          </p:nvPr>
        </p:nvGraphicFramePr>
        <p:xfrm>
          <a:off x="4828886" y="1632226"/>
          <a:ext cx="2556552" cy="493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76">
                  <a:extLst>
                    <a:ext uri="{9D8B030D-6E8A-4147-A177-3AD203B41FA5}">
                      <a16:colId xmlns:a16="http://schemas.microsoft.com/office/drawing/2014/main" val="1954444078"/>
                    </a:ext>
                  </a:extLst>
                </a:gridCol>
                <a:gridCol w="1278276">
                  <a:extLst>
                    <a:ext uri="{9D8B030D-6E8A-4147-A177-3AD203B41FA5}">
                      <a16:colId xmlns:a16="http://schemas.microsoft.com/office/drawing/2014/main" val="3228373619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05216"/>
                  </a:ext>
                </a:extLst>
              </a:tr>
              <a:tr h="462932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17372"/>
                  </a:ext>
                </a:extLst>
              </a:tr>
              <a:tr h="4629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27278"/>
                  </a:ext>
                </a:extLst>
              </a:tr>
              <a:tr h="4629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734062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35364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38192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51373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98281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10536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5224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2225"/>
                  </a:ext>
                </a:extLst>
              </a:tr>
            </a:tbl>
          </a:graphicData>
        </a:graphic>
      </p:graphicFrame>
      <p:graphicFrame>
        <p:nvGraphicFramePr>
          <p:cNvPr id="8403" name="Table 8402">
            <a:extLst>
              <a:ext uri="{FF2B5EF4-FFF2-40B4-BE49-F238E27FC236}">
                <a16:creationId xmlns:a16="http://schemas.microsoft.com/office/drawing/2014/main" id="{964EFA1F-08BF-3AB6-9E7E-2C0EA4B1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44640"/>
              </p:ext>
            </p:extLst>
          </p:nvPr>
        </p:nvGraphicFramePr>
        <p:xfrm>
          <a:off x="8232437" y="2818353"/>
          <a:ext cx="3064317" cy="27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317">
                  <a:extLst>
                    <a:ext uri="{9D8B030D-6E8A-4147-A177-3AD203B41FA5}">
                      <a16:colId xmlns:a16="http://schemas.microsoft.com/office/drawing/2014/main" val="1998757427"/>
                    </a:ext>
                  </a:extLst>
                </a:gridCol>
              </a:tblGrid>
              <a:tr h="557924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1706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0771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6727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979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85511"/>
                  </a:ext>
                </a:extLst>
              </a:tr>
            </a:tbl>
          </a:graphicData>
        </a:graphic>
      </p:graphicFrame>
      <p:sp>
        <p:nvSpPr>
          <p:cNvPr id="8407" name="Rectangle 5">
            <a:extLst>
              <a:ext uri="{FF2B5EF4-FFF2-40B4-BE49-F238E27FC236}">
                <a16:creationId xmlns:a16="http://schemas.microsoft.com/office/drawing/2014/main" id="{43C9F278-F3A7-F72D-868C-E73F5978BBD0}"/>
              </a:ext>
            </a:extLst>
          </p:cNvPr>
          <p:cNvSpPr txBox="1">
            <a:spLocks/>
          </p:cNvSpPr>
          <p:nvPr/>
        </p:nvSpPr>
        <p:spPr>
          <a:xfrm>
            <a:off x="8227109" y="4232470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408" name="Rectangle 5">
            <a:extLst>
              <a:ext uri="{FF2B5EF4-FFF2-40B4-BE49-F238E27FC236}">
                <a16:creationId xmlns:a16="http://schemas.microsoft.com/office/drawing/2014/main" id="{B8B8C075-DBC9-3D5C-9DA7-1919B1B84000}"/>
              </a:ext>
            </a:extLst>
          </p:cNvPr>
          <p:cNvSpPr txBox="1">
            <a:spLocks/>
          </p:cNvSpPr>
          <p:nvPr/>
        </p:nvSpPr>
        <p:spPr>
          <a:xfrm>
            <a:off x="8227109" y="4050261"/>
            <a:ext cx="691628" cy="162902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CILO/FIR</a:t>
            </a:r>
          </a:p>
        </p:txBody>
      </p:sp>
      <p:sp>
        <p:nvSpPr>
          <p:cNvPr id="8409" name="TextBox 8408">
            <a:extLst>
              <a:ext uri="{FF2B5EF4-FFF2-40B4-BE49-F238E27FC236}">
                <a16:creationId xmlns:a16="http://schemas.microsoft.com/office/drawing/2014/main" id="{C60B17E8-452B-FB91-6849-AE65CFB26565}"/>
              </a:ext>
            </a:extLst>
          </p:cNvPr>
          <p:cNvSpPr txBox="1"/>
          <p:nvPr/>
        </p:nvSpPr>
        <p:spPr>
          <a:xfrm>
            <a:off x="9034974" y="4158648"/>
            <a:ext cx="9385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PE2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3" name="TextBox 8412">
            <a:extLst>
              <a:ext uri="{FF2B5EF4-FFF2-40B4-BE49-F238E27FC236}">
                <a16:creationId xmlns:a16="http://schemas.microsoft.com/office/drawing/2014/main" id="{48C951EF-990A-E41F-411C-30E70F919762}"/>
              </a:ext>
            </a:extLst>
          </p:cNvPr>
          <p:cNvSpPr txBox="1"/>
          <p:nvPr/>
        </p:nvSpPr>
        <p:spPr>
          <a:xfrm>
            <a:off x="9034977" y="5277820"/>
            <a:ext cx="93858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4" name="TextBox 8413">
            <a:extLst>
              <a:ext uri="{FF2B5EF4-FFF2-40B4-BE49-F238E27FC236}">
                <a16:creationId xmlns:a16="http://schemas.microsoft.com/office/drawing/2014/main" id="{1FA1CE2E-F4F8-2FB1-0929-72E7B045881A}"/>
              </a:ext>
            </a:extLst>
          </p:cNvPr>
          <p:cNvSpPr txBox="1"/>
          <p:nvPr/>
        </p:nvSpPr>
        <p:spPr>
          <a:xfrm>
            <a:off x="10204187" y="5277320"/>
            <a:ext cx="97391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PE2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cxnSp>
        <p:nvCxnSpPr>
          <p:cNvPr id="8415" name="Straight Arrow Connector 8414">
            <a:extLst>
              <a:ext uri="{FF2B5EF4-FFF2-40B4-BE49-F238E27FC236}">
                <a16:creationId xmlns:a16="http://schemas.microsoft.com/office/drawing/2014/main" id="{4CDBFFCC-E2C1-278C-CA86-46D09AFE719B}"/>
              </a:ext>
            </a:extLst>
          </p:cNvPr>
          <p:cNvCxnSpPr>
            <a:cxnSpLocks/>
          </p:cNvCxnSpPr>
          <p:nvPr/>
        </p:nvCxnSpPr>
        <p:spPr>
          <a:xfrm flipV="1">
            <a:off x="10011266" y="5362723"/>
            <a:ext cx="182880" cy="5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Rectangle 5">
            <a:extLst>
              <a:ext uri="{FF2B5EF4-FFF2-40B4-BE49-F238E27FC236}">
                <a16:creationId xmlns:a16="http://schemas.microsoft.com/office/drawing/2014/main" id="{2CECEEBE-E474-0B73-ACC2-83DE7693FA08}"/>
              </a:ext>
            </a:extLst>
          </p:cNvPr>
          <p:cNvSpPr txBox="1">
            <a:spLocks/>
          </p:cNvSpPr>
          <p:nvPr/>
        </p:nvSpPr>
        <p:spPr>
          <a:xfrm>
            <a:off x="8237767" y="5071282"/>
            <a:ext cx="691628" cy="162902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77CB2448-700C-D058-F34A-290190F6CED3}"/>
              </a:ext>
            </a:extLst>
          </p:cNvPr>
          <p:cNvSpPr txBox="1">
            <a:spLocks/>
          </p:cNvSpPr>
          <p:nvPr/>
        </p:nvSpPr>
        <p:spPr>
          <a:xfrm>
            <a:off x="8237767" y="5416846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02" name="Rectangle 5">
            <a:extLst>
              <a:ext uri="{FF2B5EF4-FFF2-40B4-BE49-F238E27FC236}">
                <a16:creationId xmlns:a16="http://schemas.microsoft.com/office/drawing/2014/main" id="{4A8D0D36-A9D3-963A-B1F7-A384BB746993}"/>
              </a:ext>
            </a:extLst>
          </p:cNvPr>
          <p:cNvSpPr txBox="1">
            <a:spLocks/>
          </p:cNvSpPr>
          <p:nvPr/>
        </p:nvSpPr>
        <p:spPr>
          <a:xfrm>
            <a:off x="8237767" y="5244064"/>
            <a:ext cx="691628" cy="162902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CILO/FIR</a:t>
            </a:r>
          </a:p>
        </p:txBody>
      </p:sp>
      <p:sp>
        <p:nvSpPr>
          <p:cNvPr id="8204" name="Rectangle 5">
            <a:extLst>
              <a:ext uri="{FF2B5EF4-FFF2-40B4-BE49-F238E27FC236}">
                <a16:creationId xmlns:a16="http://schemas.microsoft.com/office/drawing/2014/main" id="{6BED9676-4160-D36E-85EF-08F0EE907F4D}"/>
              </a:ext>
            </a:extLst>
          </p:cNvPr>
          <p:cNvSpPr txBox="1">
            <a:spLocks/>
          </p:cNvSpPr>
          <p:nvPr/>
        </p:nvSpPr>
        <p:spPr>
          <a:xfrm>
            <a:off x="8237767" y="2941259"/>
            <a:ext cx="691628" cy="162902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</a:p>
        </p:txBody>
      </p:sp>
      <p:sp>
        <p:nvSpPr>
          <p:cNvPr id="8205" name="Rectangle 5">
            <a:extLst>
              <a:ext uri="{FF2B5EF4-FFF2-40B4-BE49-F238E27FC236}">
                <a16:creationId xmlns:a16="http://schemas.microsoft.com/office/drawing/2014/main" id="{F56BCA4D-D92A-B15A-3E68-EBF10456E6FE}"/>
              </a:ext>
            </a:extLst>
          </p:cNvPr>
          <p:cNvSpPr txBox="1">
            <a:spLocks/>
          </p:cNvSpPr>
          <p:nvPr/>
        </p:nvSpPr>
        <p:spPr>
          <a:xfrm>
            <a:off x="8237767" y="3116407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8FC3F9F8-492F-D782-664B-FA819FB683F7}"/>
              </a:ext>
            </a:extLst>
          </p:cNvPr>
          <p:cNvSpPr txBox="1"/>
          <p:nvPr/>
        </p:nvSpPr>
        <p:spPr>
          <a:xfrm>
            <a:off x="9034973" y="3033654"/>
            <a:ext cx="93858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9" name="Rectangle: Top Corners Rounded 8418">
            <a:extLst>
              <a:ext uri="{FF2B5EF4-FFF2-40B4-BE49-F238E27FC236}">
                <a16:creationId xmlns:a16="http://schemas.microsoft.com/office/drawing/2014/main" id="{FB7F1F09-0754-6201-CE3F-93D00B80AE5A}"/>
              </a:ext>
            </a:extLst>
          </p:cNvPr>
          <p:cNvSpPr/>
          <p:nvPr/>
        </p:nvSpPr>
        <p:spPr>
          <a:xfrm>
            <a:off x="8075623" y="1375068"/>
            <a:ext cx="3382908" cy="5332102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" name="Oval 8419">
            <a:extLst>
              <a:ext uri="{FF2B5EF4-FFF2-40B4-BE49-F238E27FC236}">
                <a16:creationId xmlns:a16="http://schemas.microsoft.com/office/drawing/2014/main" id="{17EC17EE-F6BC-31CF-D837-DC6A2734B8DA}"/>
              </a:ext>
            </a:extLst>
          </p:cNvPr>
          <p:cNvSpPr>
            <a:spLocks noChangeAspect="1"/>
          </p:cNvSpPr>
          <p:nvPr/>
        </p:nvSpPr>
        <p:spPr>
          <a:xfrm>
            <a:off x="8848723" y="1125690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</a:p>
        </p:txBody>
      </p:sp>
      <p:sp>
        <p:nvSpPr>
          <p:cNvPr id="8421" name="Rectangle: Top Corners Rounded 8420">
            <a:extLst>
              <a:ext uri="{FF2B5EF4-FFF2-40B4-BE49-F238E27FC236}">
                <a16:creationId xmlns:a16="http://schemas.microsoft.com/office/drawing/2014/main" id="{645963E0-8086-61FE-96DD-8C4AA0D587AE}"/>
              </a:ext>
            </a:extLst>
          </p:cNvPr>
          <p:cNvSpPr/>
          <p:nvPr/>
        </p:nvSpPr>
        <p:spPr>
          <a:xfrm>
            <a:off x="4675695" y="1376652"/>
            <a:ext cx="2884691" cy="5330518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2" name="Oval 8421">
            <a:extLst>
              <a:ext uri="{FF2B5EF4-FFF2-40B4-BE49-F238E27FC236}">
                <a16:creationId xmlns:a16="http://schemas.microsoft.com/office/drawing/2014/main" id="{0D863484-9DDC-26AC-4F32-748F3A119324}"/>
              </a:ext>
            </a:extLst>
          </p:cNvPr>
          <p:cNvSpPr>
            <a:spLocks noChangeAspect="1"/>
          </p:cNvSpPr>
          <p:nvPr/>
        </p:nvSpPr>
        <p:spPr>
          <a:xfrm>
            <a:off x="5258726" y="1131384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42" name="Table 8424">
                <a:extLst>
                  <a:ext uri="{FF2B5EF4-FFF2-40B4-BE49-F238E27FC236}">
                    <a16:creationId xmlns:a16="http://schemas.microsoft.com/office/drawing/2014/main" id="{B6D8E5EC-B914-E6D0-1B7D-67EB2C6A3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835396"/>
                  </p:ext>
                </p:extLst>
              </p:nvPr>
            </p:nvGraphicFramePr>
            <p:xfrm>
              <a:off x="533418" y="2264435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23268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12801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Overall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𝟎𝟎𝟓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0.00005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0.00497*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42" name="Table 8424">
                <a:extLst>
                  <a:ext uri="{FF2B5EF4-FFF2-40B4-BE49-F238E27FC236}">
                    <a16:creationId xmlns:a16="http://schemas.microsoft.com/office/drawing/2014/main" id="{B6D8E5EC-B914-E6D0-1B7D-67EB2C6A3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835396"/>
                  </p:ext>
                </p:extLst>
              </p:nvPr>
            </p:nvGraphicFramePr>
            <p:xfrm>
              <a:off x="533418" y="2264435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23268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12801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5" t="-1316" r="-220833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0.00005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0.00497*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43" name="TextBox 8442">
            <a:extLst>
              <a:ext uri="{FF2B5EF4-FFF2-40B4-BE49-F238E27FC236}">
                <a16:creationId xmlns:a16="http://schemas.microsoft.com/office/drawing/2014/main" id="{8E67456D-D535-C519-7BDB-2E6E67071556}"/>
              </a:ext>
            </a:extLst>
          </p:cNvPr>
          <p:cNvSpPr txBox="1"/>
          <p:nvPr/>
        </p:nvSpPr>
        <p:spPr>
          <a:xfrm>
            <a:off x="453246" y="1765430"/>
            <a:ext cx="3415077" cy="2923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ctr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dirty="0">
                <a:latin typeface="Arial"/>
                <a:cs typeface="Arial"/>
              </a:rPr>
              <a:t>Efficacy and futility criteria for PE1 and PE2</a:t>
            </a:r>
          </a:p>
        </p:txBody>
      </p:sp>
      <p:sp>
        <p:nvSpPr>
          <p:cNvPr id="8444" name="TextBox 8443">
            <a:extLst>
              <a:ext uri="{FF2B5EF4-FFF2-40B4-BE49-F238E27FC236}">
                <a16:creationId xmlns:a16="http://schemas.microsoft.com/office/drawing/2014/main" id="{14571879-6F17-3003-C661-FC9655795CD2}"/>
              </a:ext>
            </a:extLst>
          </p:cNvPr>
          <p:cNvSpPr txBox="1"/>
          <p:nvPr/>
        </p:nvSpPr>
        <p:spPr>
          <a:xfrm>
            <a:off x="493184" y="5134389"/>
            <a:ext cx="325473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000" dirty="0">
                <a:latin typeface="Arial"/>
                <a:cs typeface="Arial"/>
              </a:rPr>
              <a:t>* Efficacy criteria at FA will be adjusted according to the actual % information at IA for each endpoint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8424">
                <a:extLst>
                  <a:ext uri="{FF2B5EF4-FFF2-40B4-BE49-F238E27FC236}">
                    <a16:creationId xmlns:a16="http://schemas.microsoft.com/office/drawing/2014/main" id="{AF587240-8F01-3CE9-B245-8E272BD45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345062"/>
                  </p:ext>
                </p:extLst>
              </p:nvPr>
            </p:nvGraphicFramePr>
            <p:xfrm>
              <a:off x="533418" y="3728892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13841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22228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Overall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𝟎𝟏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0.009948*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8424">
                <a:extLst>
                  <a:ext uri="{FF2B5EF4-FFF2-40B4-BE49-F238E27FC236}">
                    <a16:creationId xmlns:a16="http://schemas.microsoft.com/office/drawing/2014/main" id="{AF587240-8F01-3CE9-B245-8E272BD45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345062"/>
                  </p:ext>
                </p:extLst>
              </p:nvPr>
            </p:nvGraphicFramePr>
            <p:xfrm>
              <a:off x="533418" y="3728892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13841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22228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9" t="-1316" r="-222754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0.009948*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942998-BBCD-BDE5-6AA5-D52D1907FBD5}"/>
              </a:ext>
            </a:extLst>
          </p:cNvPr>
          <p:cNvSpPr>
            <a:spLocks noChangeAspect="1"/>
          </p:cNvSpPr>
          <p:nvPr/>
        </p:nvSpPr>
        <p:spPr>
          <a:xfrm>
            <a:off x="9362347" y="252991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BB32CD-5476-8BA6-9530-40634514738D}"/>
              </a:ext>
            </a:extLst>
          </p:cNvPr>
          <p:cNvSpPr>
            <a:spLocks noChangeAspect="1"/>
          </p:cNvSpPr>
          <p:nvPr/>
        </p:nvSpPr>
        <p:spPr>
          <a:xfrm>
            <a:off x="4531788" y="5312227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75FDC9-039B-B8DC-2645-F1891D5364A1}"/>
              </a:ext>
            </a:extLst>
          </p:cNvPr>
          <p:cNvSpPr>
            <a:spLocks noChangeAspect="1"/>
          </p:cNvSpPr>
          <p:nvPr/>
        </p:nvSpPr>
        <p:spPr>
          <a:xfrm>
            <a:off x="7408847" y="5742182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8136F6-C068-0761-A7ED-5405269AB638}"/>
              </a:ext>
            </a:extLst>
          </p:cNvPr>
          <p:cNvSpPr>
            <a:spLocks noChangeAspect="1"/>
          </p:cNvSpPr>
          <p:nvPr/>
        </p:nvSpPr>
        <p:spPr>
          <a:xfrm>
            <a:off x="7408847" y="4846399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075395-456B-256C-EE48-414331A5DEC0}"/>
              </a:ext>
            </a:extLst>
          </p:cNvPr>
          <p:cNvSpPr>
            <a:spLocks noChangeAspect="1"/>
          </p:cNvSpPr>
          <p:nvPr/>
        </p:nvSpPr>
        <p:spPr>
          <a:xfrm>
            <a:off x="7418595" y="2513235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0A2D8-61EF-B0AA-CF27-DF8824C08066}"/>
              </a:ext>
            </a:extLst>
          </p:cNvPr>
          <p:cNvSpPr>
            <a:spLocks noChangeAspect="1"/>
          </p:cNvSpPr>
          <p:nvPr/>
        </p:nvSpPr>
        <p:spPr>
          <a:xfrm>
            <a:off x="9904971" y="4746140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D1DBE3-06C5-519A-5716-3466852063CB}"/>
              </a:ext>
            </a:extLst>
          </p:cNvPr>
          <p:cNvSpPr txBox="1"/>
          <p:nvPr/>
        </p:nvSpPr>
        <p:spPr>
          <a:xfrm>
            <a:off x="9133796" y="281817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0.009948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B5F25-9B5F-695D-84F3-186EBBBA5154}"/>
              </a:ext>
            </a:extLst>
          </p:cNvPr>
          <p:cNvSpPr txBox="1"/>
          <p:nvPr/>
        </p:nvSpPr>
        <p:spPr>
          <a:xfrm>
            <a:off x="9133796" y="394691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0.009948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5E453-1F3C-FDFE-9B06-6D31533FD6FC}"/>
              </a:ext>
            </a:extLst>
          </p:cNvPr>
          <p:cNvSpPr txBox="1"/>
          <p:nvPr/>
        </p:nvSpPr>
        <p:spPr>
          <a:xfrm>
            <a:off x="9133796" y="5070777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cxnSp>
        <p:nvCxnSpPr>
          <p:cNvPr id="8354" name="Straight Arrow Connector 8353">
            <a:extLst>
              <a:ext uri="{FF2B5EF4-FFF2-40B4-BE49-F238E27FC236}">
                <a16:creationId xmlns:a16="http://schemas.microsoft.com/office/drawing/2014/main" id="{ECC6D9B1-D9DC-FE98-3357-760E06411D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1157" y="5434920"/>
            <a:ext cx="182880" cy="5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5" name="Oval 8354">
            <a:extLst>
              <a:ext uri="{FF2B5EF4-FFF2-40B4-BE49-F238E27FC236}">
                <a16:creationId xmlns:a16="http://schemas.microsoft.com/office/drawing/2014/main" id="{36E054DD-D6A8-4CF6-65C4-4316B681FF30}"/>
              </a:ext>
            </a:extLst>
          </p:cNvPr>
          <p:cNvSpPr>
            <a:spLocks noChangeAspect="1"/>
          </p:cNvSpPr>
          <p:nvPr/>
        </p:nvSpPr>
        <p:spPr>
          <a:xfrm>
            <a:off x="4538535" y="3924359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</p:txBody>
      </p:sp>
      <p:sp>
        <p:nvSpPr>
          <p:cNvPr id="8359" name="TextBox 8358">
            <a:extLst>
              <a:ext uri="{FF2B5EF4-FFF2-40B4-BE49-F238E27FC236}">
                <a16:creationId xmlns:a16="http://schemas.microsoft.com/office/drawing/2014/main" id="{695A2F6B-C18E-342B-D365-B039D498C4FB}"/>
              </a:ext>
            </a:extLst>
          </p:cNvPr>
          <p:cNvSpPr txBox="1"/>
          <p:nvPr/>
        </p:nvSpPr>
        <p:spPr>
          <a:xfrm>
            <a:off x="10166095" y="3033654"/>
            <a:ext cx="93858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360" name="Oval 8359">
            <a:extLst>
              <a:ext uri="{FF2B5EF4-FFF2-40B4-BE49-F238E27FC236}">
                <a16:creationId xmlns:a16="http://schemas.microsoft.com/office/drawing/2014/main" id="{71483174-B840-E9B6-1AC1-359CA3EE022B}"/>
              </a:ext>
            </a:extLst>
          </p:cNvPr>
          <p:cNvSpPr>
            <a:spLocks noChangeAspect="1"/>
          </p:cNvSpPr>
          <p:nvPr/>
        </p:nvSpPr>
        <p:spPr>
          <a:xfrm>
            <a:off x="10493469" y="252991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</a:p>
        </p:txBody>
      </p:sp>
      <p:sp>
        <p:nvSpPr>
          <p:cNvPr id="8361" name="TextBox 8360">
            <a:extLst>
              <a:ext uri="{FF2B5EF4-FFF2-40B4-BE49-F238E27FC236}">
                <a16:creationId xmlns:a16="http://schemas.microsoft.com/office/drawing/2014/main" id="{28673859-32C3-B495-B8F1-98C023F2E682}"/>
              </a:ext>
            </a:extLst>
          </p:cNvPr>
          <p:cNvSpPr txBox="1"/>
          <p:nvPr/>
        </p:nvSpPr>
        <p:spPr>
          <a:xfrm>
            <a:off x="10264918" y="281817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sp>
        <p:nvSpPr>
          <p:cNvPr id="8362" name="Oval 8361">
            <a:extLst>
              <a:ext uri="{FF2B5EF4-FFF2-40B4-BE49-F238E27FC236}">
                <a16:creationId xmlns:a16="http://schemas.microsoft.com/office/drawing/2014/main" id="{22B42B1C-0374-7715-3E0D-CA86EE0E9B3E}"/>
              </a:ext>
            </a:extLst>
          </p:cNvPr>
          <p:cNvSpPr>
            <a:spLocks noChangeAspect="1"/>
          </p:cNvSpPr>
          <p:nvPr/>
        </p:nvSpPr>
        <p:spPr>
          <a:xfrm>
            <a:off x="9360857" y="364715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</a:p>
        </p:txBody>
      </p:sp>
      <p:sp>
        <p:nvSpPr>
          <p:cNvPr id="8363" name="TextBox 8362">
            <a:extLst>
              <a:ext uri="{FF2B5EF4-FFF2-40B4-BE49-F238E27FC236}">
                <a16:creationId xmlns:a16="http://schemas.microsoft.com/office/drawing/2014/main" id="{D2BB9888-4ED7-E282-4E76-2DE6FB4E0021}"/>
              </a:ext>
            </a:extLst>
          </p:cNvPr>
          <p:cNvSpPr txBox="1"/>
          <p:nvPr/>
        </p:nvSpPr>
        <p:spPr>
          <a:xfrm>
            <a:off x="10166096" y="4158648"/>
            <a:ext cx="9385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PE2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364" name="TextBox 8363">
            <a:extLst>
              <a:ext uri="{FF2B5EF4-FFF2-40B4-BE49-F238E27FC236}">
                <a16:creationId xmlns:a16="http://schemas.microsoft.com/office/drawing/2014/main" id="{B46BD5D2-6562-B1C4-23BB-24EC212882C9}"/>
              </a:ext>
            </a:extLst>
          </p:cNvPr>
          <p:cNvSpPr txBox="1"/>
          <p:nvPr/>
        </p:nvSpPr>
        <p:spPr>
          <a:xfrm>
            <a:off x="10264918" y="394691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sp>
        <p:nvSpPr>
          <p:cNvPr id="8365" name="Oval 8364">
            <a:extLst>
              <a:ext uri="{FF2B5EF4-FFF2-40B4-BE49-F238E27FC236}">
                <a16:creationId xmlns:a16="http://schemas.microsoft.com/office/drawing/2014/main" id="{E8D4254B-2414-3EC0-5813-FDE3C3E7FD67}"/>
              </a:ext>
            </a:extLst>
          </p:cNvPr>
          <p:cNvSpPr>
            <a:spLocks noChangeAspect="1"/>
          </p:cNvSpPr>
          <p:nvPr/>
        </p:nvSpPr>
        <p:spPr>
          <a:xfrm>
            <a:off x="10491979" y="364715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E8083-A881-67D9-5FE3-8E21E06BE70B}"/>
              </a:ext>
            </a:extLst>
          </p:cNvPr>
          <p:cNvSpPr txBox="1"/>
          <p:nvPr/>
        </p:nvSpPr>
        <p:spPr>
          <a:xfrm>
            <a:off x="10264687" y="5064640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01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228693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– Testing Strategy Option 2a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8380" name="Table 8380">
            <a:extLst>
              <a:ext uri="{FF2B5EF4-FFF2-40B4-BE49-F238E27FC236}">
                <a16:creationId xmlns:a16="http://schemas.microsoft.com/office/drawing/2014/main" id="{4CB33FBA-4954-631A-58F1-D47595164B13}"/>
              </a:ext>
            </a:extLst>
          </p:cNvPr>
          <p:cNvGraphicFramePr>
            <a:graphicFrameLocks noGrp="1"/>
          </p:cNvGraphicFramePr>
          <p:nvPr/>
        </p:nvGraphicFramePr>
        <p:xfrm>
          <a:off x="4828886" y="1632226"/>
          <a:ext cx="2556552" cy="493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76">
                  <a:extLst>
                    <a:ext uri="{9D8B030D-6E8A-4147-A177-3AD203B41FA5}">
                      <a16:colId xmlns:a16="http://schemas.microsoft.com/office/drawing/2014/main" val="1954444078"/>
                    </a:ext>
                  </a:extLst>
                </a:gridCol>
                <a:gridCol w="1278276">
                  <a:extLst>
                    <a:ext uri="{9D8B030D-6E8A-4147-A177-3AD203B41FA5}">
                      <a16:colId xmlns:a16="http://schemas.microsoft.com/office/drawing/2014/main" val="3228373619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05216"/>
                  </a:ext>
                </a:extLst>
              </a:tr>
              <a:tr h="462932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17372"/>
                  </a:ext>
                </a:extLst>
              </a:tr>
              <a:tr h="4629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27278"/>
                  </a:ext>
                </a:extLst>
              </a:tr>
              <a:tr h="4629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734062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≤ 0.00005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35364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0.0001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38192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51373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98281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10536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5224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Negative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 ≥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2225"/>
                  </a:ext>
                </a:extLst>
              </a:tr>
            </a:tbl>
          </a:graphicData>
        </a:graphic>
      </p:graphicFrame>
      <p:graphicFrame>
        <p:nvGraphicFramePr>
          <p:cNvPr id="8403" name="Table 8402">
            <a:extLst>
              <a:ext uri="{FF2B5EF4-FFF2-40B4-BE49-F238E27FC236}">
                <a16:creationId xmlns:a16="http://schemas.microsoft.com/office/drawing/2014/main" id="{964EFA1F-08BF-3AB6-9E7E-2C0EA4B1086F}"/>
              </a:ext>
            </a:extLst>
          </p:cNvPr>
          <p:cNvGraphicFramePr>
            <a:graphicFrameLocks noGrp="1"/>
          </p:cNvGraphicFramePr>
          <p:nvPr/>
        </p:nvGraphicFramePr>
        <p:xfrm>
          <a:off x="8232437" y="2818353"/>
          <a:ext cx="3064317" cy="27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317">
                  <a:extLst>
                    <a:ext uri="{9D8B030D-6E8A-4147-A177-3AD203B41FA5}">
                      <a16:colId xmlns:a16="http://schemas.microsoft.com/office/drawing/2014/main" val="1998757427"/>
                    </a:ext>
                  </a:extLst>
                </a:gridCol>
              </a:tblGrid>
              <a:tr h="557924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1706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0771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67277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9791"/>
                  </a:ext>
                </a:extLst>
              </a:tr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85511"/>
                  </a:ext>
                </a:extLst>
              </a:tr>
            </a:tbl>
          </a:graphicData>
        </a:graphic>
      </p:graphicFrame>
      <p:sp>
        <p:nvSpPr>
          <p:cNvPr id="8407" name="Rectangle 5">
            <a:extLst>
              <a:ext uri="{FF2B5EF4-FFF2-40B4-BE49-F238E27FC236}">
                <a16:creationId xmlns:a16="http://schemas.microsoft.com/office/drawing/2014/main" id="{43C9F278-F3A7-F72D-868C-E73F5978BBD0}"/>
              </a:ext>
            </a:extLst>
          </p:cNvPr>
          <p:cNvSpPr txBox="1">
            <a:spLocks/>
          </p:cNvSpPr>
          <p:nvPr/>
        </p:nvSpPr>
        <p:spPr>
          <a:xfrm>
            <a:off x="8227109" y="4232470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408" name="Rectangle 5">
            <a:extLst>
              <a:ext uri="{FF2B5EF4-FFF2-40B4-BE49-F238E27FC236}">
                <a16:creationId xmlns:a16="http://schemas.microsoft.com/office/drawing/2014/main" id="{B8B8C075-DBC9-3D5C-9DA7-1919B1B84000}"/>
              </a:ext>
            </a:extLst>
          </p:cNvPr>
          <p:cNvSpPr txBox="1">
            <a:spLocks/>
          </p:cNvSpPr>
          <p:nvPr/>
        </p:nvSpPr>
        <p:spPr>
          <a:xfrm>
            <a:off x="8227109" y="4050261"/>
            <a:ext cx="691628" cy="162902"/>
          </a:xfrm>
          <a:prstGeom prst="rect">
            <a:avLst/>
          </a:prstGeom>
          <a:solidFill>
            <a:srgbClr val="C00000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kern="0" dirty="0">
                <a:solidFill>
                  <a:srgbClr val="FFFFFF"/>
                </a:solidFill>
                <a:latin typeface="Arial"/>
                <a:cs typeface="Arial"/>
              </a:rPr>
              <a:t>CILO/FIR</a:t>
            </a:r>
          </a:p>
        </p:txBody>
      </p:sp>
      <p:sp>
        <p:nvSpPr>
          <p:cNvPr id="8409" name="TextBox 8408">
            <a:extLst>
              <a:ext uri="{FF2B5EF4-FFF2-40B4-BE49-F238E27FC236}">
                <a16:creationId xmlns:a16="http://schemas.microsoft.com/office/drawing/2014/main" id="{C60B17E8-452B-FB91-6849-AE65CFB26565}"/>
              </a:ext>
            </a:extLst>
          </p:cNvPr>
          <p:cNvSpPr txBox="1"/>
          <p:nvPr/>
        </p:nvSpPr>
        <p:spPr>
          <a:xfrm>
            <a:off x="9034974" y="4158648"/>
            <a:ext cx="9385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PE2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3" name="TextBox 8412">
            <a:extLst>
              <a:ext uri="{FF2B5EF4-FFF2-40B4-BE49-F238E27FC236}">
                <a16:creationId xmlns:a16="http://schemas.microsoft.com/office/drawing/2014/main" id="{48C951EF-990A-E41F-411C-30E70F919762}"/>
              </a:ext>
            </a:extLst>
          </p:cNvPr>
          <p:cNvSpPr txBox="1"/>
          <p:nvPr/>
        </p:nvSpPr>
        <p:spPr>
          <a:xfrm>
            <a:off x="9034977" y="5277820"/>
            <a:ext cx="147914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Selected PE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77CB2448-700C-D058-F34A-290190F6CED3}"/>
              </a:ext>
            </a:extLst>
          </p:cNvPr>
          <p:cNvSpPr txBox="1">
            <a:spLocks/>
          </p:cNvSpPr>
          <p:nvPr/>
        </p:nvSpPr>
        <p:spPr>
          <a:xfrm>
            <a:off x="8237767" y="5341430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02" name="Rectangle 5">
            <a:extLst>
              <a:ext uri="{FF2B5EF4-FFF2-40B4-BE49-F238E27FC236}">
                <a16:creationId xmlns:a16="http://schemas.microsoft.com/office/drawing/2014/main" id="{4A8D0D36-A9D3-963A-B1F7-A384BB746993}"/>
              </a:ext>
            </a:extLst>
          </p:cNvPr>
          <p:cNvSpPr txBox="1">
            <a:spLocks/>
          </p:cNvSpPr>
          <p:nvPr/>
        </p:nvSpPr>
        <p:spPr>
          <a:xfrm>
            <a:off x="8237767" y="5168648"/>
            <a:ext cx="691628" cy="1629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</a:p>
        </p:txBody>
      </p:sp>
      <p:sp>
        <p:nvSpPr>
          <p:cNvPr id="8204" name="Rectangle 5">
            <a:extLst>
              <a:ext uri="{FF2B5EF4-FFF2-40B4-BE49-F238E27FC236}">
                <a16:creationId xmlns:a16="http://schemas.microsoft.com/office/drawing/2014/main" id="{6BED9676-4160-D36E-85EF-08F0EE907F4D}"/>
              </a:ext>
            </a:extLst>
          </p:cNvPr>
          <p:cNvSpPr txBox="1">
            <a:spLocks/>
          </p:cNvSpPr>
          <p:nvPr/>
        </p:nvSpPr>
        <p:spPr>
          <a:xfrm>
            <a:off x="8237767" y="2941259"/>
            <a:ext cx="691628" cy="162902"/>
          </a:xfrm>
          <a:prstGeom prst="rect">
            <a:avLst/>
          </a:prstGeom>
          <a:gradFill>
            <a:gsLst>
              <a:gs pos="0">
                <a:srgbClr val="C00000">
                  <a:alpha val="50000"/>
                </a:srgbClr>
              </a:gs>
              <a:gs pos="100000">
                <a:srgbClr val="215481"/>
              </a:gs>
            </a:gsLst>
            <a:lin ang="14400000"/>
          </a:gradFill>
          <a:ln w="15875">
            <a:noFill/>
            <a:prstDash val="dash"/>
          </a:ln>
        </p:spPr>
        <p:txBody>
          <a:bodyPr vert="horz" wrap="none" lIns="91440" tIns="0" rIns="91440" bIns="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</a:p>
        </p:txBody>
      </p:sp>
      <p:sp>
        <p:nvSpPr>
          <p:cNvPr id="8205" name="Rectangle 5">
            <a:extLst>
              <a:ext uri="{FF2B5EF4-FFF2-40B4-BE49-F238E27FC236}">
                <a16:creationId xmlns:a16="http://schemas.microsoft.com/office/drawing/2014/main" id="{F56BCA4D-D92A-B15A-3E68-EBF10456E6FE}"/>
              </a:ext>
            </a:extLst>
          </p:cNvPr>
          <p:cNvSpPr txBox="1">
            <a:spLocks/>
          </p:cNvSpPr>
          <p:nvPr/>
        </p:nvSpPr>
        <p:spPr>
          <a:xfrm>
            <a:off x="8237767" y="3116407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8FC3F9F8-492F-D782-664B-FA819FB683F7}"/>
              </a:ext>
            </a:extLst>
          </p:cNvPr>
          <p:cNvSpPr txBox="1"/>
          <p:nvPr/>
        </p:nvSpPr>
        <p:spPr>
          <a:xfrm>
            <a:off x="9034973" y="3033654"/>
            <a:ext cx="93858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419" name="Rectangle: Top Corners Rounded 8418">
            <a:extLst>
              <a:ext uri="{FF2B5EF4-FFF2-40B4-BE49-F238E27FC236}">
                <a16:creationId xmlns:a16="http://schemas.microsoft.com/office/drawing/2014/main" id="{FB7F1F09-0754-6201-CE3F-93D00B80AE5A}"/>
              </a:ext>
            </a:extLst>
          </p:cNvPr>
          <p:cNvSpPr/>
          <p:nvPr/>
        </p:nvSpPr>
        <p:spPr>
          <a:xfrm>
            <a:off x="8075623" y="1375068"/>
            <a:ext cx="3382908" cy="5332102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0" name="Oval 8419">
            <a:extLst>
              <a:ext uri="{FF2B5EF4-FFF2-40B4-BE49-F238E27FC236}">
                <a16:creationId xmlns:a16="http://schemas.microsoft.com/office/drawing/2014/main" id="{17EC17EE-F6BC-31CF-D837-DC6A2734B8DA}"/>
              </a:ext>
            </a:extLst>
          </p:cNvPr>
          <p:cNvSpPr>
            <a:spLocks noChangeAspect="1"/>
          </p:cNvSpPr>
          <p:nvPr/>
        </p:nvSpPr>
        <p:spPr>
          <a:xfrm>
            <a:off x="8848723" y="1125690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</a:p>
        </p:txBody>
      </p:sp>
      <p:sp>
        <p:nvSpPr>
          <p:cNvPr id="8421" name="Rectangle: Top Corners Rounded 8420">
            <a:extLst>
              <a:ext uri="{FF2B5EF4-FFF2-40B4-BE49-F238E27FC236}">
                <a16:creationId xmlns:a16="http://schemas.microsoft.com/office/drawing/2014/main" id="{645963E0-8086-61FE-96DD-8C4AA0D587AE}"/>
              </a:ext>
            </a:extLst>
          </p:cNvPr>
          <p:cNvSpPr/>
          <p:nvPr/>
        </p:nvSpPr>
        <p:spPr>
          <a:xfrm>
            <a:off x="4675695" y="1376652"/>
            <a:ext cx="2884691" cy="5330518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2" name="Oval 8421">
            <a:extLst>
              <a:ext uri="{FF2B5EF4-FFF2-40B4-BE49-F238E27FC236}">
                <a16:creationId xmlns:a16="http://schemas.microsoft.com/office/drawing/2014/main" id="{0D863484-9DDC-26AC-4F32-748F3A119324}"/>
              </a:ext>
            </a:extLst>
          </p:cNvPr>
          <p:cNvSpPr>
            <a:spLocks noChangeAspect="1"/>
          </p:cNvSpPr>
          <p:nvPr/>
        </p:nvSpPr>
        <p:spPr>
          <a:xfrm>
            <a:off x="5258726" y="1131384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42" name="Table 8424">
                <a:extLst>
                  <a:ext uri="{FF2B5EF4-FFF2-40B4-BE49-F238E27FC236}">
                    <a16:creationId xmlns:a16="http://schemas.microsoft.com/office/drawing/2014/main" id="{B6D8E5EC-B914-E6D0-1B7D-67EB2C6A3E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418" y="2264435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23268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12801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Overall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𝟎𝟎𝟓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0.00005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0.00497*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42" name="Table 8424">
                <a:extLst>
                  <a:ext uri="{FF2B5EF4-FFF2-40B4-BE49-F238E27FC236}">
                    <a16:creationId xmlns:a16="http://schemas.microsoft.com/office/drawing/2014/main" id="{B6D8E5EC-B914-E6D0-1B7D-67EB2C6A3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835396"/>
                  </p:ext>
                </p:extLst>
              </p:nvPr>
            </p:nvGraphicFramePr>
            <p:xfrm>
              <a:off x="533418" y="2264435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23268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12801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5" t="-1316" r="-220833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0.00005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0.00497*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43" name="TextBox 8442">
            <a:extLst>
              <a:ext uri="{FF2B5EF4-FFF2-40B4-BE49-F238E27FC236}">
                <a16:creationId xmlns:a16="http://schemas.microsoft.com/office/drawing/2014/main" id="{8E67456D-D535-C519-7BDB-2E6E67071556}"/>
              </a:ext>
            </a:extLst>
          </p:cNvPr>
          <p:cNvSpPr txBox="1"/>
          <p:nvPr/>
        </p:nvSpPr>
        <p:spPr>
          <a:xfrm>
            <a:off x="453246" y="1765430"/>
            <a:ext cx="3415077" cy="2923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ctr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dirty="0">
                <a:latin typeface="Arial"/>
                <a:cs typeface="Arial"/>
              </a:rPr>
              <a:t>Efficacy and futility criteria for PE1 and PE2</a:t>
            </a:r>
          </a:p>
        </p:txBody>
      </p:sp>
      <p:sp>
        <p:nvSpPr>
          <p:cNvPr id="8444" name="TextBox 8443">
            <a:extLst>
              <a:ext uri="{FF2B5EF4-FFF2-40B4-BE49-F238E27FC236}">
                <a16:creationId xmlns:a16="http://schemas.microsoft.com/office/drawing/2014/main" id="{14571879-6F17-3003-C661-FC9655795CD2}"/>
              </a:ext>
            </a:extLst>
          </p:cNvPr>
          <p:cNvSpPr txBox="1"/>
          <p:nvPr/>
        </p:nvSpPr>
        <p:spPr>
          <a:xfrm>
            <a:off x="493184" y="5134389"/>
            <a:ext cx="325473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000" dirty="0">
                <a:latin typeface="Arial"/>
                <a:cs typeface="Arial"/>
              </a:rPr>
              <a:t>* Efficacy criteria at FA will be adjusted according to the actual % information at IA for each endpoint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8424">
                <a:extLst>
                  <a:ext uri="{FF2B5EF4-FFF2-40B4-BE49-F238E27FC236}">
                    <a16:creationId xmlns:a16="http://schemas.microsoft.com/office/drawing/2014/main" id="{AF587240-8F01-3CE9-B245-8E272BD45E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418" y="3728892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13841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22228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Overall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𝟎𝟏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0.009948*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8424">
                <a:extLst>
                  <a:ext uri="{FF2B5EF4-FFF2-40B4-BE49-F238E27FC236}">
                    <a16:creationId xmlns:a16="http://schemas.microsoft.com/office/drawing/2014/main" id="{AF587240-8F01-3CE9-B245-8E272BD45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345062"/>
                  </p:ext>
                </p:extLst>
              </p:nvPr>
            </p:nvGraphicFramePr>
            <p:xfrm>
              <a:off x="533418" y="3728892"/>
              <a:ext cx="3254734" cy="1198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13841">
                      <a:extLst>
                        <a:ext uri="{9D8B030D-6E8A-4147-A177-3AD203B41FA5}">
                          <a16:colId xmlns:a16="http://schemas.microsoft.com/office/drawing/2014/main" val="2314790229"/>
                        </a:ext>
                      </a:extLst>
                    </a:gridCol>
                    <a:gridCol w="1022228">
                      <a:extLst>
                        <a:ext uri="{9D8B030D-6E8A-4147-A177-3AD203B41FA5}">
                          <a16:colId xmlns:a16="http://schemas.microsoft.com/office/drawing/2014/main" val="2601077351"/>
                        </a:ext>
                      </a:extLst>
                    </a:gridCol>
                    <a:gridCol w="1218665">
                      <a:extLst>
                        <a:ext uri="{9D8B030D-6E8A-4147-A177-3AD203B41FA5}">
                          <a16:colId xmlns:a16="http://schemas.microsoft.com/office/drawing/2014/main" val="7495903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9" t="-1316" r="-222754" b="-1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91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Efficacy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0.0001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≤ 0.009948*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763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Futility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a:t>P ≥ 0.3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8456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942998-BBCD-BDE5-6AA5-D52D1907FBD5}"/>
              </a:ext>
            </a:extLst>
          </p:cNvPr>
          <p:cNvSpPr>
            <a:spLocks noChangeAspect="1"/>
          </p:cNvSpPr>
          <p:nvPr/>
        </p:nvSpPr>
        <p:spPr>
          <a:xfrm>
            <a:off x="9362347" y="252991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BB32CD-5476-8BA6-9530-40634514738D}"/>
              </a:ext>
            </a:extLst>
          </p:cNvPr>
          <p:cNvSpPr>
            <a:spLocks noChangeAspect="1"/>
          </p:cNvSpPr>
          <p:nvPr/>
        </p:nvSpPr>
        <p:spPr>
          <a:xfrm>
            <a:off x="4531788" y="5312227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75FDC9-039B-B8DC-2645-F1891D5364A1}"/>
              </a:ext>
            </a:extLst>
          </p:cNvPr>
          <p:cNvSpPr>
            <a:spLocks noChangeAspect="1"/>
          </p:cNvSpPr>
          <p:nvPr/>
        </p:nvSpPr>
        <p:spPr>
          <a:xfrm>
            <a:off x="7408847" y="5742182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8136F6-C068-0761-A7ED-5405269AB638}"/>
              </a:ext>
            </a:extLst>
          </p:cNvPr>
          <p:cNvSpPr>
            <a:spLocks noChangeAspect="1"/>
          </p:cNvSpPr>
          <p:nvPr/>
        </p:nvSpPr>
        <p:spPr>
          <a:xfrm>
            <a:off x="7408847" y="4846399"/>
            <a:ext cx="274320" cy="274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075395-456B-256C-EE48-414331A5DEC0}"/>
              </a:ext>
            </a:extLst>
          </p:cNvPr>
          <p:cNvSpPr>
            <a:spLocks noChangeAspect="1"/>
          </p:cNvSpPr>
          <p:nvPr/>
        </p:nvSpPr>
        <p:spPr>
          <a:xfrm>
            <a:off x="7418595" y="2513235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0A2D8-61EF-B0AA-CF27-DF8824C08066}"/>
              </a:ext>
            </a:extLst>
          </p:cNvPr>
          <p:cNvSpPr>
            <a:spLocks noChangeAspect="1"/>
          </p:cNvSpPr>
          <p:nvPr/>
        </p:nvSpPr>
        <p:spPr>
          <a:xfrm>
            <a:off x="9904971" y="4746140"/>
            <a:ext cx="274320" cy="274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D1DBE3-06C5-519A-5716-3466852063CB}"/>
              </a:ext>
            </a:extLst>
          </p:cNvPr>
          <p:cNvSpPr txBox="1"/>
          <p:nvPr/>
        </p:nvSpPr>
        <p:spPr>
          <a:xfrm>
            <a:off x="9133796" y="281817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0.009948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B5F25-9B5F-695D-84F3-186EBBBA5154}"/>
              </a:ext>
            </a:extLst>
          </p:cNvPr>
          <p:cNvSpPr txBox="1"/>
          <p:nvPr/>
        </p:nvSpPr>
        <p:spPr>
          <a:xfrm>
            <a:off x="9133796" y="394691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0.009948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5E453-1F3C-FDFE-9B06-6D31533FD6FC}"/>
              </a:ext>
            </a:extLst>
          </p:cNvPr>
          <p:cNvSpPr txBox="1"/>
          <p:nvPr/>
        </p:nvSpPr>
        <p:spPr>
          <a:xfrm>
            <a:off x="9400687" y="5070777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sp>
        <p:nvSpPr>
          <p:cNvPr id="8355" name="Oval 8354">
            <a:extLst>
              <a:ext uri="{FF2B5EF4-FFF2-40B4-BE49-F238E27FC236}">
                <a16:creationId xmlns:a16="http://schemas.microsoft.com/office/drawing/2014/main" id="{36E054DD-D6A8-4CF6-65C4-4316B681FF30}"/>
              </a:ext>
            </a:extLst>
          </p:cNvPr>
          <p:cNvSpPr>
            <a:spLocks noChangeAspect="1"/>
          </p:cNvSpPr>
          <p:nvPr/>
        </p:nvSpPr>
        <p:spPr>
          <a:xfrm>
            <a:off x="4538535" y="3924359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</p:txBody>
      </p:sp>
      <p:sp>
        <p:nvSpPr>
          <p:cNvPr id="8359" name="TextBox 8358">
            <a:extLst>
              <a:ext uri="{FF2B5EF4-FFF2-40B4-BE49-F238E27FC236}">
                <a16:creationId xmlns:a16="http://schemas.microsoft.com/office/drawing/2014/main" id="{695A2F6B-C18E-342B-D365-B039D498C4FB}"/>
              </a:ext>
            </a:extLst>
          </p:cNvPr>
          <p:cNvSpPr txBox="1"/>
          <p:nvPr/>
        </p:nvSpPr>
        <p:spPr>
          <a:xfrm>
            <a:off x="10166095" y="3033654"/>
            <a:ext cx="93858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PE1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360" name="Oval 8359">
            <a:extLst>
              <a:ext uri="{FF2B5EF4-FFF2-40B4-BE49-F238E27FC236}">
                <a16:creationId xmlns:a16="http://schemas.microsoft.com/office/drawing/2014/main" id="{71483174-B840-E9B6-1AC1-359CA3EE022B}"/>
              </a:ext>
            </a:extLst>
          </p:cNvPr>
          <p:cNvSpPr>
            <a:spLocks noChangeAspect="1"/>
          </p:cNvSpPr>
          <p:nvPr/>
        </p:nvSpPr>
        <p:spPr>
          <a:xfrm>
            <a:off x="10493469" y="252991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</a:p>
        </p:txBody>
      </p:sp>
      <p:sp>
        <p:nvSpPr>
          <p:cNvPr id="8361" name="TextBox 8360">
            <a:extLst>
              <a:ext uri="{FF2B5EF4-FFF2-40B4-BE49-F238E27FC236}">
                <a16:creationId xmlns:a16="http://schemas.microsoft.com/office/drawing/2014/main" id="{28673859-32C3-B495-B8F1-98C023F2E682}"/>
              </a:ext>
            </a:extLst>
          </p:cNvPr>
          <p:cNvSpPr txBox="1"/>
          <p:nvPr/>
        </p:nvSpPr>
        <p:spPr>
          <a:xfrm>
            <a:off x="10264918" y="281817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sp>
        <p:nvSpPr>
          <p:cNvPr id="8362" name="Oval 8361">
            <a:extLst>
              <a:ext uri="{FF2B5EF4-FFF2-40B4-BE49-F238E27FC236}">
                <a16:creationId xmlns:a16="http://schemas.microsoft.com/office/drawing/2014/main" id="{22B42B1C-0374-7715-3E0D-CA86EE0E9B3E}"/>
              </a:ext>
            </a:extLst>
          </p:cNvPr>
          <p:cNvSpPr>
            <a:spLocks noChangeAspect="1"/>
          </p:cNvSpPr>
          <p:nvPr/>
        </p:nvSpPr>
        <p:spPr>
          <a:xfrm>
            <a:off x="9360857" y="364715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</a:p>
        </p:txBody>
      </p:sp>
      <p:sp>
        <p:nvSpPr>
          <p:cNvPr id="8363" name="TextBox 8362">
            <a:extLst>
              <a:ext uri="{FF2B5EF4-FFF2-40B4-BE49-F238E27FC236}">
                <a16:creationId xmlns:a16="http://schemas.microsoft.com/office/drawing/2014/main" id="{D2BB9888-4ED7-E282-4E76-2DE6FB4E0021}"/>
              </a:ext>
            </a:extLst>
          </p:cNvPr>
          <p:cNvSpPr txBox="1"/>
          <p:nvPr/>
        </p:nvSpPr>
        <p:spPr>
          <a:xfrm>
            <a:off x="10166096" y="4158648"/>
            <a:ext cx="9385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PE2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364" name="TextBox 8363">
            <a:extLst>
              <a:ext uri="{FF2B5EF4-FFF2-40B4-BE49-F238E27FC236}">
                <a16:creationId xmlns:a16="http://schemas.microsoft.com/office/drawing/2014/main" id="{B46BD5D2-6562-B1C4-23BB-24EC212882C9}"/>
              </a:ext>
            </a:extLst>
          </p:cNvPr>
          <p:cNvSpPr txBox="1"/>
          <p:nvPr/>
        </p:nvSpPr>
        <p:spPr>
          <a:xfrm>
            <a:off x="10264918" y="3946918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  <p:sp>
        <p:nvSpPr>
          <p:cNvPr id="8365" name="Oval 8364">
            <a:extLst>
              <a:ext uri="{FF2B5EF4-FFF2-40B4-BE49-F238E27FC236}">
                <a16:creationId xmlns:a16="http://schemas.microsoft.com/office/drawing/2014/main" id="{E8D4254B-2414-3EC0-5813-FDE3C3E7FD67}"/>
              </a:ext>
            </a:extLst>
          </p:cNvPr>
          <p:cNvSpPr>
            <a:spLocks noChangeAspect="1"/>
          </p:cNvSpPr>
          <p:nvPr/>
        </p:nvSpPr>
        <p:spPr>
          <a:xfrm>
            <a:off x="10491979" y="3647153"/>
            <a:ext cx="274320" cy="27432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33540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228693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 dirty="0"/>
              <a:t>Seamless Design </a:t>
            </a:r>
            <a:r>
              <a:rPr lang="en-US" sz="2000" dirty="0"/>
              <a:t>– Testing Strategy Option 2a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43" name="TextBox 8442">
            <a:extLst>
              <a:ext uri="{FF2B5EF4-FFF2-40B4-BE49-F238E27FC236}">
                <a16:creationId xmlns:a16="http://schemas.microsoft.com/office/drawing/2014/main" id="{8E67456D-D535-C519-7BDB-2E6E67071556}"/>
              </a:ext>
            </a:extLst>
          </p:cNvPr>
          <p:cNvSpPr txBox="1"/>
          <p:nvPr/>
        </p:nvSpPr>
        <p:spPr>
          <a:xfrm>
            <a:off x="4556476" y="1610961"/>
            <a:ext cx="6825508" cy="2923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algn="ctr" defTabSz="1217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When both PEs are promising at IA, criteria for selecting one treatment to the Ph3 portion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44" name="TextBox 8443">
                <a:extLst>
                  <a:ext uri="{FF2B5EF4-FFF2-40B4-BE49-F238E27FC236}">
                    <a16:creationId xmlns:a16="http://schemas.microsoft.com/office/drawing/2014/main" id="{14571879-6F17-3003-C661-FC9655795CD2}"/>
                  </a:ext>
                </a:extLst>
              </p:cNvPr>
              <p:cNvSpPr txBox="1"/>
              <p:nvPr/>
            </p:nvSpPr>
            <p:spPr>
              <a:xfrm>
                <a:off x="3500925" y="6225354"/>
                <a:ext cx="8936610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algn="ctr" defTabSz="121707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latin typeface="Arial"/>
                    <a:cs typeface="Arial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latin typeface="Arial"/>
                    <a:cs typeface="Arial"/>
                  </a:rPr>
                  <a:t> are the observed treatment effect (after missing data imputation) at IA for PE1 (triple vs </a:t>
                </a:r>
                <a:r>
                  <a:rPr lang="en-US" sz="1000" dirty="0" err="1">
                    <a:latin typeface="Arial"/>
                    <a:cs typeface="Arial"/>
                  </a:rPr>
                  <a:t>pbo</a:t>
                </a:r>
                <a:r>
                  <a:rPr lang="en-US" sz="1000" dirty="0">
                    <a:latin typeface="Arial"/>
                    <a:cs typeface="Arial"/>
                  </a:rPr>
                  <a:t>)  and PE2 (CILO/FIR vs </a:t>
                </a:r>
                <a:r>
                  <a:rPr lang="en-US" sz="1000" dirty="0" err="1">
                    <a:latin typeface="Arial"/>
                    <a:cs typeface="Arial"/>
                  </a:rPr>
                  <a:t>pbo</a:t>
                </a:r>
                <a:r>
                  <a:rPr lang="en-US" sz="1000" dirty="0">
                    <a:latin typeface="Arial"/>
                    <a:cs typeface="Arial"/>
                  </a:rPr>
                  <a:t>)</a:t>
                </a:r>
              </a:p>
            </p:txBody>
          </p:sp>
        </mc:Choice>
        <mc:Fallback>
          <p:sp>
            <p:nvSpPr>
              <p:cNvPr id="8444" name="TextBox 8443">
                <a:extLst>
                  <a:ext uri="{FF2B5EF4-FFF2-40B4-BE49-F238E27FC236}">
                    <a16:creationId xmlns:a16="http://schemas.microsoft.com/office/drawing/2014/main" id="{14571879-6F17-3003-C661-FC9655795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925" y="6225354"/>
                <a:ext cx="8936610" cy="246221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9F263C1-C5C4-C635-4F07-17CECD463BC9}"/>
              </a:ext>
            </a:extLst>
          </p:cNvPr>
          <p:cNvSpPr/>
          <p:nvPr/>
        </p:nvSpPr>
        <p:spPr>
          <a:xfrm>
            <a:off x="5549529" y="2642144"/>
            <a:ext cx="5066531" cy="726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CILO/FIR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88F3D-2721-A311-321A-DF02A1932420}"/>
              </a:ext>
            </a:extLst>
          </p:cNvPr>
          <p:cNvSpPr/>
          <p:nvPr/>
        </p:nvSpPr>
        <p:spPr>
          <a:xfrm>
            <a:off x="5551888" y="3374680"/>
            <a:ext cx="5064172" cy="772815"/>
          </a:xfrm>
          <a:prstGeom prst="rect">
            <a:avLst/>
          </a:prstGeom>
          <a:pattFill prst="pct25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 contribution on NASH resolution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≥ 5%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Triple</a:t>
            </a:r>
          </a:p>
          <a:p>
            <a:pPr marL="457200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 contribution on NASH resolution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&lt; 5%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CILO/FIR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60B47-0A43-ADD6-454A-A0252239346E}"/>
              </a:ext>
            </a:extLst>
          </p:cNvPr>
          <p:cNvSpPr/>
          <p:nvPr/>
        </p:nvSpPr>
        <p:spPr>
          <a:xfrm>
            <a:off x="5549529" y="4147495"/>
            <a:ext cx="5064172" cy="772815"/>
          </a:xfrm>
          <a:prstGeom prst="rect">
            <a:avLst/>
          </a:prstGeom>
          <a:pattFill prst="pct25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 contribution on NASH resolution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≥ 5%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Triple</a:t>
            </a:r>
          </a:p>
          <a:p>
            <a:pPr marL="457200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 contribution on NASH resolution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&lt; 5%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CILO/FIR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4FC82-A16B-B614-5B0C-21B333842686}"/>
              </a:ext>
            </a:extLst>
          </p:cNvPr>
          <p:cNvSpPr/>
          <p:nvPr/>
        </p:nvSpPr>
        <p:spPr>
          <a:xfrm>
            <a:off x="5549529" y="4920310"/>
            <a:ext cx="5064172" cy="805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B85352-8F2B-E12E-BB2E-E3481D018D0B}"/>
              </a:ext>
            </a:extLst>
          </p:cNvPr>
          <p:cNvCxnSpPr>
            <a:cxnSpLocks/>
          </p:cNvCxnSpPr>
          <p:nvPr/>
        </p:nvCxnSpPr>
        <p:spPr>
          <a:xfrm flipV="1">
            <a:off x="5549530" y="2177945"/>
            <a:ext cx="2356" cy="3701959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ABD269-7392-1148-A083-027661D1F869}"/>
              </a:ext>
            </a:extLst>
          </p:cNvPr>
          <p:cNvCxnSpPr>
            <a:cxnSpLocks/>
          </p:cNvCxnSpPr>
          <p:nvPr/>
        </p:nvCxnSpPr>
        <p:spPr>
          <a:xfrm>
            <a:off x="5549529" y="4153358"/>
            <a:ext cx="506417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8D48B6-C62D-B381-78E5-ED61307C72CF}"/>
              </a:ext>
            </a:extLst>
          </p:cNvPr>
          <p:cNvSpPr txBox="1"/>
          <p:nvPr/>
        </p:nvSpPr>
        <p:spPr>
          <a:xfrm>
            <a:off x="4972137" y="4013326"/>
            <a:ext cx="57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5254F-6234-C249-59EE-0427CD2278A9}"/>
              </a:ext>
            </a:extLst>
          </p:cNvPr>
          <p:cNvSpPr txBox="1"/>
          <p:nvPr/>
        </p:nvSpPr>
        <p:spPr>
          <a:xfrm>
            <a:off x="4972137" y="3233815"/>
            <a:ext cx="57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D41AF-4AF2-7466-F822-56201D220F0A}"/>
              </a:ext>
            </a:extLst>
          </p:cNvPr>
          <p:cNvSpPr txBox="1"/>
          <p:nvPr/>
        </p:nvSpPr>
        <p:spPr>
          <a:xfrm>
            <a:off x="4972137" y="4783506"/>
            <a:ext cx="57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/>
                <a:cs typeface="Arial"/>
              </a:rPr>
              <a:t>– </a:t>
            </a:r>
            <a:r>
              <a:rPr lang="en-US" sz="1200" dirty="0"/>
              <a:t>5%</a:t>
            </a:r>
          </a:p>
        </p:txBody>
      </p:sp>
      <p:cxnSp>
        <p:nvCxnSpPr>
          <p:cNvPr id="8352" name="Straight Connector 8351">
            <a:extLst>
              <a:ext uri="{FF2B5EF4-FFF2-40B4-BE49-F238E27FC236}">
                <a16:creationId xmlns:a16="http://schemas.microsoft.com/office/drawing/2014/main" id="{17ADBCE1-5937-8053-D382-B0D3E700CD9D}"/>
              </a:ext>
            </a:extLst>
          </p:cNvPr>
          <p:cNvCxnSpPr>
            <a:cxnSpLocks/>
          </p:cNvCxnSpPr>
          <p:nvPr/>
        </p:nvCxnSpPr>
        <p:spPr>
          <a:xfrm>
            <a:off x="5549529" y="3368817"/>
            <a:ext cx="506417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3" name="Straight Connector 8352">
            <a:extLst>
              <a:ext uri="{FF2B5EF4-FFF2-40B4-BE49-F238E27FC236}">
                <a16:creationId xmlns:a16="http://schemas.microsoft.com/office/drawing/2014/main" id="{8A750152-55F7-B446-6991-2A07233117F4}"/>
              </a:ext>
            </a:extLst>
          </p:cNvPr>
          <p:cNvCxnSpPr>
            <a:cxnSpLocks/>
          </p:cNvCxnSpPr>
          <p:nvPr/>
        </p:nvCxnSpPr>
        <p:spPr>
          <a:xfrm>
            <a:off x="5549529" y="4920310"/>
            <a:ext cx="506417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56" name="TextBox 8355">
                <a:extLst>
                  <a:ext uri="{FF2B5EF4-FFF2-40B4-BE49-F238E27FC236}">
                    <a16:creationId xmlns:a16="http://schemas.microsoft.com/office/drawing/2014/main" id="{F87336F8-6B4B-38D9-3DC2-C41617AAC9B3}"/>
                  </a:ext>
                </a:extLst>
              </p:cNvPr>
              <p:cNvSpPr txBox="1"/>
              <p:nvPr/>
            </p:nvSpPr>
            <p:spPr>
              <a:xfrm>
                <a:off x="4684620" y="2122729"/>
                <a:ext cx="9874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356" name="TextBox 8355">
                <a:extLst>
                  <a:ext uri="{FF2B5EF4-FFF2-40B4-BE49-F238E27FC236}">
                    <a16:creationId xmlns:a16="http://schemas.microsoft.com/office/drawing/2014/main" id="{F87336F8-6B4B-38D9-3DC2-C41617AA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620" y="2122729"/>
                <a:ext cx="98745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71" name="Table 8380">
            <a:extLst>
              <a:ext uri="{FF2B5EF4-FFF2-40B4-BE49-F238E27FC236}">
                <a16:creationId xmlns:a16="http://schemas.microsoft.com/office/drawing/2014/main" id="{EE169FA3-DCF2-4048-130C-1F5BE5BF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3175"/>
              </p:ext>
            </p:extLst>
          </p:nvPr>
        </p:nvGraphicFramePr>
        <p:xfrm>
          <a:off x="796987" y="2506719"/>
          <a:ext cx="2556552" cy="77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76">
                  <a:extLst>
                    <a:ext uri="{9D8B030D-6E8A-4147-A177-3AD203B41FA5}">
                      <a16:colId xmlns:a16="http://schemas.microsoft.com/office/drawing/2014/main" val="1954444078"/>
                    </a:ext>
                  </a:extLst>
                </a:gridCol>
                <a:gridCol w="1278276">
                  <a:extLst>
                    <a:ext uri="{9D8B030D-6E8A-4147-A177-3AD203B41FA5}">
                      <a16:colId xmlns:a16="http://schemas.microsoft.com/office/drawing/2014/main" val="3228373619"/>
                    </a:ext>
                  </a:extLst>
                </a:gridCol>
              </a:tblGrid>
              <a:tr h="3101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PE2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05216"/>
                  </a:ext>
                </a:extLst>
              </a:tr>
              <a:tr h="462932"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Promising</a:t>
                      </a:r>
                    </a:p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0.00005 &lt; P &lt; 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98281"/>
                  </a:ext>
                </a:extLst>
              </a:tr>
            </a:tbl>
          </a:graphicData>
        </a:graphic>
      </p:graphicFrame>
      <p:sp>
        <p:nvSpPr>
          <p:cNvPr id="8372" name="Rectangle: Top Corners Rounded 8371">
            <a:extLst>
              <a:ext uri="{FF2B5EF4-FFF2-40B4-BE49-F238E27FC236}">
                <a16:creationId xmlns:a16="http://schemas.microsoft.com/office/drawing/2014/main" id="{08215A2F-7412-3C55-3C36-C301A0963805}"/>
              </a:ext>
            </a:extLst>
          </p:cNvPr>
          <p:cNvSpPr/>
          <p:nvPr/>
        </p:nvSpPr>
        <p:spPr>
          <a:xfrm>
            <a:off x="692088" y="2148617"/>
            <a:ext cx="2777531" cy="1319259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73" name="Oval 8372">
            <a:extLst>
              <a:ext uri="{FF2B5EF4-FFF2-40B4-BE49-F238E27FC236}">
                <a16:creationId xmlns:a16="http://schemas.microsoft.com/office/drawing/2014/main" id="{D36CD23C-1F92-8843-BB43-C7E293B21A41}"/>
              </a:ext>
            </a:extLst>
          </p:cNvPr>
          <p:cNvSpPr>
            <a:spLocks noChangeAspect="1"/>
          </p:cNvSpPr>
          <p:nvPr/>
        </p:nvSpPr>
        <p:spPr>
          <a:xfrm>
            <a:off x="1167959" y="1903349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</a:p>
        </p:txBody>
      </p:sp>
      <p:graphicFrame>
        <p:nvGraphicFramePr>
          <p:cNvPr id="8377" name="Table 8376">
            <a:extLst>
              <a:ext uri="{FF2B5EF4-FFF2-40B4-BE49-F238E27FC236}">
                <a16:creationId xmlns:a16="http://schemas.microsoft.com/office/drawing/2014/main" id="{13772C83-D46C-F0B6-4E62-4E077836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35237"/>
              </p:ext>
            </p:extLst>
          </p:nvPr>
        </p:nvGraphicFramePr>
        <p:xfrm>
          <a:off x="796987" y="4675728"/>
          <a:ext cx="2556552" cy="55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52">
                  <a:extLst>
                    <a:ext uri="{9D8B030D-6E8A-4147-A177-3AD203B41FA5}">
                      <a16:colId xmlns:a16="http://schemas.microsoft.com/office/drawing/2014/main" val="1998757427"/>
                    </a:ext>
                  </a:extLst>
                </a:gridCol>
              </a:tblGrid>
              <a:tr h="55792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85511"/>
                  </a:ext>
                </a:extLst>
              </a:tr>
            </a:tbl>
          </a:graphicData>
        </a:graphic>
      </p:graphicFrame>
      <p:sp>
        <p:nvSpPr>
          <p:cNvPr id="8378" name="TextBox 8377">
            <a:extLst>
              <a:ext uri="{FF2B5EF4-FFF2-40B4-BE49-F238E27FC236}">
                <a16:creationId xmlns:a16="http://schemas.microsoft.com/office/drawing/2014/main" id="{09ABB26A-A78A-3A05-E43E-D86BAD0AB9D1}"/>
              </a:ext>
            </a:extLst>
          </p:cNvPr>
          <p:cNvSpPr txBox="1"/>
          <p:nvPr/>
        </p:nvSpPr>
        <p:spPr>
          <a:xfrm>
            <a:off x="1648634" y="4897732"/>
            <a:ext cx="147914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Selected PE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Efficacy</a:t>
            </a:r>
          </a:p>
        </p:txBody>
      </p:sp>
      <p:sp>
        <p:nvSpPr>
          <p:cNvPr id="8379" name="Rectangle 5">
            <a:extLst>
              <a:ext uri="{FF2B5EF4-FFF2-40B4-BE49-F238E27FC236}">
                <a16:creationId xmlns:a16="http://schemas.microsoft.com/office/drawing/2014/main" id="{1F0C1B69-73F6-DFC4-28D8-219B89009588}"/>
              </a:ext>
            </a:extLst>
          </p:cNvPr>
          <p:cNvSpPr txBox="1">
            <a:spLocks/>
          </p:cNvSpPr>
          <p:nvPr/>
        </p:nvSpPr>
        <p:spPr>
          <a:xfrm>
            <a:off x="851424" y="4961342"/>
            <a:ext cx="691628" cy="162902"/>
          </a:xfrm>
          <a:prstGeom prst="rect">
            <a:avLst/>
          </a:prstGeom>
          <a:solidFill>
            <a:srgbClr val="A6A6A6">
              <a:alpha val="50000"/>
            </a:srgb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Placebo</a:t>
            </a:r>
          </a:p>
        </p:txBody>
      </p:sp>
      <p:sp>
        <p:nvSpPr>
          <p:cNvPr id="8381" name="Rectangle 5">
            <a:extLst>
              <a:ext uri="{FF2B5EF4-FFF2-40B4-BE49-F238E27FC236}">
                <a16:creationId xmlns:a16="http://schemas.microsoft.com/office/drawing/2014/main" id="{5DBEAE13-734B-09AB-2A2C-5D636DDA25DA}"/>
              </a:ext>
            </a:extLst>
          </p:cNvPr>
          <p:cNvSpPr txBox="1">
            <a:spLocks/>
          </p:cNvSpPr>
          <p:nvPr/>
        </p:nvSpPr>
        <p:spPr>
          <a:xfrm>
            <a:off x="851424" y="4788560"/>
            <a:ext cx="691628" cy="1629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5875">
            <a:noFill/>
            <a:prstDash val="dash"/>
          </a:ln>
        </p:spPr>
        <p:txBody>
          <a:bodyPr vert="horz" wrap="square" lIns="91421" tIns="45720" rIns="91421" bIns="45720" anchor="ctr" anchorCtr="1" compatLnSpc="1">
            <a:noAutofit/>
          </a:bodyPr>
          <a:lstStyle/>
          <a:p>
            <a:pPr defTabSz="1624958" hangingPunct="0">
              <a:spcBef>
                <a:spcPts val="4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kern="0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</a:p>
        </p:txBody>
      </p:sp>
      <p:sp>
        <p:nvSpPr>
          <p:cNvPr id="8382" name="Rectangle: Top Corners Rounded 8381">
            <a:extLst>
              <a:ext uri="{FF2B5EF4-FFF2-40B4-BE49-F238E27FC236}">
                <a16:creationId xmlns:a16="http://schemas.microsoft.com/office/drawing/2014/main" id="{859C5C85-7E11-D992-F7B3-A3C7A4A4E2E9}"/>
              </a:ext>
            </a:extLst>
          </p:cNvPr>
          <p:cNvSpPr/>
          <p:nvPr/>
        </p:nvSpPr>
        <p:spPr>
          <a:xfrm>
            <a:off x="689732" y="4138500"/>
            <a:ext cx="2777531" cy="1319259"/>
          </a:xfrm>
          <a:prstGeom prst="round2SameRect">
            <a:avLst/>
          </a:prstGeom>
          <a:noFill/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83" name="Oval 8382">
            <a:extLst>
              <a:ext uri="{FF2B5EF4-FFF2-40B4-BE49-F238E27FC236}">
                <a16:creationId xmlns:a16="http://schemas.microsoft.com/office/drawing/2014/main" id="{E30A742E-C305-B525-02CD-490802534A31}"/>
              </a:ext>
            </a:extLst>
          </p:cNvPr>
          <p:cNvSpPr>
            <a:spLocks noChangeAspect="1"/>
          </p:cNvSpPr>
          <p:nvPr/>
        </p:nvSpPr>
        <p:spPr>
          <a:xfrm>
            <a:off x="1167959" y="3890729"/>
            <a:ext cx="1665400" cy="49053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</a:p>
        </p:txBody>
      </p:sp>
      <p:sp>
        <p:nvSpPr>
          <p:cNvPr id="8384" name="TextBox 8383">
            <a:extLst>
              <a:ext uri="{FF2B5EF4-FFF2-40B4-BE49-F238E27FC236}">
                <a16:creationId xmlns:a16="http://schemas.microsoft.com/office/drawing/2014/main" id="{A1A38F66-F040-20D0-4598-95FEC6BF9FB3}"/>
              </a:ext>
            </a:extLst>
          </p:cNvPr>
          <p:cNvSpPr txBox="1"/>
          <p:nvPr/>
        </p:nvSpPr>
        <p:spPr>
          <a:xfrm>
            <a:off x="2014344" y="4690689"/>
            <a:ext cx="740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0.00497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1597557"/>
      </p:ext>
    </p:extLst>
  </p:cSld>
  <p:clrMapOvr>
    <a:masterClrMapping/>
  </p:clrMapOvr>
</p:sld>
</file>

<file path=ppt/theme/theme1.xml><?xml version="1.0" encoding="utf-8"?>
<a:theme xmlns:a="http://schemas.openxmlformats.org/drawingml/2006/main" name="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FF3725F3-DB99-47E8-BC2D-18BF0DBA8355}" vid="{9E6FA57F-FD98-469E-AAAD-76B0F266942D}"/>
    </a:ext>
  </a:extLst>
</a:theme>
</file>

<file path=ppt/theme/theme2.xml><?xml version="1.0" encoding="utf-8"?>
<a:theme xmlns:a="http://schemas.openxmlformats.org/drawingml/2006/main" name="3_SAB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FF3725F3-DB99-47E8-BC2D-18BF0DBA8355}" vid="{AE610E1F-D382-43AC-8D96-D5C00D28404C}"/>
    </a:ext>
  </a:extLst>
</a:theme>
</file>

<file path=ppt/theme/theme3.xml><?xml version="1.0" encoding="utf-8"?>
<a:theme xmlns:a="http://schemas.openxmlformats.org/drawingml/2006/main" name="1_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FF3725F3-DB99-47E8-BC2D-18BF0DBA8355}" vid="{6EC06AF1-18FB-45C1-989D-0D992369065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8C6EA8710AD4DA37EEC92F3E9371D" ma:contentTypeVersion="8" ma:contentTypeDescription="Create a new document." ma:contentTypeScope="" ma:versionID="9d7fd09915275200bf7017f0a4a8e58b">
  <xsd:schema xmlns:xsd="http://www.w3.org/2001/XMLSchema" xmlns:xs="http://www.w3.org/2001/XMLSchema" xmlns:p="http://schemas.microsoft.com/office/2006/metadata/properties" xmlns:ns2="151e619b-352f-4013-a66e-eb67185da38f" xmlns:ns3="e594df1a-7596-466d-b038-41514d09772f" targetNamespace="http://schemas.microsoft.com/office/2006/metadata/properties" ma:root="true" ma:fieldsID="3bc4a26f49f2d1eb286ef55e6dec1247" ns2:_="" ns3:_="">
    <xsd:import namespace="151e619b-352f-4013-a66e-eb67185da38f"/>
    <xsd:import namespace="e594df1a-7596-466d-b038-41514d0977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e619b-352f-4013-a66e-eb67185da3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4df1a-7596-466d-b038-41514d097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17F3E4-DBD4-4E35-9919-900A7F415EE8}">
  <ds:schemaRefs>
    <ds:schemaRef ds:uri="151e619b-352f-4013-a66e-eb67185da38f"/>
    <ds:schemaRef ds:uri="e594df1a-7596-466d-b038-41514d0977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5D9600-2FBF-4616-8D61-E55E5669D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FA9D18-BF17-4D50-9FD2-8E4B37E5FE60}">
  <ds:schemaRefs>
    <ds:schemaRef ds:uri="151e619b-352f-4013-a66e-eb67185da38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594df1a-7596-466d-b038-41514d09772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6905</TotalTime>
  <Words>1535</Words>
  <Application>Microsoft Office PowerPoint</Application>
  <PresentationFormat>Widescreen</PresentationFormat>
  <Paragraphs>469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Proxima Nova Regular</vt:lpstr>
      <vt:lpstr>Arial</vt:lpstr>
      <vt:lpstr>Calibri</vt:lpstr>
      <vt:lpstr>Cambria Math</vt:lpstr>
      <vt:lpstr>Georgia</vt:lpstr>
      <vt:lpstr>Trebuchet MS</vt:lpstr>
      <vt:lpstr>Wingdings</vt:lpstr>
      <vt:lpstr>GileadTheme1</vt:lpstr>
      <vt:lpstr>3_SAB 2015</vt:lpstr>
      <vt:lpstr>1_GileadTheme1</vt:lpstr>
      <vt:lpstr>PowerPoint Presentation</vt:lpstr>
      <vt:lpstr>Phase 2b Study Design</vt:lpstr>
      <vt:lpstr>Phase 2b Study Design – Testing Strategy</vt:lpstr>
      <vt:lpstr>Seamless Design - Schema</vt:lpstr>
      <vt:lpstr>Seamless Design – Testing Strategy</vt:lpstr>
      <vt:lpstr>Seamless Design – Testing Strategy Option 1</vt:lpstr>
      <vt:lpstr>Seamless Design – Testing Strategy Option 2</vt:lpstr>
      <vt:lpstr>Seamless Design – Testing Strategy Option 2a</vt:lpstr>
      <vt:lpstr>Seamless Design – Testing Strategy Option 2a</vt:lpstr>
      <vt:lpstr>Back Up</vt:lpstr>
      <vt:lpstr>Futility IA Assessment on PE – Testing Strategy Option 1</vt:lpstr>
      <vt:lpstr>PowerPoint Presentation</vt:lpstr>
      <vt:lpstr>PowerPoint Presentation</vt:lpstr>
      <vt:lpstr>Options</vt:lpstr>
      <vt:lpstr>FDA Guidance – Demonstrating Substantial Evidence of Effectiveness</vt:lpstr>
    </vt:vector>
  </TitlesOfParts>
  <Company>Gilead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Boyette</dc:creator>
  <cp:lastModifiedBy>Xiaomin Lu</cp:lastModifiedBy>
  <cp:revision>81</cp:revision>
  <dcterms:created xsi:type="dcterms:W3CDTF">2023-05-11T15:12:58Z</dcterms:created>
  <dcterms:modified xsi:type="dcterms:W3CDTF">2024-01-22T22:03:29Z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0x010100DA68C6EA8710AD4DA37EEC92F3E9371D</vt:lpwstr>
  </property>
  <property fmtid="{D5CDD505-2E9C-101B-9397-08002B2CF9AE}" pid="3" name="MediaServiceImageTags">
    <vt:lpwstr/>
  </property>
  <property fmtid="{D5CDD505-2E9C-101B-9397-08002B2CF9AE}" pid="4" name="MSIP_Label_16de74a9-4f8a-4c74-b507-22417e17d25b_Enabled">
    <vt:lpwstr>true</vt:lpwstr>
  </property>
  <property fmtid="{D5CDD505-2E9C-101B-9397-08002B2CF9AE}" pid="5" name="MSIP_Label_16de74a9-4f8a-4c74-b507-22417e17d25b_SetDate">
    <vt:lpwstr>2023-02-23T01:14:59Z</vt:lpwstr>
  </property>
  <property fmtid="{D5CDD505-2E9C-101B-9397-08002B2CF9AE}" pid="6" name="MSIP_Label_16de74a9-4f8a-4c74-b507-22417e17d25b_Method">
    <vt:lpwstr>Privileged</vt:lpwstr>
  </property>
  <property fmtid="{D5CDD505-2E9C-101B-9397-08002B2CF9AE}" pid="7" name="MSIP_Label_16de74a9-4f8a-4c74-b507-22417e17d25b_Name">
    <vt:lpwstr>16de74a9-4f8a-4c74-b507-22417e17d25b</vt:lpwstr>
  </property>
  <property fmtid="{D5CDD505-2E9C-101B-9397-08002B2CF9AE}" pid="8" name="MSIP_Label_16de74a9-4f8a-4c74-b507-22417e17d25b_SiteId">
    <vt:lpwstr>a5a8bcaa-3292-41e6-b735-5e8b21f4dbfd</vt:lpwstr>
  </property>
  <property fmtid="{D5CDD505-2E9C-101B-9397-08002B2CF9AE}" pid="9" name="MSIP_Label_16de74a9-4f8a-4c74-b507-22417e17d25b_ActionId">
    <vt:lpwstr>859a4fca-7668-48a0-b624-f40da3c3ea22</vt:lpwstr>
  </property>
  <property fmtid="{D5CDD505-2E9C-101B-9397-08002B2CF9AE}" pid="10" name="MSIP_Label_16de74a9-4f8a-4c74-b507-22417e17d25b_ContentBits">
    <vt:lpwstr>0</vt:lpwstr>
  </property>
</Properties>
</file>