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5"/>
    <p:sldMasterId id="2147483853" r:id="rId6"/>
  </p:sldMasterIdLst>
  <p:notesMasterIdLst>
    <p:notesMasterId r:id="rId20"/>
  </p:notesMasterIdLst>
  <p:handoutMasterIdLst>
    <p:handoutMasterId r:id="rId21"/>
  </p:handoutMasterIdLst>
  <p:sldIdLst>
    <p:sldId id="281" r:id="rId7"/>
    <p:sldId id="2146847931" r:id="rId8"/>
    <p:sldId id="2146847518" r:id="rId9"/>
    <p:sldId id="2146847932" r:id="rId10"/>
    <p:sldId id="2146847933" r:id="rId11"/>
    <p:sldId id="2146847860" r:id="rId12"/>
    <p:sldId id="2146847519" r:id="rId13"/>
    <p:sldId id="2146847520" r:id="rId14"/>
    <p:sldId id="2146847517" r:id="rId15"/>
    <p:sldId id="2146847521" r:id="rId16"/>
    <p:sldId id="2146847522" r:id="rId17"/>
    <p:sldId id="2146847929" r:id="rId18"/>
    <p:sldId id="2146847917" r:id="rId19"/>
  </p:sldIdLst>
  <p:sldSz cx="9144000" cy="5143500" type="screen16x9"/>
  <p:notesSz cx="7010400" cy="9296400"/>
  <p:custDataLst>
    <p:tags r:id="rId22"/>
  </p:custDataLst>
  <p:defaultTextStyle>
    <a:defPPr>
      <a:defRPr lang="en-US"/>
    </a:defPPr>
    <a:lvl1pPr algn="l" defTabSz="6858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min Lu" initials="XL" lastIdx="2" clrIdx="0">
    <p:extLst>
      <p:ext uri="{19B8F6BF-5375-455C-9EA6-DF929625EA0E}">
        <p15:presenceInfo xmlns:p15="http://schemas.microsoft.com/office/powerpoint/2012/main" userId="S::Xiaomin.Lu@gilead.com::42419631-bd19-4e2d-8d0e-2a49042d0d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100"/>
    <a:srgbClr val="E49D72"/>
    <a:srgbClr val="02AE85"/>
    <a:srgbClr val="E57471"/>
    <a:srgbClr val="FF3300"/>
    <a:srgbClr val="F4EE00"/>
    <a:srgbClr val="E7C98D"/>
    <a:srgbClr val="E3ABB0"/>
    <a:srgbClr val="EDF1F7"/>
    <a:srgbClr val="FA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296810-A885-4BE3-A3E7-6D5BEEA58F3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80" autoAdjust="0"/>
    <p:restoredTop sz="96270" autoAdjust="0"/>
  </p:normalViewPr>
  <p:slideViewPr>
    <p:cSldViewPr snapToGrid="0" snapToObjects="1">
      <p:cViewPr varScale="1">
        <p:scale>
          <a:sx n="142" d="100"/>
          <a:sy n="142" d="100"/>
        </p:scale>
        <p:origin x="720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-3014" y="-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defTabSz="699017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defTabSz="699017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3AA7D08-1273-4593-9D31-D8435D3B4949}" type="datetimeFigureOut">
              <a:rPr lang="en-US"/>
              <a:pPr>
                <a:defRPr/>
              </a:pPr>
              <a:t>11/12/2023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defTabSz="699017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1B46CFA-E1ED-417C-8DC6-1EA4868113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027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defTabSz="699017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defTabSz="699017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2325811-08D4-4181-947C-11C78556AC13}" type="datetimeFigureOut">
              <a:rPr lang="en-US"/>
              <a:pPr>
                <a:defRPr/>
              </a:pPr>
              <a:t>11/12/2023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defTabSz="699017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9137283-834E-40B9-805E-F33A9A6D69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0889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137283-834E-40B9-805E-F33A9A6D69DD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001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137283-834E-40B9-805E-F33A9A6D69DD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0158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137283-834E-40B9-805E-F33A9A6D69DD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0724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137283-834E-40B9-805E-F33A9A6D69DD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4009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137283-834E-40B9-805E-F33A9A6D69DD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6563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137283-834E-40B9-805E-F33A9A6D69DD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8582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137283-834E-40B9-805E-F33A9A6D69DD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8299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137283-834E-40B9-805E-F33A9A6D69DD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073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137283-834E-40B9-805E-F33A9A6D69DD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599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3914775" y="1468438"/>
            <a:ext cx="4860925" cy="3681412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altLang="en-US" sz="18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589463"/>
            <a:ext cx="13128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4143375" y="1685926"/>
            <a:ext cx="4408488" cy="460116"/>
          </a:xfrm>
        </p:spPr>
        <p:txBody>
          <a:bodyPr/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4143375" y="2208863"/>
            <a:ext cx="4408488" cy="3937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4143375" y="3427414"/>
            <a:ext cx="4408488" cy="3110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4143375" y="3694641"/>
            <a:ext cx="4408488" cy="3110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143375" y="4101849"/>
            <a:ext cx="4408488" cy="311052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702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9888" y="245835"/>
            <a:ext cx="8426450" cy="59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005840"/>
            <a:ext cx="8426450" cy="3263504"/>
          </a:xfrm>
        </p:spPr>
        <p:txBody>
          <a:bodyPr/>
          <a:lstStyle>
            <a:lvl2pPr marL="461963" indent="-231775">
              <a:tabLst/>
              <a:defRPr/>
            </a:lvl2pPr>
            <a:lvl3pPr marL="684213" indent="-222250">
              <a:tabLst/>
              <a:defRPr/>
            </a:lvl3pPr>
            <a:lvl4pPr marL="914400" indent="-230188">
              <a:tabLst/>
              <a:defRPr/>
            </a:lvl4pPr>
            <a:lvl5pPr marL="1144588" indent="-230188"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8F889-1994-4244-85D0-407CA0EEF6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40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701675"/>
            <a:ext cx="9144000" cy="471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9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4" name="Straight Connector 9"/>
          <p:cNvCxnSpPr>
            <a:cxnSpLocks noChangeShapeType="1"/>
          </p:cNvCxnSpPr>
          <p:nvPr userDrawn="1"/>
        </p:nvCxnSpPr>
        <p:spPr bwMode="auto">
          <a:xfrm>
            <a:off x="469900" y="2713038"/>
            <a:ext cx="8229600" cy="0"/>
          </a:xfrm>
          <a:prstGeom prst="line">
            <a:avLst/>
          </a:prstGeom>
          <a:noFill/>
          <a:ln w="12700">
            <a:solidFill>
              <a:srgbClr val="76767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90" y="1667704"/>
            <a:ext cx="8136659" cy="10427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48D88AF-682E-4B51-B288-0A04CAE098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718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888" y="1035844"/>
            <a:ext cx="4144962" cy="3263504"/>
          </a:xfrm>
        </p:spPr>
        <p:txBody>
          <a:bodyPr/>
          <a:lstStyle>
            <a:lvl1pPr marL="230188" marR="0" indent="-230188" algn="l" defTabSz="685366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461963" marR="0" indent="-231775" algn="l" defTabSz="685366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lvl2pPr>
            <a:lvl3pPr marL="684213" marR="0" indent="-222250" algn="l" defTabSz="685366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lvl3pPr>
            <a:lvl4pPr marL="914400" marR="0" indent="-230188" algn="l" defTabSz="685366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1144588" marR="0" indent="-230188" algn="l" defTabSz="685366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35844"/>
            <a:ext cx="4167188" cy="3263504"/>
          </a:xfrm>
        </p:spPr>
        <p:txBody>
          <a:bodyPr/>
          <a:lstStyle>
            <a:lvl1pPr marL="230188" marR="0" indent="-230188" algn="l" defTabSz="685366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461963" marR="0" indent="-231775" algn="l" defTabSz="685366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lvl2pPr>
            <a:lvl3pPr marL="684213" marR="0" indent="-222250" algn="l" defTabSz="685366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lvl3pPr>
            <a:lvl4pPr marL="914400" marR="0" indent="-230188" algn="l" defTabSz="685366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1144588" marR="0" indent="-230188" algn="l" defTabSz="685366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9888" y="245835"/>
            <a:ext cx="8426450" cy="59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CDA74-441D-4E33-A0D4-C4F6A79C68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536488" y="4767263"/>
            <a:ext cx="353512" cy="274637"/>
          </a:xfrm>
          <a:prstGeom prst="rect">
            <a:avLst/>
          </a:prstGeom>
        </p:spPr>
        <p:txBody>
          <a:bodyPr vert="horz" wrap="square" lIns="68598" tIns="34299" rIns="68598" bIns="34299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685800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42900" indent="1143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685800" indent="2286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028700" indent="3429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371600" indent="4572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56DC54C-9938-4130-9520-D071717EBB8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494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9888" y="245835"/>
            <a:ext cx="8426450" cy="59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4CAB7-6134-4E86-A5A6-E65258778C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305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701675"/>
            <a:ext cx="9144000" cy="471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9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0A5FB-C871-420E-9042-B28D311098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016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Left-Hand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04875"/>
            <a:ext cx="2795588" cy="4238625"/>
          </a:xfrm>
          <a:prstGeom prst="rect">
            <a:avLst/>
          </a:prstGeom>
          <a:gradFill flip="none" rotWithShape="1">
            <a:gsLst>
              <a:gs pos="30000">
                <a:schemeClr val="bg1">
                  <a:alpha val="38000"/>
                </a:schemeClr>
              </a:gs>
              <a:gs pos="62000">
                <a:schemeClr val="bg1">
                  <a:lumMod val="85000"/>
                  <a:alpha val="38000"/>
                </a:schemeClr>
              </a:gs>
              <a:gs pos="100000">
                <a:schemeClr val="bg1">
                  <a:lumMod val="75000"/>
                  <a:alpha val="38000"/>
                </a:schemeClr>
              </a:gs>
            </a:gsLst>
            <a:lin ang="189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35" tIns="34267" rIns="68535" bIns="34267" anchor="ctr"/>
          <a:lstStyle/>
          <a:p>
            <a:pPr algn="ctr" defTabSz="6859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99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9462" y="1061697"/>
            <a:ext cx="5507080" cy="3334092"/>
          </a:xfrm>
        </p:spPr>
        <p:txBody>
          <a:bodyPr/>
          <a:lstStyle>
            <a:lvl1pPr>
              <a:defRPr sz="1798"/>
            </a:lvl1pPr>
            <a:lvl2pPr>
              <a:defRPr sz="1399"/>
            </a:lvl2pPr>
            <a:lvl3pPr>
              <a:defRPr sz="1399"/>
            </a:lvl3pPr>
            <a:lvl4pPr>
              <a:defRPr sz="1399"/>
            </a:lvl4pPr>
            <a:lvl5pPr>
              <a:defRPr sz="13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889" y="1061360"/>
            <a:ext cx="2425604" cy="3340384"/>
          </a:xfrm>
        </p:spPr>
        <p:txBody>
          <a:bodyPr>
            <a:normAutofit/>
          </a:bodyPr>
          <a:lstStyle>
            <a:lvl1pPr marL="0" indent="0">
              <a:buNone/>
              <a:defRPr sz="2398" i="1">
                <a:solidFill>
                  <a:schemeClr val="bg1">
                    <a:lumMod val="50000"/>
                  </a:schemeClr>
                </a:solidFill>
              </a:defRPr>
            </a:lvl1pPr>
            <a:lvl2pPr marL="342681" indent="0">
              <a:buNone/>
              <a:defRPr sz="1099"/>
            </a:lvl2pPr>
            <a:lvl3pPr marL="685366" indent="0">
              <a:buNone/>
              <a:defRPr sz="899"/>
            </a:lvl3pPr>
            <a:lvl4pPr marL="1028047" indent="0">
              <a:buNone/>
              <a:defRPr sz="799"/>
            </a:lvl4pPr>
            <a:lvl5pPr marL="1370730" indent="0">
              <a:buNone/>
              <a:defRPr sz="799"/>
            </a:lvl5pPr>
            <a:lvl6pPr marL="1713413" indent="0">
              <a:buNone/>
              <a:defRPr sz="799"/>
            </a:lvl6pPr>
            <a:lvl7pPr marL="2056095" indent="0">
              <a:buNone/>
              <a:defRPr sz="799"/>
            </a:lvl7pPr>
            <a:lvl8pPr marL="2398777" indent="0">
              <a:buNone/>
              <a:defRPr sz="799"/>
            </a:lvl8pPr>
            <a:lvl9pPr marL="2741459" indent="0">
              <a:buNone/>
              <a:defRPr sz="799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9888" y="245835"/>
            <a:ext cx="8426450" cy="59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9FA79-9542-4B58-88CD-2C0B05FB7C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148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-Hand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49963" y="904875"/>
            <a:ext cx="3094037" cy="4238625"/>
          </a:xfrm>
          <a:prstGeom prst="rect">
            <a:avLst/>
          </a:prstGeom>
          <a:gradFill flip="none" rotWithShape="1">
            <a:gsLst>
              <a:gs pos="30000">
                <a:schemeClr val="bg1">
                  <a:alpha val="38000"/>
                </a:schemeClr>
              </a:gs>
              <a:gs pos="62000">
                <a:schemeClr val="bg1">
                  <a:lumMod val="85000"/>
                  <a:alpha val="38000"/>
                </a:schemeClr>
              </a:gs>
              <a:gs pos="100000">
                <a:schemeClr val="bg1">
                  <a:lumMod val="75000"/>
                  <a:alpha val="38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35" tIns="34267" rIns="68535" bIns="34267" anchor="ctr"/>
          <a:lstStyle/>
          <a:p>
            <a:pPr algn="ctr" defTabSz="6859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99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061697"/>
            <a:ext cx="5679930" cy="3334092"/>
          </a:xfrm>
        </p:spPr>
        <p:txBody>
          <a:bodyPr/>
          <a:lstStyle>
            <a:lvl1pPr>
              <a:defRPr sz="1798"/>
            </a:lvl1pPr>
            <a:lvl2pPr>
              <a:defRPr sz="1399"/>
            </a:lvl2pPr>
            <a:lvl3pPr>
              <a:defRPr sz="1399"/>
            </a:lvl3pPr>
            <a:lvl4pPr>
              <a:defRPr sz="1399"/>
            </a:lvl4pPr>
            <a:lvl5pPr>
              <a:defRPr sz="13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061360"/>
            <a:ext cx="2598738" cy="3340384"/>
          </a:xfrm>
        </p:spPr>
        <p:txBody>
          <a:bodyPr>
            <a:normAutofit/>
          </a:bodyPr>
          <a:lstStyle>
            <a:lvl1pPr marL="0" indent="0">
              <a:buNone/>
              <a:defRPr sz="2398" i="1">
                <a:solidFill>
                  <a:schemeClr val="bg1">
                    <a:lumMod val="50000"/>
                  </a:schemeClr>
                </a:solidFill>
              </a:defRPr>
            </a:lvl1pPr>
            <a:lvl2pPr marL="342681" indent="0">
              <a:buNone/>
              <a:defRPr sz="1099"/>
            </a:lvl2pPr>
            <a:lvl3pPr marL="685366" indent="0">
              <a:buNone/>
              <a:defRPr sz="899"/>
            </a:lvl3pPr>
            <a:lvl4pPr marL="1028047" indent="0">
              <a:buNone/>
              <a:defRPr sz="799"/>
            </a:lvl4pPr>
            <a:lvl5pPr marL="1370730" indent="0">
              <a:buNone/>
              <a:defRPr sz="799"/>
            </a:lvl5pPr>
            <a:lvl6pPr marL="1713413" indent="0">
              <a:buNone/>
              <a:defRPr sz="799"/>
            </a:lvl6pPr>
            <a:lvl7pPr marL="2056095" indent="0">
              <a:buNone/>
              <a:defRPr sz="799"/>
            </a:lvl7pPr>
            <a:lvl8pPr marL="2398777" indent="0">
              <a:buNone/>
              <a:defRPr sz="799"/>
            </a:lvl8pPr>
            <a:lvl9pPr marL="2741459" indent="0">
              <a:buNone/>
              <a:defRPr sz="799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9888" y="245835"/>
            <a:ext cx="8426450" cy="59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5661765" y="4779963"/>
            <a:ext cx="353512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9202D8-0A51-4B05-98B2-825AF3D2FA7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521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0" y="1014554"/>
            <a:ext cx="4804027" cy="3381236"/>
          </a:xfrm>
          <a:noFill/>
        </p:spPr>
        <p:txBody>
          <a:bodyPr rtlCol="0">
            <a:noAutofit/>
          </a:bodyPr>
          <a:lstStyle>
            <a:lvl1pPr marL="0" indent="0">
              <a:buNone/>
              <a:defRPr sz="2398"/>
            </a:lvl1pPr>
            <a:lvl2pPr marL="342681" indent="0">
              <a:buNone/>
              <a:defRPr sz="2098"/>
            </a:lvl2pPr>
            <a:lvl3pPr marL="685366" indent="0">
              <a:buNone/>
              <a:defRPr sz="1798"/>
            </a:lvl3pPr>
            <a:lvl4pPr marL="1028047" indent="0">
              <a:buNone/>
              <a:defRPr sz="1499"/>
            </a:lvl4pPr>
            <a:lvl5pPr marL="1370730" indent="0">
              <a:buNone/>
              <a:defRPr sz="1499"/>
            </a:lvl5pPr>
            <a:lvl6pPr marL="1713413" indent="0">
              <a:buNone/>
              <a:defRPr sz="1499"/>
            </a:lvl6pPr>
            <a:lvl7pPr marL="2056095" indent="0">
              <a:buNone/>
              <a:defRPr sz="1499"/>
            </a:lvl7pPr>
            <a:lvl8pPr marL="2398777" indent="0">
              <a:buNone/>
              <a:defRPr sz="1499"/>
            </a:lvl8pPr>
            <a:lvl9pPr marL="2741459" indent="0">
              <a:buNone/>
              <a:defRPr sz="1499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888" y="1014554"/>
            <a:ext cx="3209131" cy="3387189"/>
          </a:xfrm>
        </p:spPr>
        <p:txBody>
          <a:bodyPr/>
          <a:lstStyle>
            <a:lvl1pPr marL="0" indent="0">
              <a:buNone/>
              <a:defRPr sz="1798"/>
            </a:lvl1pPr>
            <a:lvl2pPr marL="342681" indent="0">
              <a:buNone/>
              <a:defRPr sz="1099"/>
            </a:lvl2pPr>
            <a:lvl3pPr marL="685366" indent="0">
              <a:buNone/>
              <a:defRPr sz="899"/>
            </a:lvl3pPr>
            <a:lvl4pPr marL="1028047" indent="0">
              <a:buNone/>
              <a:defRPr sz="799"/>
            </a:lvl4pPr>
            <a:lvl5pPr marL="1370730" indent="0">
              <a:buNone/>
              <a:defRPr sz="799"/>
            </a:lvl5pPr>
            <a:lvl6pPr marL="1713413" indent="0">
              <a:buNone/>
              <a:defRPr sz="799"/>
            </a:lvl6pPr>
            <a:lvl7pPr marL="2056095" indent="0">
              <a:buNone/>
              <a:defRPr sz="799"/>
            </a:lvl7pPr>
            <a:lvl8pPr marL="2398777" indent="0">
              <a:buNone/>
              <a:defRPr sz="799"/>
            </a:lvl8pPr>
            <a:lvl9pPr marL="2741459" indent="0">
              <a:buNone/>
              <a:defRPr sz="79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9888" y="245835"/>
            <a:ext cx="8426450" cy="59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B950C-1D2D-4052-A392-F6DB93CEE2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14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2"/>
          <p:cNvGrpSpPr>
            <a:grpSpLocks noChangeAspect="1"/>
          </p:cNvGrpSpPr>
          <p:nvPr userDrawn="1"/>
        </p:nvGrpSpPr>
        <p:grpSpPr bwMode="auto">
          <a:xfrm>
            <a:off x="325438" y="4751388"/>
            <a:ext cx="177800" cy="238125"/>
            <a:chOff x="2132467" y="6042025"/>
            <a:chExt cx="241300" cy="320675"/>
          </a:xfrm>
        </p:grpSpPr>
        <p:sp>
          <p:nvSpPr>
            <p:cNvPr id="15" name="Freeform 75"/>
            <p:cNvSpPr>
              <a:spLocks/>
            </p:cNvSpPr>
            <p:nvPr userDrawn="1"/>
          </p:nvSpPr>
          <p:spPr bwMode="auto">
            <a:xfrm>
              <a:off x="2147548" y="6042025"/>
              <a:ext cx="226219" cy="252264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20" y="63"/>
                </a:cxn>
                <a:cxn ang="0">
                  <a:pos x="20" y="79"/>
                </a:cxn>
                <a:cxn ang="0">
                  <a:pos x="23" y="65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</a:cxnLst>
              <a:rect l="0" t="0" r="r" b="b"/>
              <a:pathLst>
                <a:path w="71" h="79">
                  <a:moveTo>
                    <a:pt x="71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8" y="6"/>
                    <a:pt x="0" y="49"/>
                    <a:pt x="20" y="63"/>
                  </a:cubicBezTo>
                  <a:cubicBezTo>
                    <a:pt x="17" y="79"/>
                    <a:pt x="20" y="79"/>
                    <a:pt x="20" y="79"/>
                  </a:cubicBezTo>
                  <a:cubicBezTo>
                    <a:pt x="21" y="74"/>
                    <a:pt x="21" y="69"/>
                    <a:pt x="23" y="65"/>
                  </a:cubicBezTo>
                  <a:cubicBezTo>
                    <a:pt x="31" y="34"/>
                    <a:pt x="51" y="7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lose/>
                </a:path>
              </a:pathLst>
            </a:custGeom>
            <a:solidFill>
              <a:srgbClr val="D7364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85983" eaLnBrk="1" fontAlgn="auto" hangingPunct="1">
                <a:spcBef>
                  <a:spcPts val="0"/>
                </a:spcBef>
                <a:spcAft>
                  <a:spcPct val="25000"/>
                </a:spcAft>
                <a:buFontTx/>
                <a:buChar char="•"/>
                <a:defRPr/>
              </a:pPr>
              <a:endParaRPr lang="en-US" sz="240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ＭＳ Ｐゴシック" pitchFamily="34" charset="-128"/>
              </a:endParaRPr>
            </a:p>
          </p:txBody>
        </p:sp>
        <p:sp>
          <p:nvSpPr>
            <p:cNvPr id="16" name="Freeform 76"/>
            <p:cNvSpPr>
              <a:spLocks/>
            </p:cNvSpPr>
            <p:nvPr userDrawn="1"/>
          </p:nvSpPr>
          <p:spPr bwMode="auto">
            <a:xfrm>
              <a:off x="2132467" y="6071955"/>
              <a:ext cx="230527" cy="290745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61" y="36"/>
                </a:cxn>
                <a:cxn ang="0">
                  <a:pos x="36" y="57"/>
                </a:cxn>
                <a:cxn ang="0">
                  <a:pos x="36" y="88"/>
                </a:cxn>
                <a:cxn ang="0">
                  <a:pos x="3" y="49"/>
                </a:cxn>
                <a:cxn ang="0">
                  <a:pos x="3" y="3"/>
                </a:cxn>
                <a:cxn ang="0">
                  <a:pos x="30" y="1"/>
                </a:cxn>
                <a:cxn ang="0">
                  <a:pos x="30" y="1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0" y="0"/>
                </a:cxn>
                <a:cxn ang="0">
                  <a:pos x="0" y="49"/>
                </a:cxn>
                <a:cxn ang="0">
                  <a:pos x="36" y="91"/>
                </a:cxn>
                <a:cxn ang="0">
                  <a:pos x="73" y="49"/>
                </a:cxn>
                <a:cxn ang="0">
                  <a:pos x="73" y="0"/>
                </a:cxn>
              </a:cxnLst>
              <a:rect l="0" t="0" r="r" b="b"/>
              <a:pathLst>
                <a:path w="73" h="91">
                  <a:moveTo>
                    <a:pt x="73" y="0"/>
                  </a:moveTo>
                  <a:cubicBezTo>
                    <a:pt x="73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7" y="10"/>
                    <a:pt x="65" y="25"/>
                    <a:pt x="61" y="36"/>
                  </a:cubicBezTo>
                  <a:cubicBezTo>
                    <a:pt x="57" y="49"/>
                    <a:pt x="49" y="58"/>
                    <a:pt x="36" y="57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6" y="88"/>
                    <a:pt x="3" y="73"/>
                    <a:pt x="3" y="49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76"/>
                    <a:pt x="36" y="91"/>
                    <a:pt x="36" y="91"/>
                  </a:cubicBezTo>
                  <a:cubicBezTo>
                    <a:pt x="36" y="91"/>
                    <a:pt x="73" y="76"/>
                    <a:pt x="73" y="49"/>
                  </a:cubicBezTo>
                  <a:cubicBezTo>
                    <a:pt x="73" y="0"/>
                    <a:pt x="73" y="0"/>
                    <a:pt x="73" y="0"/>
                  </a:cubicBezTo>
                  <a:close/>
                </a:path>
              </a:pathLst>
            </a:custGeom>
            <a:solidFill>
              <a:srgbClr val="D7364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85983" eaLnBrk="1" fontAlgn="auto" hangingPunct="1">
                <a:spcBef>
                  <a:spcPts val="0"/>
                </a:spcBef>
                <a:spcAft>
                  <a:spcPct val="25000"/>
                </a:spcAft>
                <a:buFontTx/>
                <a:buChar char="•"/>
                <a:defRPr/>
              </a:pPr>
              <a:endParaRPr lang="en-US" sz="240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ＭＳ Ｐゴシック" pitchFamily="34" charset="-128"/>
              </a:endParaRPr>
            </a:p>
          </p:txBody>
        </p:sp>
      </p:grp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9888" y="1006475"/>
            <a:ext cx="8426450" cy="326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6488" y="4767263"/>
            <a:ext cx="353512" cy="274637"/>
          </a:xfrm>
          <a:prstGeom prst="rect">
            <a:avLst/>
          </a:prstGeom>
        </p:spPr>
        <p:txBody>
          <a:bodyPr vert="horz" wrap="square" lIns="68598" tIns="34299" rIns="68598" bIns="3429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pPr>
              <a:defRPr/>
            </a:pPr>
            <a:fld id="{756DC54C-9938-4130-9520-D071717EBB8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9888" y="246063"/>
            <a:ext cx="84264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cxnSp>
        <p:nvCxnSpPr>
          <p:cNvPr id="1030" name="Straight Connector 9"/>
          <p:cNvCxnSpPr>
            <a:cxnSpLocks noChangeShapeType="1"/>
          </p:cNvCxnSpPr>
          <p:nvPr userDrawn="1"/>
        </p:nvCxnSpPr>
        <p:spPr bwMode="auto">
          <a:xfrm>
            <a:off x="469900" y="893763"/>
            <a:ext cx="8229600" cy="0"/>
          </a:xfrm>
          <a:prstGeom prst="line">
            <a:avLst/>
          </a:prstGeom>
          <a:noFill/>
          <a:ln w="12700">
            <a:solidFill>
              <a:srgbClr val="76767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 userDrawn="1"/>
        </p:nvSpPr>
        <p:spPr>
          <a:xfrm>
            <a:off x="513566" y="4861500"/>
            <a:ext cx="66075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b="1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4" r:id="rId2"/>
    <p:sldLayoutId id="2147483849" r:id="rId3"/>
    <p:sldLayoutId id="2147483845" r:id="rId4"/>
    <p:sldLayoutId id="2147483846" r:id="rId5"/>
    <p:sldLayoutId id="2147483850" r:id="rId6"/>
    <p:sldLayoutId id="2147483851" r:id="rId7"/>
    <p:sldLayoutId id="2147483852" r:id="rId8"/>
    <p:sldLayoutId id="2147483847" r:id="rId9"/>
  </p:sldLayoutIdLst>
  <p:hf hdr="0" dt="0"/>
  <p:txStyles>
    <p:titleStyle>
      <a:lvl1pPr algn="l" defTabSz="684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chemeClr val="tx2"/>
          </a:solidFill>
          <a:latin typeface="Arial" charset="0"/>
          <a:ea typeface="Arial" charset="0"/>
          <a:cs typeface="Arial" charset="0"/>
        </a:defRPr>
      </a:lvl1pPr>
      <a:lvl2pPr algn="l" defTabSz="684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684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684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684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30188" indent="-230188" algn="l" defTabSz="684213" rtl="0" eaLnBrk="0" fontAlgn="base" hangingPunct="0">
        <a:lnSpc>
          <a:spcPct val="90000"/>
        </a:lnSpc>
        <a:spcBef>
          <a:spcPts val="3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61963" indent="-231775" algn="l" defTabSz="684213" rtl="0" eaLnBrk="0" fontAlgn="base" hangingPunct="0">
        <a:lnSpc>
          <a:spcPct val="90000"/>
        </a:lnSpc>
        <a:spcBef>
          <a:spcPts val="3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684213" indent="-222250" algn="l" defTabSz="684213" rtl="0" eaLnBrk="0" fontAlgn="base" hangingPunct="0">
        <a:lnSpc>
          <a:spcPct val="90000"/>
        </a:lnSpc>
        <a:spcBef>
          <a:spcPts val="300"/>
        </a:spcBef>
        <a:spcAft>
          <a:spcPct val="0"/>
        </a:spcAft>
        <a:buFont typeface="Wingdings" pitchFamily="2" charset="2"/>
        <a:buChar char="§"/>
        <a:defRPr sz="1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914400" indent="-230188" algn="l" defTabSz="684213" rtl="0" eaLnBrk="0" fontAlgn="base" hangingPunct="0">
        <a:lnSpc>
          <a:spcPct val="90000"/>
        </a:lnSpc>
        <a:spcBef>
          <a:spcPts val="3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144588" indent="-230188" algn="l" defTabSz="684213" rtl="0" eaLnBrk="0" fontAlgn="base" hangingPunct="0">
        <a:lnSpc>
          <a:spcPct val="90000"/>
        </a:lnSpc>
        <a:spcBef>
          <a:spcPts val="3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4753" indent="-171342" algn="l" defTabSz="6853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99" kern="1200">
          <a:solidFill>
            <a:schemeClr val="tx1"/>
          </a:solidFill>
          <a:latin typeface="+mn-lt"/>
          <a:ea typeface="+mn-ea"/>
          <a:cs typeface="+mn-cs"/>
        </a:defRPr>
      </a:lvl6pPr>
      <a:lvl7pPr marL="2227437" indent="-171342" algn="l" defTabSz="6853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99" kern="1200">
          <a:solidFill>
            <a:schemeClr val="tx1"/>
          </a:solidFill>
          <a:latin typeface="+mn-lt"/>
          <a:ea typeface="+mn-ea"/>
          <a:cs typeface="+mn-cs"/>
        </a:defRPr>
      </a:lvl7pPr>
      <a:lvl8pPr marL="2570119" indent="-171342" algn="l" defTabSz="6853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99" kern="1200">
          <a:solidFill>
            <a:schemeClr val="tx1"/>
          </a:solidFill>
          <a:latin typeface="+mn-lt"/>
          <a:ea typeface="+mn-ea"/>
          <a:cs typeface="+mn-cs"/>
        </a:defRPr>
      </a:lvl8pPr>
      <a:lvl9pPr marL="2912801" indent="-171342" algn="l" defTabSz="6853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366" rtl="0" eaLnBrk="1" latinLnBrk="0" hangingPunct="1">
        <a:defRPr sz="1399" kern="1200">
          <a:solidFill>
            <a:schemeClr val="tx1"/>
          </a:solidFill>
          <a:latin typeface="+mn-lt"/>
          <a:ea typeface="+mn-ea"/>
          <a:cs typeface="+mn-cs"/>
        </a:defRPr>
      </a:lvl1pPr>
      <a:lvl2pPr marL="342681" algn="l" defTabSz="685366" rtl="0" eaLnBrk="1" latinLnBrk="0" hangingPunct="1">
        <a:defRPr sz="1399" kern="1200">
          <a:solidFill>
            <a:schemeClr val="tx1"/>
          </a:solidFill>
          <a:latin typeface="+mn-lt"/>
          <a:ea typeface="+mn-ea"/>
          <a:cs typeface="+mn-cs"/>
        </a:defRPr>
      </a:lvl2pPr>
      <a:lvl3pPr marL="685366" algn="l" defTabSz="685366" rtl="0" eaLnBrk="1" latinLnBrk="0" hangingPunct="1">
        <a:defRPr sz="1399" kern="1200">
          <a:solidFill>
            <a:schemeClr val="tx1"/>
          </a:solidFill>
          <a:latin typeface="+mn-lt"/>
          <a:ea typeface="+mn-ea"/>
          <a:cs typeface="+mn-cs"/>
        </a:defRPr>
      </a:lvl3pPr>
      <a:lvl4pPr marL="1028047" algn="l" defTabSz="685366" rtl="0" eaLnBrk="1" latinLnBrk="0" hangingPunct="1">
        <a:defRPr sz="1399" kern="1200">
          <a:solidFill>
            <a:schemeClr val="tx1"/>
          </a:solidFill>
          <a:latin typeface="+mn-lt"/>
          <a:ea typeface="+mn-ea"/>
          <a:cs typeface="+mn-cs"/>
        </a:defRPr>
      </a:lvl4pPr>
      <a:lvl5pPr marL="1370730" algn="l" defTabSz="685366" rtl="0" eaLnBrk="1" latinLnBrk="0" hangingPunct="1">
        <a:defRPr sz="1399" kern="1200">
          <a:solidFill>
            <a:schemeClr val="tx1"/>
          </a:solidFill>
          <a:latin typeface="+mn-lt"/>
          <a:ea typeface="+mn-ea"/>
          <a:cs typeface="+mn-cs"/>
        </a:defRPr>
      </a:lvl5pPr>
      <a:lvl6pPr marL="1713413" algn="l" defTabSz="685366" rtl="0" eaLnBrk="1" latinLnBrk="0" hangingPunct="1">
        <a:defRPr sz="1399" kern="1200">
          <a:solidFill>
            <a:schemeClr val="tx1"/>
          </a:solidFill>
          <a:latin typeface="+mn-lt"/>
          <a:ea typeface="+mn-ea"/>
          <a:cs typeface="+mn-cs"/>
        </a:defRPr>
      </a:lvl6pPr>
      <a:lvl7pPr marL="2056095" algn="l" defTabSz="685366" rtl="0" eaLnBrk="1" latinLnBrk="0" hangingPunct="1">
        <a:defRPr sz="1399" kern="1200">
          <a:solidFill>
            <a:schemeClr val="tx1"/>
          </a:solidFill>
          <a:latin typeface="+mn-lt"/>
          <a:ea typeface="+mn-ea"/>
          <a:cs typeface="+mn-cs"/>
        </a:defRPr>
      </a:lvl7pPr>
      <a:lvl8pPr marL="2398777" algn="l" defTabSz="685366" rtl="0" eaLnBrk="1" latinLnBrk="0" hangingPunct="1">
        <a:defRPr sz="1399" kern="1200">
          <a:solidFill>
            <a:schemeClr val="tx1"/>
          </a:solidFill>
          <a:latin typeface="+mn-lt"/>
          <a:ea typeface="+mn-ea"/>
          <a:cs typeface="+mn-cs"/>
        </a:defRPr>
      </a:lvl8pPr>
      <a:lvl9pPr marL="2741459" algn="l" defTabSz="685366" rtl="0" eaLnBrk="1" latinLnBrk="0" hangingPunct="1">
        <a:defRPr sz="1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8763" y="833438"/>
            <a:ext cx="8626475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616" tIns="40307" rIns="80616" bIns="403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5664200" y="4959350"/>
            <a:ext cx="874713" cy="188913"/>
          </a:xfrm>
          <a:prstGeom prst="rect">
            <a:avLst/>
          </a:prstGeom>
        </p:spPr>
        <p:txBody>
          <a:bodyPr lIns="0" tIns="38135" rIns="76270" bIns="38135" anchor="ctr"/>
          <a:lstStyle>
            <a:defPPr>
              <a:defRPr lang="en-US"/>
            </a:defPPr>
            <a:lvl1pPr algn="l" defTabSz="4826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82600" indent="-25400" algn="l" defTabSz="4826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65200" indent="-50800" algn="l" defTabSz="4826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449388" indent="-77788" algn="l" defTabSz="4826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931988" indent="-103188" algn="l" defTabSz="4826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Confidential</a:t>
            </a: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8424863" y="4959350"/>
            <a:ext cx="517525" cy="188913"/>
          </a:xfrm>
          <a:prstGeom prst="rect">
            <a:avLst/>
          </a:prstGeom>
        </p:spPr>
        <p:txBody>
          <a:bodyPr lIns="76270" tIns="38135" rIns="0" bIns="38135" anchor="ctr"/>
          <a:lstStyle>
            <a:defPPr>
              <a:defRPr lang="en-US"/>
            </a:defPPr>
            <a:lvl1pPr algn="l" defTabSz="4826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82600" indent="-25400" algn="l" defTabSz="4826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65200" indent="-50800" algn="l" defTabSz="4826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449388" indent="-77788" algn="l" defTabSz="4826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931988" indent="-103188" algn="l" defTabSz="4826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eaLnBrk="1" hangingPunct="1">
              <a:defRPr/>
            </a:pPr>
            <a:fld id="{4302F803-507F-43DC-AF46-B4B78F21499E}" type="slidenum">
              <a:rPr lang="en-US" sz="80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algn="r" eaLnBrk="1" hangingPunct="1">
                <a:defRPr/>
              </a:pPr>
              <a:t>‹#›</a:t>
            </a:fld>
            <a:endParaRPr lang="en-US" sz="8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grpSp>
        <p:nvGrpSpPr>
          <p:cNvPr id="2053" name="Group 3"/>
          <p:cNvGrpSpPr>
            <a:grpSpLocks/>
          </p:cNvGrpSpPr>
          <p:nvPr/>
        </p:nvGrpSpPr>
        <p:grpSpPr bwMode="auto">
          <a:xfrm>
            <a:off x="0" y="574675"/>
            <a:ext cx="9144000" cy="34925"/>
            <a:chOff x="18643" y="865964"/>
            <a:chExt cx="9692640" cy="50800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18643" y="865964"/>
              <a:ext cx="9692640" cy="0"/>
            </a:xfrm>
            <a:prstGeom prst="line">
              <a:avLst/>
            </a:prstGeom>
            <a:ln w="53975">
              <a:solidFill>
                <a:srgbClr val="96999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8643" y="916764"/>
              <a:ext cx="9692640" cy="0"/>
            </a:xfrm>
            <a:prstGeom prst="line">
              <a:avLst/>
            </a:prstGeom>
            <a:ln w="53975">
              <a:solidFill>
                <a:srgbClr val="A5002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ooter Placeholder 4"/>
          <p:cNvSpPr txBox="1">
            <a:spLocks/>
          </p:cNvSpPr>
          <p:nvPr/>
        </p:nvSpPr>
        <p:spPr>
          <a:xfrm>
            <a:off x="703263" y="4960938"/>
            <a:ext cx="3284537" cy="190500"/>
          </a:xfrm>
          <a:prstGeom prst="rect">
            <a:avLst/>
          </a:prstGeom>
        </p:spPr>
        <p:txBody>
          <a:bodyPr lIns="0" tIns="38135" rIns="76270" bIns="38135" anchor="ctr"/>
          <a:lstStyle>
            <a:defPPr>
              <a:defRPr lang="en-US"/>
            </a:defPPr>
            <a:lvl1pPr algn="l" defTabSz="4826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82600" indent="-25400" algn="l" defTabSz="4826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65200" indent="-50800" algn="l" defTabSz="4826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449388" indent="-77788" algn="l" defTabSz="4826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931988" indent="-103188" algn="l" defTabSz="4826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Biometrics Outsourcing:  24May2018</a:t>
            </a:r>
          </a:p>
        </p:txBody>
      </p:sp>
      <p:pic>
        <p:nvPicPr>
          <p:cNvPr id="205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8" y="60325"/>
            <a:ext cx="8763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Title Placeholder 1"/>
          <p:cNvSpPr>
            <a:spLocks noGrp="1"/>
          </p:cNvSpPr>
          <p:nvPr>
            <p:ph type="title"/>
          </p:nvPr>
        </p:nvSpPr>
        <p:spPr bwMode="auto">
          <a:xfrm>
            <a:off x="192088" y="165100"/>
            <a:ext cx="884555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616" tIns="40307" rIns="80616" bIns="403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Master Title Style</a:t>
            </a:r>
          </a:p>
        </p:txBody>
      </p:sp>
      <p:pic>
        <p:nvPicPr>
          <p:cNvPr id="205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4957763"/>
            <a:ext cx="460375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059848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txStyles>
    <p:titleStyle>
      <a:lvl1pPr algn="l" defTabSz="401638" rtl="0" eaLnBrk="0" fontAlgn="base" hangingPunct="0"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01638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2pPr>
      <a:lvl3pPr algn="l" defTabSz="401638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3pPr>
      <a:lvl4pPr algn="l" defTabSz="401638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4pPr>
      <a:lvl5pPr algn="l" defTabSz="401638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5pPr>
      <a:lvl6pPr marL="403078" algn="l" defTabSz="403078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</a:defRPr>
      </a:lvl6pPr>
      <a:lvl7pPr marL="806156" algn="l" defTabSz="403078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</a:defRPr>
      </a:lvl7pPr>
      <a:lvl8pPr marL="1209234" algn="l" defTabSz="403078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</a:defRPr>
      </a:lvl8pPr>
      <a:lvl9pPr marL="1612313" algn="l" defTabSz="403078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</a:defRPr>
      </a:lvl9pPr>
    </p:titleStyle>
    <p:bodyStyle>
      <a:lvl1pPr marL="196850" indent="-196850" algn="l" defTabSz="401638" rtl="0" eaLnBrk="0" fontAlgn="base" hangingPunct="0">
        <a:spcBef>
          <a:spcPct val="0"/>
        </a:spcBef>
        <a:spcAft>
          <a:spcPts val="1000"/>
        </a:spcAft>
        <a:buFont typeface="Arial" charset="0"/>
        <a:buChar char="•"/>
        <a:defRPr sz="1700" kern="1200">
          <a:solidFill>
            <a:schemeClr val="tx1"/>
          </a:solidFill>
          <a:latin typeface="Arial"/>
          <a:ea typeface="+mn-ea"/>
          <a:cs typeface="+mn-cs"/>
        </a:defRPr>
      </a:lvl1pPr>
      <a:lvl2pPr marL="403225" indent="-196850" algn="l" defTabSz="401638" rtl="0" eaLnBrk="0" fontAlgn="base" hangingPunct="0">
        <a:spcBef>
          <a:spcPct val="0"/>
        </a:spcBef>
        <a:spcAft>
          <a:spcPts val="838"/>
        </a:spcAft>
        <a:buFont typeface="Arial" charset="0"/>
        <a:buChar char="–"/>
        <a:defRPr sz="1500" kern="1200">
          <a:solidFill>
            <a:schemeClr val="tx1"/>
          </a:solidFill>
          <a:latin typeface="Arial"/>
          <a:ea typeface="+mn-ea"/>
          <a:cs typeface="+mn-cs"/>
        </a:defRPr>
      </a:lvl2pPr>
      <a:lvl3pPr marL="601663" indent="-200025" algn="l" defTabSz="401638" rtl="0" eaLnBrk="0" fontAlgn="base" hangingPunct="0">
        <a:spcBef>
          <a:spcPct val="0"/>
        </a:spcBef>
        <a:spcAft>
          <a:spcPts val="500"/>
        </a:spcAft>
        <a:buFont typeface="Wingdings" pitchFamily="2" charset="2"/>
        <a:buChar char="§"/>
        <a:defRPr sz="1300" kern="1200">
          <a:solidFill>
            <a:schemeClr val="tx1"/>
          </a:solidFill>
          <a:latin typeface="Arial"/>
          <a:ea typeface="+mn-ea"/>
          <a:cs typeface="+mn-cs"/>
        </a:defRPr>
      </a:lvl3pPr>
      <a:lvl4pPr marL="808038" indent="-196850" algn="l" defTabSz="401638" rtl="0" eaLnBrk="0" fontAlgn="base" hangingPunct="0">
        <a:spcBef>
          <a:spcPct val="0"/>
        </a:spcBef>
        <a:spcAft>
          <a:spcPts val="250"/>
        </a:spcAft>
        <a:buFont typeface="Arial" charset="0"/>
        <a:buChar char="–"/>
        <a:defRPr sz="1200" kern="1200">
          <a:solidFill>
            <a:schemeClr val="tx1"/>
          </a:solidFill>
          <a:latin typeface="Arial"/>
          <a:ea typeface="+mn-ea"/>
          <a:cs typeface="+mn-cs"/>
        </a:defRPr>
      </a:lvl4pPr>
      <a:lvl5pPr marL="1006475" indent="-196850" algn="l" defTabSz="401638" rtl="0" eaLnBrk="0" fontAlgn="base" hangingPunct="0">
        <a:spcBef>
          <a:spcPct val="0"/>
        </a:spcBef>
        <a:spcAft>
          <a:spcPts val="250"/>
        </a:spcAft>
        <a:buFont typeface="Arial" charset="0"/>
        <a:buChar char="•"/>
        <a:defRPr sz="1200" kern="1200">
          <a:solidFill>
            <a:schemeClr val="tx1"/>
          </a:solidFill>
          <a:latin typeface="Arial"/>
          <a:ea typeface="+mn-ea"/>
          <a:cs typeface="+mn-cs"/>
        </a:defRPr>
      </a:lvl5pPr>
      <a:lvl6pPr marL="2216930" indent="-201539" algn="l" defTabSz="4030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0008" indent="-201539" algn="l" defTabSz="4030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086" indent="-201539" algn="l" defTabSz="4030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6164" indent="-201539" algn="l" defTabSz="4030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0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078" algn="l" defTabSz="4030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156" algn="l" defTabSz="4030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9234" algn="l" defTabSz="4030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2313" algn="l" defTabSz="4030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5391" algn="l" defTabSz="4030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18469" algn="l" defTabSz="4030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1547" algn="l" defTabSz="4030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4625" algn="l" defTabSz="4030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4023360" y="1685925"/>
            <a:ext cx="4603056" cy="1044305"/>
          </a:xfrm>
        </p:spPr>
        <p:txBody>
          <a:bodyPr/>
          <a:lstStyle/>
          <a:p>
            <a:r>
              <a:rPr lang="en-US" altLang="en-US" sz="2400" dirty="0"/>
              <a:t>NASH Ph3 Design Options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066032" y="3755178"/>
            <a:ext cx="4408488" cy="311052"/>
          </a:xfrm>
        </p:spPr>
        <p:txBody>
          <a:bodyPr/>
          <a:lstStyle/>
          <a:p>
            <a:endParaRPr lang="en-US" sz="1600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051935" y="2918012"/>
            <a:ext cx="4408488" cy="678670"/>
          </a:xfrm>
        </p:spPr>
        <p:txBody>
          <a:bodyPr/>
          <a:lstStyle/>
          <a:p>
            <a:r>
              <a:rPr lang="en-US" dirty="0"/>
              <a:t> Fibrosis Improvement and Events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1D27F-9DE5-F3D5-7DE8-FB1E3E6EA0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B8F889-1994-4244-85D0-407CA0EEF67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5D4160-B70F-8D81-5CA2-A870B206F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89" y="0"/>
            <a:ext cx="796602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03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1D27F-9DE5-F3D5-7DE8-FB1E3E6EA0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B8F889-1994-4244-85D0-407CA0EEF67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F96349-1D61-45A6-7D68-0A7D2BA26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21" y="0"/>
            <a:ext cx="797135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02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246063"/>
            <a:ext cx="8426450" cy="590550"/>
          </a:xfrm>
          <a:noFill/>
        </p:spPr>
        <p:txBody>
          <a:bodyPr/>
          <a:lstStyle/>
          <a:p>
            <a:pPr defTabSz="685366"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rgbClr val="C00000"/>
                </a:solidFill>
              </a:rPr>
              <a:t>Primary Endpoint 2: EFS </a:t>
            </a:r>
            <a:r>
              <a:rPr lang="en-US" sz="1600" dirty="0">
                <a:solidFill>
                  <a:srgbClr val="C00000"/>
                </a:solidFill>
              </a:rPr>
              <a:t>(accrual rate 800/</a:t>
            </a:r>
            <a:r>
              <a:rPr lang="en-US" sz="1600" dirty="0" err="1">
                <a:solidFill>
                  <a:srgbClr val="C00000"/>
                </a:solidFill>
              </a:rPr>
              <a:t>yr</a:t>
            </a:r>
            <a:r>
              <a:rPr lang="en-US" sz="1600" dirty="0">
                <a:solidFill>
                  <a:srgbClr val="C00000"/>
                </a:solidFill>
              </a:rPr>
              <a:t>, FU till LPFV + 4 </a:t>
            </a:r>
            <a:r>
              <a:rPr lang="en-US" sz="1600" dirty="0" err="1">
                <a:solidFill>
                  <a:srgbClr val="C00000"/>
                </a:solidFill>
              </a:rPr>
              <a:t>yr</a:t>
            </a:r>
            <a:r>
              <a:rPr lang="en-US" sz="1600" dirty="0">
                <a:solidFill>
                  <a:srgbClr val="C00000"/>
                </a:solidFill>
              </a:rPr>
              <a:t>)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902750"/>
            <a:ext cx="8426450" cy="230832"/>
          </a:xfrm>
          <a:noFill/>
        </p:spPr>
        <p:txBody>
          <a:bodyPr>
            <a:spAutoFit/>
          </a:bodyPr>
          <a:lstStyle/>
          <a:p>
            <a:pPr marL="0" indent="0">
              <a:spcBef>
                <a:spcPts val="450"/>
              </a:spcBef>
              <a:spcAft>
                <a:spcPts val="0"/>
              </a:spcAft>
              <a:buClr>
                <a:srgbClr val="C00000"/>
              </a:buClr>
              <a:buNone/>
              <a:defRPr/>
            </a:pPr>
            <a:r>
              <a:rPr lang="en-US" sz="1000" dirty="0"/>
              <a:t>3:2 randomization, Power = 80%, </a:t>
            </a:r>
            <a:r>
              <a:rPr lang="en-US" sz="1000" dirty="0" err="1"/>
              <a:t>Logrank</a:t>
            </a:r>
            <a:r>
              <a:rPr lang="en-US" sz="1000" dirty="0"/>
              <a:t> test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5F299A-EB3D-4B87-AA0D-4370D3C4E2F6}" type="slidenum">
              <a:rPr lang="en-US" altLang="en-US"/>
              <a:pPr/>
              <a:t>12</a:t>
            </a:fld>
            <a:endParaRPr lang="en-US" alt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F9B448-053A-41A4-88CC-7DC0BAA6D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15590"/>
              </p:ext>
            </p:extLst>
          </p:nvPr>
        </p:nvGraphicFramePr>
        <p:xfrm>
          <a:off x="501706" y="1166556"/>
          <a:ext cx="8124404" cy="379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914">
                  <a:extLst>
                    <a:ext uri="{9D8B030D-6E8A-4147-A177-3AD203B41FA5}">
                      <a16:colId xmlns:a16="http://schemas.microsoft.com/office/drawing/2014/main" val="67839707"/>
                    </a:ext>
                  </a:extLst>
                </a:gridCol>
                <a:gridCol w="1164914">
                  <a:extLst>
                    <a:ext uri="{9D8B030D-6E8A-4147-A177-3AD203B41FA5}">
                      <a16:colId xmlns:a16="http://schemas.microsoft.com/office/drawing/2014/main" val="199088354"/>
                    </a:ext>
                  </a:extLst>
                </a:gridCol>
                <a:gridCol w="848435">
                  <a:extLst>
                    <a:ext uri="{9D8B030D-6E8A-4147-A177-3AD203B41FA5}">
                      <a16:colId xmlns:a16="http://schemas.microsoft.com/office/drawing/2014/main" val="3302292357"/>
                    </a:ext>
                  </a:extLst>
                </a:gridCol>
                <a:gridCol w="1003307">
                  <a:extLst>
                    <a:ext uri="{9D8B030D-6E8A-4147-A177-3AD203B41FA5}">
                      <a16:colId xmlns:a16="http://schemas.microsoft.com/office/drawing/2014/main" val="147713200"/>
                    </a:ext>
                  </a:extLst>
                </a:gridCol>
                <a:gridCol w="1017631">
                  <a:extLst>
                    <a:ext uri="{9D8B030D-6E8A-4147-A177-3AD203B41FA5}">
                      <a16:colId xmlns:a16="http://schemas.microsoft.com/office/drawing/2014/main" val="2024764019"/>
                    </a:ext>
                  </a:extLst>
                </a:gridCol>
                <a:gridCol w="786973">
                  <a:extLst>
                    <a:ext uri="{9D8B030D-6E8A-4147-A177-3AD203B41FA5}">
                      <a16:colId xmlns:a16="http://schemas.microsoft.com/office/drawing/2014/main" val="634618304"/>
                    </a:ext>
                  </a:extLst>
                </a:gridCol>
                <a:gridCol w="996574">
                  <a:extLst>
                    <a:ext uri="{9D8B030D-6E8A-4147-A177-3AD203B41FA5}">
                      <a16:colId xmlns:a16="http://schemas.microsoft.com/office/drawing/2014/main" val="3988064553"/>
                    </a:ext>
                  </a:extLst>
                </a:gridCol>
                <a:gridCol w="1141656">
                  <a:extLst>
                    <a:ext uri="{9D8B030D-6E8A-4147-A177-3AD203B41FA5}">
                      <a16:colId xmlns:a16="http://schemas.microsoft.com/office/drawing/2014/main" val="3247179848"/>
                    </a:ext>
                  </a:extLst>
                </a:gridCol>
              </a:tblGrid>
              <a:tr h="2365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1-Sided Alpha</a:t>
                      </a: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Placebo EFS at 2 </a:t>
                      </a:r>
                      <a:r>
                        <a:rPr lang="en-US" sz="9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Yrs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HR</a:t>
                      </a: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Dropout at 2 </a:t>
                      </a:r>
                      <a:r>
                        <a:rPr lang="en-US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Yrs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Total Sample Size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Accrual (</a:t>
                      </a:r>
                      <a:r>
                        <a:rPr lang="en-US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yr</a:t>
                      </a:r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Study Duration (</a:t>
                      </a:r>
                      <a:r>
                        <a:rPr lang="en-US" sz="9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yr</a:t>
                      </a:r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Expected # of Events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7" marR="5657" marT="5657" marB="0" anchor="ctr"/>
                </a:tc>
                <a:extLst>
                  <a:ext uri="{0D108BD9-81ED-4DB2-BD59-A6C34878D82A}">
                    <a16:rowId xmlns:a16="http://schemas.microsoft.com/office/drawing/2014/main" val="2769217968"/>
                  </a:ext>
                </a:extLst>
              </a:tr>
              <a:tr h="144231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8664101"/>
                  </a:ext>
                </a:extLst>
              </a:tr>
              <a:tr h="1442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1398629"/>
                  </a:ext>
                </a:extLst>
              </a:tr>
              <a:tr h="1442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9667975"/>
                  </a:ext>
                </a:extLst>
              </a:tr>
              <a:tr h="1442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8726452"/>
                  </a:ext>
                </a:extLst>
              </a:tr>
              <a:tr h="182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2723498"/>
                  </a:ext>
                </a:extLst>
              </a:tr>
              <a:tr h="1442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1324928"/>
                  </a:ext>
                </a:extLst>
              </a:tr>
              <a:tr h="144231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3823578"/>
                  </a:ext>
                </a:extLst>
              </a:tr>
              <a:tr h="1442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0429381"/>
                  </a:ext>
                </a:extLst>
              </a:tr>
              <a:tr h="1442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0161506"/>
                  </a:ext>
                </a:extLst>
              </a:tr>
              <a:tr h="1442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7565507"/>
                  </a:ext>
                </a:extLst>
              </a:tr>
              <a:tr h="1442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8093929"/>
                  </a:ext>
                </a:extLst>
              </a:tr>
              <a:tr h="1270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3397537"/>
                  </a:ext>
                </a:extLst>
              </a:tr>
              <a:tr h="127002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</a:t>
                      </a:r>
                    </a:p>
                  </a:txBody>
                  <a:tcPr marL="9525" marR="9525" marT="9525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8117818"/>
                  </a:ext>
                </a:extLst>
              </a:tr>
              <a:tr h="127002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8151388"/>
                  </a:ext>
                </a:extLst>
              </a:tr>
              <a:tr h="127002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4968760"/>
                  </a:ext>
                </a:extLst>
              </a:tr>
              <a:tr h="127002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8587092"/>
                  </a:ext>
                </a:extLst>
              </a:tr>
              <a:tr h="127002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8389334"/>
                  </a:ext>
                </a:extLst>
              </a:tr>
              <a:tr h="127002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4745547"/>
                  </a:ext>
                </a:extLst>
              </a:tr>
              <a:tr h="127002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0300738"/>
                  </a:ext>
                </a:extLst>
              </a:tr>
              <a:tr h="127002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1319615"/>
                  </a:ext>
                </a:extLst>
              </a:tr>
              <a:tr h="127002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1491902"/>
                  </a:ext>
                </a:extLst>
              </a:tr>
              <a:tr h="127002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4988673"/>
                  </a:ext>
                </a:extLst>
              </a:tr>
              <a:tr h="127002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3440402"/>
                  </a:ext>
                </a:extLst>
              </a:tr>
              <a:tr h="127002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16439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93A7B8C-BE18-4F28-88D9-0ABD0D4CBD12}"/>
              </a:ext>
            </a:extLst>
          </p:cNvPr>
          <p:cNvSpPr/>
          <p:nvPr/>
        </p:nvSpPr>
        <p:spPr>
          <a:xfrm>
            <a:off x="4683682" y="1166556"/>
            <a:ext cx="1019104" cy="3792919"/>
          </a:xfrm>
          <a:prstGeom prst="rect">
            <a:avLst/>
          </a:prstGeom>
          <a:noFill/>
          <a:ln w="15875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FDA08E-20D7-4203-B90A-A5DF8DFB739C}"/>
              </a:ext>
            </a:extLst>
          </p:cNvPr>
          <p:cNvSpPr/>
          <p:nvPr/>
        </p:nvSpPr>
        <p:spPr>
          <a:xfrm>
            <a:off x="7482724" y="1166556"/>
            <a:ext cx="1143386" cy="3792919"/>
          </a:xfrm>
          <a:prstGeom prst="rect">
            <a:avLst/>
          </a:prstGeom>
          <a:noFill/>
          <a:ln w="15875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93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246063"/>
            <a:ext cx="8426450" cy="590550"/>
          </a:xfrm>
          <a:noFill/>
        </p:spPr>
        <p:txBody>
          <a:bodyPr/>
          <a:lstStyle/>
          <a:p>
            <a:pPr defTabSz="685366"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rgbClr val="C00000"/>
                </a:solidFill>
              </a:rPr>
              <a:t>Primary Endpoint 2: EFS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(accrual rate 800/</a:t>
            </a:r>
            <a:r>
              <a:rPr lang="en-US" sz="1600" dirty="0" err="1">
                <a:solidFill>
                  <a:srgbClr val="C00000"/>
                </a:solidFill>
              </a:rPr>
              <a:t>yr</a:t>
            </a:r>
            <a:r>
              <a:rPr lang="en-US" sz="1600" dirty="0">
                <a:solidFill>
                  <a:srgbClr val="C00000"/>
                </a:solidFill>
              </a:rPr>
              <a:t>, FU till LPFV + 5 </a:t>
            </a:r>
            <a:r>
              <a:rPr lang="en-US" sz="1600" dirty="0" err="1">
                <a:solidFill>
                  <a:srgbClr val="C00000"/>
                </a:solidFill>
              </a:rPr>
              <a:t>yr</a:t>
            </a:r>
            <a:r>
              <a:rPr lang="en-US" sz="1600" dirty="0">
                <a:solidFill>
                  <a:srgbClr val="C00000"/>
                </a:solidFill>
              </a:rPr>
              <a:t>)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902750"/>
            <a:ext cx="8426450" cy="230832"/>
          </a:xfrm>
          <a:noFill/>
        </p:spPr>
        <p:txBody>
          <a:bodyPr>
            <a:spAutoFit/>
          </a:bodyPr>
          <a:lstStyle/>
          <a:p>
            <a:pPr marL="0" indent="0">
              <a:spcBef>
                <a:spcPts val="450"/>
              </a:spcBef>
              <a:spcAft>
                <a:spcPts val="0"/>
              </a:spcAft>
              <a:buClr>
                <a:srgbClr val="C00000"/>
              </a:buClr>
              <a:buNone/>
              <a:defRPr/>
            </a:pPr>
            <a:r>
              <a:rPr lang="en-US" sz="1000" dirty="0"/>
              <a:t>3:2 randomization, Power = 80%, </a:t>
            </a:r>
            <a:r>
              <a:rPr lang="en-US" sz="1000" dirty="0" err="1"/>
              <a:t>Logrank</a:t>
            </a:r>
            <a:r>
              <a:rPr lang="en-US" sz="1000" dirty="0"/>
              <a:t> test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5F299A-EB3D-4B87-AA0D-4370D3C4E2F6}" type="slidenum">
              <a:rPr lang="en-US" altLang="en-US"/>
              <a:pPr/>
              <a:t>13</a:t>
            </a:fld>
            <a:endParaRPr lang="en-US" alt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F9B448-053A-41A4-88CC-7DC0BAA6D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994940"/>
              </p:ext>
            </p:extLst>
          </p:nvPr>
        </p:nvGraphicFramePr>
        <p:xfrm>
          <a:off x="501706" y="1166556"/>
          <a:ext cx="8124404" cy="379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914">
                  <a:extLst>
                    <a:ext uri="{9D8B030D-6E8A-4147-A177-3AD203B41FA5}">
                      <a16:colId xmlns:a16="http://schemas.microsoft.com/office/drawing/2014/main" val="67839707"/>
                    </a:ext>
                  </a:extLst>
                </a:gridCol>
                <a:gridCol w="1164914">
                  <a:extLst>
                    <a:ext uri="{9D8B030D-6E8A-4147-A177-3AD203B41FA5}">
                      <a16:colId xmlns:a16="http://schemas.microsoft.com/office/drawing/2014/main" val="199088354"/>
                    </a:ext>
                  </a:extLst>
                </a:gridCol>
                <a:gridCol w="848435">
                  <a:extLst>
                    <a:ext uri="{9D8B030D-6E8A-4147-A177-3AD203B41FA5}">
                      <a16:colId xmlns:a16="http://schemas.microsoft.com/office/drawing/2014/main" val="3302292357"/>
                    </a:ext>
                  </a:extLst>
                </a:gridCol>
                <a:gridCol w="1003307">
                  <a:extLst>
                    <a:ext uri="{9D8B030D-6E8A-4147-A177-3AD203B41FA5}">
                      <a16:colId xmlns:a16="http://schemas.microsoft.com/office/drawing/2014/main" val="147713200"/>
                    </a:ext>
                  </a:extLst>
                </a:gridCol>
                <a:gridCol w="1017631">
                  <a:extLst>
                    <a:ext uri="{9D8B030D-6E8A-4147-A177-3AD203B41FA5}">
                      <a16:colId xmlns:a16="http://schemas.microsoft.com/office/drawing/2014/main" val="2024764019"/>
                    </a:ext>
                  </a:extLst>
                </a:gridCol>
                <a:gridCol w="786973">
                  <a:extLst>
                    <a:ext uri="{9D8B030D-6E8A-4147-A177-3AD203B41FA5}">
                      <a16:colId xmlns:a16="http://schemas.microsoft.com/office/drawing/2014/main" val="634618304"/>
                    </a:ext>
                  </a:extLst>
                </a:gridCol>
                <a:gridCol w="996574">
                  <a:extLst>
                    <a:ext uri="{9D8B030D-6E8A-4147-A177-3AD203B41FA5}">
                      <a16:colId xmlns:a16="http://schemas.microsoft.com/office/drawing/2014/main" val="3988064553"/>
                    </a:ext>
                  </a:extLst>
                </a:gridCol>
                <a:gridCol w="1141656">
                  <a:extLst>
                    <a:ext uri="{9D8B030D-6E8A-4147-A177-3AD203B41FA5}">
                      <a16:colId xmlns:a16="http://schemas.microsoft.com/office/drawing/2014/main" val="3247179848"/>
                    </a:ext>
                  </a:extLst>
                </a:gridCol>
              </a:tblGrid>
              <a:tr h="2365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1-Sided Alpha</a:t>
                      </a: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Placebo EFS at 2 </a:t>
                      </a:r>
                      <a:r>
                        <a:rPr lang="en-US" sz="9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Yrs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HR</a:t>
                      </a: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Dropout at 2 </a:t>
                      </a:r>
                      <a:r>
                        <a:rPr lang="en-US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Yrs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Total Sample Size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Accrual (</a:t>
                      </a:r>
                      <a:r>
                        <a:rPr lang="en-US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yr</a:t>
                      </a:r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Study Duration (</a:t>
                      </a:r>
                      <a:r>
                        <a:rPr lang="en-US" sz="9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yr</a:t>
                      </a:r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Expected # of Events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7" marR="5657" marT="5657" marB="0" anchor="ctr"/>
                </a:tc>
                <a:extLst>
                  <a:ext uri="{0D108BD9-81ED-4DB2-BD59-A6C34878D82A}">
                    <a16:rowId xmlns:a16="http://schemas.microsoft.com/office/drawing/2014/main" val="2769217968"/>
                  </a:ext>
                </a:extLst>
              </a:tr>
              <a:tr h="144231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8664101"/>
                  </a:ext>
                </a:extLst>
              </a:tr>
              <a:tr h="1442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1398629"/>
                  </a:ext>
                </a:extLst>
              </a:tr>
              <a:tr h="1442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9667975"/>
                  </a:ext>
                </a:extLst>
              </a:tr>
              <a:tr h="1442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8726452"/>
                  </a:ext>
                </a:extLst>
              </a:tr>
              <a:tr h="182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2723498"/>
                  </a:ext>
                </a:extLst>
              </a:tr>
              <a:tr h="1442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1324928"/>
                  </a:ext>
                </a:extLst>
              </a:tr>
              <a:tr h="144231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3823578"/>
                  </a:ext>
                </a:extLst>
              </a:tr>
              <a:tr h="1442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0429381"/>
                  </a:ext>
                </a:extLst>
              </a:tr>
              <a:tr h="1442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0161506"/>
                  </a:ext>
                </a:extLst>
              </a:tr>
              <a:tr h="1442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7565507"/>
                  </a:ext>
                </a:extLst>
              </a:tr>
              <a:tr h="1442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8093929"/>
                  </a:ext>
                </a:extLst>
              </a:tr>
              <a:tr h="1270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3397537"/>
                  </a:ext>
                </a:extLst>
              </a:tr>
              <a:tr h="127002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</a:t>
                      </a:r>
                    </a:p>
                  </a:txBody>
                  <a:tcPr marL="9525" marR="9525" marT="9525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8117818"/>
                  </a:ext>
                </a:extLst>
              </a:tr>
              <a:tr h="127002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8151388"/>
                  </a:ext>
                </a:extLst>
              </a:tr>
              <a:tr h="127002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4968760"/>
                  </a:ext>
                </a:extLst>
              </a:tr>
              <a:tr h="127002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8587092"/>
                  </a:ext>
                </a:extLst>
              </a:tr>
              <a:tr h="127002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8389334"/>
                  </a:ext>
                </a:extLst>
              </a:tr>
              <a:tr h="127002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4745547"/>
                  </a:ext>
                </a:extLst>
              </a:tr>
              <a:tr h="127002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0300738"/>
                  </a:ext>
                </a:extLst>
              </a:tr>
              <a:tr h="127002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1319615"/>
                  </a:ext>
                </a:extLst>
              </a:tr>
              <a:tr h="127002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1491902"/>
                  </a:ext>
                </a:extLst>
              </a:tr>
              <a:tr h="127002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4988673"/>
                  </a:ext>
                </a:extLst>
              </a:tr>
              <a:tr h="127002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3440402"/>
                  </a:ext>
                </a:extLst>
              </a:tr>
              <a:tr h="127002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16439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93A7B8C-BE18-4F28-88D9-0ABD0D4CBD12}"/>
              </a:ext>
            </a:extLst>
          </p:cNvPr>
          <p:cNvSpPr/>
          <p:nvPr/>
        </p:nvSpPr>
        <p:spPr>
          <a:xfrm>
            <a:off x="4683682" y="1166556"/>
            <a:ext cx="1019104" cy="3792919"/>
          </a:xfrm>
          <a:prstGeom prst="rect">
            <a:avLst/>
          </a:prstGeom>
          <a:noFill/>
          <a:ln w="15875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FDA08E-20D7-4203-B90A-A5DF8DFB739C}"/>
              </a:ext>
            </a:extLst>
          </p:cNvPr>
          <p:cNvSpPr/>
          <p:nvPr/>
        </p:nvSpPr>
        <p:spPr>
          <a:xfrm>
            <a:off x="7482724" y="1166556"/>
            <a:ext cx="1143386" cy="3792919"/>
          </a:xfrm>
          <a:prstGeom prst="rect">
            <a:avLst/>
          </a:prstGeom>
          <a:noFill/>
          <a:ln w="15875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56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9" y="246063"/>
            <a:ext cx="8426450" cy="590550"/>
          </a:xfrm>
        </p:spPr>
        <p:txBody>
          <a:bodyPr/>
          <a:lstStyle/>
          <a:p>
            <a:pPr defTabSz="685349" fontAlgn="auto">
              <a:spcAft>
                <a:spcPts val="0"/>
              </a:spcAft>
              <a:defRPr/>
            </a:pPr>
            <a:r>
              <a:rPr lang="en-US" sz="2400" dirty="0"/>
              <a:t>Ph3 NASH F4 Design</a:t>
            </a:r>
            <a:endParaRPr lang="en-US" sz="1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5D21D6-2FEB-496F-A2A5-966F55DC1E80}"/>
              </a:ext>
            </a:extLst>
          </p:cNvPr>
          <p:cNvSpPr txBox="1">
            <a:spLocks/>
          </p:cNvSpPr>
          <p:nvPr/>
        </p:nvSpPr>
        <p:spPr bwMode="auto">
          <a:xfrm>
            <a:off x="369889" y="1013664"/>
            <a:ext cx="3525036" cy="34034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defTabSz="684213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61963" indent="-231775" algn="l" defTabSz="684213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Char char="–"/>
              <a:tabLst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684213" indent="-222250" algn="l" defTabSz="684213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Font typeface="Wingdings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914400" indent="-230188" algn="l" defTabSz="684213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Char char="•"/>
              <a:tabLst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144588" indent="-230188" algn="l" defTabSz="684213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Char char="•"/>
              <a:tabLst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4753" indent="-171342" algn="l" defTabSz="685366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7437" indent="-171342" algn="l" defTabSz="685366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0119" indent="-171342" algn="l" defTabSz="685366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2801" indent="-171342" algn="l" defTabSz="685366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indent="-274313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v"/>
              <a:defRPr/>
            </a:pPr>
            <a:r>
              <a:rPr lang="en-US" sz="1200" b="1" dirty="0"/>
              <a:t>Dual primary endpoints</a:t>
            </a:r>
            <a:r>
              <a:rPr lang="en-US" sz="1200" dirty="0"/>
              <a:t> </a:t>
            </a:r>
          </a:p>
          <a:p>
            <a:pPr marL="548640" lvl="1" indent="-274313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1050" dirty="0"/>
              <a:t>PE1: Fibrosis improvement </a:t>
            </a:r>
            <a:r>
              <a:rPr lang="en-US" sz="1050" dirty="0">
                <a:solidFill>
                  <a:srgbClr val="C00000"/>
                </a:solidFill>
              </a:rPr>
              <a:t>(without worsening of NASH?)</a:t>
            </a:r>
          </a:p>
          <a:p>
            <a:pPr marL="548640" lvl="1" indent="-274313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1050" dirty="0"/>
              <a:t>PE2: Event-free survival (EFS)</a:t>
            </a:r>
          </a:p>
          <a:p>
            <a:pPr marL="548640" lvl="2" indent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C00000"/>
              </a:buClr>
              <a:buNone/>
              <a:defRPr/>
            </a:pPr>
            <a:r>
              <a:rPr lang="en-US" sz="1050" dirty="0"/>
              <a:t>Defined as time to first event of </a:t>
            </a:r>
            <a:r>
              <a:rPr lang="en-US" sz="1050" dirty="0">
                <a:solidFill>
                  <a:srgbClr val="C00000"/>
                </a:solidFill>
                <a:highlight>
                  <a:srgbClr val="FFFF00"/>
                </a:highlight>
              </a:rPr>
              <a:t>hard clinical events + intermediate events </a:t>
            </a:r>
            <a:r>
              <a:rPr lang="en-US" sz="1050" dirty="0">
                <a:solidFill>
                  <a:srgbClr val="C00000"/>
                </a:solidFill>
              </a:rPr>
              <a:t>(e.g. portal hypertension, shift of risk group per combined NITs)?</a:t>
            </a:r>
          </a:p>
          <a:p>
            <a:pPr marL="274313" indent="-274313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v"/>
              <a:defRPr/>
            </a:pPr>
            <a:r>
              <a:rPr lang="en-US" sz="1200" b="1" dirty="0"/>
              <a:t>Fallback testing strategy</a:t>
            </a:r>
            <a:endParaRPr lang="en-US" sz="1200" dirty="0"/>
          </a:p>
          <a:p>
            <a:pPr marL="548640" lvl="1" indent="-274313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1050" dirty="0"/>
              <a:t>Controlling overall type I error rate of 0.025 (1-sided)</a:t>
            </a:r>
          </a:p>
          <a:p>
            <a:pPr marL="548640" lvl="1" indent="-274313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1050" dirty="0"/>
              <a:t>1-sided p-values are considered</a:t>
            </a:r>
          </a:p>
          <a:p>
            <a:pPr marL="548640" lvl="1" indent="-274313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altLang="en-US" sz="1050" dirty="0"/>
              <a:t>Testing PE1 at 1-sided 0.005 level</a:t>
            </a:r>
          </a:p>
          <a:p>
            <a:pPr marL="548640" lvl="1" indent="-274313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altLang="en-US" sz="1050" dirty="0"/>
              <a:t>If significant, testing PE2 at 1-sided 0.025 level; otherwise, testing PE2 at 1-sided 0.02 level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1D5A10-2A03-34F9-011E-4CF974C22F5C}"/>
              </a:ext>
            </a:extLst>
          </p:cNvPr>
          <p:cNvSpPr/>
          <p:nvPr/>
        </p:nvSpPr>
        <p:spPr>
          <a:xfrm>
            <a:off x="4809400" y="2568702"/>
            <a:ext cx="916626" cy="392362"/>
          </a:xfrm>
          <a:prstGeom prst="roundRect">
            <a:avLst/>
          </a:prstGeom>
          <a:pattFill prst="divot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Meet PE1: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50" dirty="0">
                <a:solidFill>
                  <a:schemeClr val="tx1"/>
                </a:solidFill>
              </a:rPr>
              <a:t>P ≤ 0.005? </a:t>
            </a:r>
            <a:endParaRPr lang="en-US" sz="105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6E89A7-DC58-5644-0037-E4251E0CBB7B}"/>
              </a:ext>
            </a:extLst>
          </p:cNvPr>
          <p:cNvSpPr/>
          <p:nvPr/>
        </p:nvSpPr>
        <p:spPr>
          <a:xfrm>
            <a:off x="4809400" y="1625722"/>
            <a:ext cx="916623" cy="392361"/>
          </a:xfrm>
          <a:prstGeom prst="round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Positive for PE1</a:t>
            </a:r>
            <a:endParaRPr lang="en-US" sz="105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939225C-0796-4A01-626D-ACB7DCCE12DE}"/>
              </a:ext>
            </a:extLst>
          </p:cNvPr>
          <p:cNvSpPr/>
          <p:nvPr/>
        </p:nvSpPr>
        <p:spPr>
          <a:xfrm>
            <a:off x="4811500" y="3511683"/>
            <a:ext cx="916626" cy="392362"/>
          </a:xfrm>
          <a:prstGeom prst="round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Negative for PE1</a:t>
            </a:r>
            <a:endParaRPr lang="en-US" sz="105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A679A0-A5A3-5B96-4FA2-18AF983F673E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H="1" flipV="1">
            <a:off x="5267712" y="2018083"/>
            <a:ext cx="1" cy="55061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701E4F2-CBDD-65EB-FBD8-70F489750B1B}"/>
              </a:ext>
            </a:extLst>
          </p:cNvPr>
          <p:cNvSpPr txBox="1"/>
          <p:nvPr/>
        </p:nvSpPr>
        <p:spPr>
          <a:xfrm>
            <a:off x="4893588" y="2164223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2E81D4-3DFA-A50A-FFE3-B2418128ED4D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5267713" y="2961064"/>
            <a:ext cx="2100" cy="55061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4F13D6-4A23-D69B-4CF7-48E73077BD6E}"/>
              </a:ext>
            </a:extLst>
          </p:cNvPr>
          <p:cNvSpPr txBox="1"/>
          <p:nvPr/>
        </p:nvSpPr>
        <p:spPr>
          <a:xfrm>
            <a:off x="4921641" y="3108869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470537-7EBF-7C56-D818-3552ED40C583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 flipV="1">
            <a:off x="5728126" y="3691561"/>
            <a:ext cx="1390632" cy="1630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D660C31-E40B-681A-8801-6FB937EF0BF7}"/>
              </a:ext>
            </a:extLst>
          </p:cNvPr>
          <p:cNvSpPr/>
          <p:nvPr/>
        </p:nvSpPr>
        <p:spPr>
          <a:xfrm>
            <a:off x="7118758" y="3495380"/>
            <a:ext cx="912426" cy="392361"/>
          </a:xfrm>
          <a:prstGeom prst="roundRect">
            <a:avLst/>
          </a:prstGeom>
          <a:pattFill prst="divot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Meet PE2: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50" dirty="0">
                <a:solidFill>
                  <a:schemeClr val="tx1"/>
                </a:solidFill>
              </a:rPr>
              <a:t>P ≤ 0.02? </a:t>
            </a:r>
            <a:endParaRPr lang="en-US" sz="105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A8E4F4E-B4D8-B1F1-8155-6C5C43BC226B}"/>
              </a:ext>
            </a:extLst>
          </p:cNvPr>
          <p:cNvSpPr/>
          <p:nvPr/>
        </p:nvSpPr>
        <p:spPr>
          <a:xfrm>
            <a:off x="7118758" y="1625722"/>
            <a:ext cx="916627" cy="392361"/>
          </a:xfrm>
          <a:prstGeom prst="roundRect">
            <a:avLst/>
          </a:prstGeom>
          <a:pattFill prst="divot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Meet PE2: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50" dirty="0">
                <a:solidFill>
                  <a:schemeClr val="tx1"/>
                </a:solidFill>
              </a:rPr>
              <a:t>P ≤ 0.025? </a:t>
            </a:r>
            <a:endParaRPr lang="en-US" sz="105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7C6821-8CD9-9893-01A0-6FC498748BA9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>
            <a:off x="5726023" y="1821903"/>
            <a:ext cx="1392735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E972DBC-9C88-3AEB-11A2-53F0DFB741AD}"/>
              </a:ext>
            </a:extLst>
          </p:cNvPr>
          <p:cNvSpPr/>
          <p:nvPr/>
        </p:nvSpPr>
        <p:spPr>
          <a:xfrm>
            <a:off x="7790497" y="2568534"/>
            <a:ext cx="916627" cy="392362"/>
          </a:xfrm>
          <a:prstGeom prst="round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Positive for PE2</a:t>
            </a:r>
            <a:endParaRPr lang="en-US" sz="105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6AD31D-CB49-CD9F-6F5E-0CA396E86961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7577072" y="2018083"/>
            <a:ext cx="671739" cy="55045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D501A66-BD9E-B86B-E350-4DE4E1EB08B1}"/>
              </a:ext>
            </a:extLst>
          </p:cNvPr>
          <p:cNvSpPr txBox="1"/>
          <p:nvPr/>
        </p:nvSpPr>
        <p:spPr>
          <a:xfrm>
            <a:off x="7939717" y="2171615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4B8281D-605E-60A7-BB9F-DEC2B0F6AADA}"/>
              </a:ext>
            </a:extLst>
          </p:cNvPr>
          <p:cNvSpPr/>
          <p:nvPr/>
        </p:nvSpPr>
        <p:spPr>
          <a:xfrm>
            <a:off x="6526453" y="2568535"/>
            <a:ext cx="916628" cy="392361"/>
          </a:xfrm>
          <a:prstGeom prst="round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Negative for PE2</a:t>
            </a:r>
            <a:endParaRPr lang="en-US" sz="1050" dirty="0"/>
          </a:p>
        </p:txBody>
      </p:sp>
      <p:cxnSp>
        <p:nvCxnSpPr>
          <p:cNvPr id="8192" name="Straight Arrow Connector 8191">
            <a:extLst>
              <a:ext uri="{FF2B5EF4-FFF2-40B4-BE49-F238E27FC236}">
                <a16:creationId xmlns:a16="http://schemas.microsoft.com/office/drawing/2014/main" id="{A13F7A38-5673-6ACE-A4F9-F5F8ECC58A44}"/>
              </a:ext>
            </a:extLst>
          </p:cNvPr>
          <p:cNvCxnSpPr>
            <a:cxnSpLocks/>
            <a:stCxn id="25" idx="2"/>
            <a:endCxn id="31" idx="0"/>
          </p:cNvCxnSpPr>
          <p:nvPr/>
        </p:nvCxnSpPr>
        <p:spPr>
          <a:xfrm flipH="1">
            <a:off x="6984767" y="2018083"/>
            <a:ext cx="592305" cy="550452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3" name="TextBox 8192">
            <a:extLst>
              <a:ext uri="{FF2B5EF4-FFF2-40B4-BE49-F238E27FC236}">
                <a16:creationId xmlns:a16="http://schemas.microsoft.com/office/drawing/2014/main" id="{E3C9A081-0BD3-9A6A-EB14-4C935D4C9909}"/>
              </a:ext>
            </a:extLst>
          </p:cNvPr>
          <p:cNvSpPr txBox="1"/>
          <p:nvPr/>
        </p:nvSpPr>
        <p:spPr>
          <a:xfrm>
            <a:off x="6950472" y="2170198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cxnSp>
        <p:nvCxnSpPr>
          <p:cNvPr id="8320" name="Straight Arrow Connector 8319">
            <a:extLst>
              <a:ext uri="{FF2B5EF4-FFF2-40B4-BE49-F238E27FC236}">
                <a16:creationId xmlns:a16="http://schemas.microsoft.com/office/drawing/2014/main" id="{F0C4374E-0A40-01A1-F7EB-D39371F10D13}"/>
              </a:ext>
            </a:extLst>
          </p:cNvPr>
          <p:cNvCxnSpPr>
            <a:cxnSpLocks/>
            <a:stCxn id="18" idx="0"/>
            <a:endCxn id="28" idx="2"/>
          </p:cNvCxnSpPr>
          <p:nvPr/>
        </p:nvCxnSpPr>
        <p:spPr>
          <a:xfrm flipV="1">
            <a:off x="7574971" y="2960896"/>
            <a:ext cx="673840" cy="534484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21" name="TextBox 8320">
            <a:extLst>
              <a:ext uri="{FF2B5EF4-FFF2-40B4-BE49-F238E27FC236}">
                <a16:creationId xmlns:a16="http://schemas.microsoft.com/office/drawing/2014/main" id="{2661BE37-D20A-F59B-0232-9A99D979D972}"/>
              </a:ext>
            </a:extLst>
          </p:cNvPr>
          <p:cNvSpPr txBox="1"/>
          <p:nvPr/>
        </p:nvSpPr>
        <p:spPr>
          <a:xfrm>
            <a:off x="7945906" y="3141907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cxnSp>
        <p:nvCxnSpPr>
          <p:cNvPr id="8322" name="Straight Arrow Connector 8321">
            <a:extLst>
              <a:ext uri="{FF2B5EF4-FFF2-40B4-BE49-F238E27FC236}">
                <a16:creationId xmlns:a16="http://schemas.microsoft.com/office/drawing/2014/main" id="{30EEDF29-E303-4AE9-B518-AFFD95462EE0}"/>
              </a:ext>
            </a:extLst>
          </p:cNvPr>
          <p:cNvCxnSpPr>
            <a:cxnSpLocks/>
            <a:stCxn id="18" idx="0"/>
            <a:endCxn id="31" idx="2"/>
          </p:cNvCxnSpPr>
          <p:nvPr/>
        </p:nvCxnSpPr>
        <p:spPr>
          <a:xfrm flipH="1" flipV="1">
            <a:off x="6984767" y="2960896"/>
            <a:ext cx="590204" cy="534484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23" name="TextBox 8322">
            <a:extLst>
              <a:ext uri="{FF2B5EF4-FFF2-40B4-BE49-F238E27FC236}">
                <a16:creationId xmlns:a16="http://schemas.microsoft.com/office/drawing/2014/main" id="{67525DB0-2A92-D15E-196E-42E059BA403E}"/>
              </a:ext>
            </a:extLst>
          </p:cNvPr>
          <p:cNvSpPr txBox="1"/>
          <p:nvPr/>
        </p:nvSpPr>
        <p:spPr>
          <a:xfrm>
            <a:off x="6950472" y="3136554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26367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246063"/>
            <a:ext cx="8426450" cy="590550"/>
          </a:xfrm>
        </p:spPr>
        <p:txBody>
          <a:bodyPr/>
          <a:lstStyle/>
          <a:p>
            <a:pPr defTabSz="685366" eaLnBrk="1" fontAlgn="auto" hangingPunct="1">
              <a:spcAft>
                <a:spcPts val="0"/>
              </a:spcAft>
              <a:defRPr/>
            </a:pPr>
            <a:r>
              <a:rPr lang="en-US" sz="2400" dirty="0"/>
              <a:t>Primary Endpoint 1: Fibrosis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440" y="4673749"/>
            <a:ext cx="7363344" cy="230832"/>
          </a:xfrm>
        </p:spPr>
        <p:txBody>
          <a:bodyPr wrap="square">
            <a:spAutoFit/>
          </a:bodyPr>
          <a:lstStyle/>
          <a:p>
            <a:pPr marL="0" indent="0" algn="ctr" eaLnBrk="1" hangingPunct="1">
              <a:lnSpc>
                <a:spcPct val="100000"/>
              </a:lnSpc>
              <a:spcBef>
                <a:spcPts val="1800"/>
              </a:spcBef>
              <a:buClr>
                <a:srgbClr val="C00000"/>
              </a:buClr>
              <a:buNone/>
            </a:pPr>
            <a:r>
              <a:rPr lang="en-US" altLang="en-US" sz="900" dirty="0"/>
              <a:t>3:2 randomization; Missing data imputed with </a:t>
            </a:r>
            <a:r>
              <a:rPr lang="en-US" altLang="en-US" sz="900" dirty="0">
                <a:highlight>
                  <a:srgbClr val="FFFF00"/>
                </a:highlight>
              </a:rPr>
              <a:t>non-responder imputation method (NRI)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5F299A-EB3D-4B87-AA0D-4370D3C4E2F6}" type="slidenum">
              <a:rPr lang="en-US" altLang="en-US"/>
              <a:pPr/>
              <a:t>3</a:t>
            </a:fld>
            <a:endParaRPr lang="en-US" altLang="en-US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A557B88-FEFB-4458-BF09-8B979BE88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699652"/>
              </p:ext>
            </p:extLst>
          </p:nvPr>
        </p:nvGraphicFramePr>
        <p:xfrm>
          <a:off x="1698736" y="1186589"/>
          <a:ext cx="5768753" cy="3047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933">
                  <a:extLst>
                    <a:ext uri="{9D8B030D-6E8A-4147-A177-3AD203B41FA5}">
                      <a16:colId xmlns:a16="http://schemas.microsoft.com/office/drawing/2014/main" val="3458765317"/>
                    </a:ext>
                  </a:extLst>
                </a:gridCol>
                <a:gridCol w="544933">
                  <a:extLst>
                    <a:ext uri="{9D8B030D-6E8A-4147-A177-3AD203B41FA5}">
                      <a16:colId xmlns:a16="http://schemas.microsoft.com/office/drawing/2014/main" val="1316471927"/>
                    </a:ext>
                  </a:extLst>
                </a:gridCol>
                <a:gridCol w="637502">
                  <a:extLst>
                    <a:ext uri="{9D8B030D-6E8A-4147-A177-3AD203B41FA5}">
                      <a16:colId xmlns:a16="http://schemas.microsoft.com/office/drawing/2014/main" val="3409398801"/>
                    </a:ext>
                  </a:extLst>
                </a:gridCol>
                <a:gridCol w="439798">
                  <a:extLst>
                    <a:ext uri="{9D8B030D-6E8A-4147-A177-3AD203B41FA5}">
                      <a16:colId xmlns:a16="http://schemas.microsoft.com/office/drawing/2014/main" val="1740361579"/>
                    </a:ext>
                  </a:extLst>
                </a:gridCol>
                <a:gridCol w="439798">
                  <a:extLst>
                    <a:ext uri="{9D8B030D-6E8A-4147-A177-3AD203B41FA5}">
                      <a16:colId xmlns:a16="http://schemas.microsoft.com/office/drawing/2014/main" val="1993747585"/>
                    </a:ext>
                  </a:extLst>
                </a:gridCol>
                <a:gridCol w="439798">
                  <a:extLst>
                    <a:ext uri="{9D8B030D-6E8A-4147-A177-3AD203B41FA5}">
                      <a16:colId xmlns:a16="http://schemas.microsoft.com/office/drawing/2014/main" val="1652667255"/>
                    </a:ext>
                  </a:extLst>
                </a:gridCol>
                <a:gridCol w="439798">
                  <a:extLst>
                    <a:ext uri="{9D8B030D-6E8A-4147-A177-3AD203B41FA5}">
                      <a16:colId xmlns:a16="http://schemas.microsoft.com/office/drawing/2014/main" val="291708676"/>
                    </a:ext>
                  </a:extLst>
                </a:gridCol>
                <a:gridCol w="439798">
                  <a:extLst>
                    <a:ext uri="{9D8B030D-6E8A-4147-A177-3AD203B41FA5}">
                      <a16:colId xmlns:a16="http://schemas.microsoft.com/office/drawing/2014/main" val="4067087130"/>
                    </a:ext>
                  </a:extLst>
                </a:gridCol>
                <a:gridCol w="439798">
                  <a:extLst>
                    <a:ext uri="{9D8B030D-6E8A-4147-A177-3AD203B41FA5}">
                      <a16:colId xmlns:a16="http://schemas.microsoft.com/office/drawing/2014/main" val="3043652990"/>
                    </a:ext>
                  </a:extLst>
                </a:gridCol>
                <a:gridCol w="439798">
                  <a:extLst>
                    <a:ext uri="{9D8B030D-6E8A-4147-A177-3AD203B41FA5}">
                      <a16:colId xmlns:a16="http://schemas.microsoft.com/office/drawing/2014/main" val="686593984"/>
                    </a:ext>
                  </a:extLst>
                </a:gridCol>
                <a:gridCol w="439798">
                  <a:extLst>
                    <a:ext uri="{9D8B030D-6E8A-4147-A177-3AD203B41FA5}">
                      <a16:colId xmlns:a16="http://schemas.microsoft.com/office/drawing/2014/main" val="2050135662"/>
                    </a:ext>
                  </a:extLst>
                </a:gridCol>
                <a:gridCol w="523001">
                  <a:extLst>
                    <a:ext uri="{9D8B030D-6E8A-4147-A177-3AD203B41FA5}">
                      <a16:colId xmlns:a16="http://schemas.microsoft.com/office/drawing/2014/main" val="171330265"/>
                    </a:ext>
                  </a:extLst>
                </a:gridCol>
              </a:tblGrid>
              <a:tr h="3130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Placebo Rate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Dropouts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True Tx Effect</a:t>
                      </a: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1-Sided Alpha = 0.025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1-Sided Alpha = 0.005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1-Sided Alpha = 0.0005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129755"/>
                  </a:ext>
                </a:extLst>
              </a:tr>
              <a:tr h="2722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Placebo Rate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80%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47A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85%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47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47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80%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47A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47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47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80%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47A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47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47A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077611"/>
                  </a:ext>
                </a:extLst>
              </a:tr>
              <a:tr h="205193">
                <a:tc rowSpan="4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703031"/>
                  </a:ext>
                </a:extLst>
              </a:tr>
              <a:tr h="2051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1669873"/>
                  </a:ext>
                </a:extLst>
              </a:tr>
              <a:tr h="205193">
                <a:tc vMerge="1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3272673"/>
                  </a:ext>
                </a:extLst>
              </a:tr>
              <a:tr h="2051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322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1195690"/>
                  </a:ext>
                </a:extLst>
              </a:tr>
              <a:tr h="205193">
                <a:tc rowSpan="4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1842936"/>
                  </a:ext>
                </a:extLst>
              </a:tr>
              <a:tr h="205193">
                <a:tc vMerge="1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1694180"/>
                  </a:ext>
                </a:extLst>
              </a:tr>
              <a:tr h="205193">
                <a:tc vMerge="1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6237622"/>
                  </a:ext>
                </a:extLst>
              </a:tr>
              <a:tr h="205193">
                <a:tc vMerge="1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43657"/>
                  </a:ext>
                </a:extLst>
              </a:tr>
              <a:tr h="205193">
                <a:tc rowSpan="4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28%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2911251"/>
                  </a:ext>
                </a:extLst>
              </a:tr>
              <a:tr h="205193">
                <a:tc vMerge="1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7176261"/>
                  </a:ext>
                </a:extLst>
              </a:tr>
              <a:tr h="205193">
                <a:tc vMerge="1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3664151"/>
                  </a:ext>
                </a:extLst>
              </a:tr>
              <a:tr h="205193">
                <a:tc vMerge="1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2000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44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246063"/>
            <a:ext cx="8426450" cy="590550"/>
          </a:xfrm>
          <a:noFill/>
        </p:spPr>
        <p:txBody>
          <a:bodyPr/>
          <a:lstStyle/>
          <a:p>
            <a:pPr defTabSz="685366"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rgbClr val="C00000"/>
                </a:solidFill>
              </a:rPr>
              <a:t>Primary Endpoint 2: EFS </a:t>
            </a:r>
            <a:r>
              <a:rPr lang="en-US" sz="1600" dirty="0">
                <a:solidFill>
                  <a:srgbClr val="C00000"/>
                </a:solidFill>
              </a:rPr>
              <a:t>(accrual rate 400/</a:t>
            </a:r>
            <a:r>
              <a:rPr lang="en-US" sz="1600" dirty="0" err="1">
                <a:solidFill>
                  <a:srgbClr val="C00000"/>
                </a:solidFill>
              </a:rPr>
              <a:t>yr</a:t>
            </a:r>
            <a:r>
              <a:rPr lang="en-US" sz="1600" dirty="0">
                <a:solidFill>
                  <a:srgbClr val="C00000"/>
                </a:solidFill>
              </a:rPr>
              <a:t>, FU till LPFV + 4 </a:t>
            </a:r>
            <a:r>
              <a:rPr lang="en-US" sz="1600" dirty="0" err="1">
                <a:solidFill>
                  <a:srgbClr val="C00000"/>
                </a:solidFill>
              </a:rPr>
              <a:t>yr</a:t>
            </a:r>
            <a:r>
              <a:rPr lang="en-US" sz="1600" dirty="0">
                <a:solidFill>
                  <a:srgbClr val="C00000"/>
                </a:solidFill>
              </a:rPr>
              <a:t>)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902750"/>
            <a:ext cx="8426450" cy="230832"/>
          </a:xfrm>
          <a:noFill/>
        </p:spPr>
        <p:txBody>
          <a:bodyPr>
            <a:spAutoFit/>
          </a:bodyPr>
          <a:lstStyle/>
          <a:p>
            <a:pPr marL="0" indent="0">
              <a:spcBef>
                <a:spcPts val="450"/>
              </a:spcBef>
              <a:spcAft>
                <a:spcPts val="0"/>
              </a:spcAft>
              <a:buClr>
                <a:srgbClr val="C00000"/>
              </a:buClr>
              <a:buNone/>
              <a:defRPr/>
            </a:pPr>
            <a:r>
              <a:rPr lang="en-US" sz="1000" dirty="0"/>
              <a:t>3:2 randomization, Power = 80%, </a:t>
            </a:r>
            <a:r>
              <a:rPr lang="en-US" sz="1000" dirty="0" err="1"/>
              <a:t>Logrank</a:t>
            </a:r>
            <a:r>
              <a:rPr lang="en-US" sz="1000" dirty="0"/>
              <a:t> test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5F299A-EB3D-4B87-AA0D-4370D3C4E2F6}" type="slidenum">
              <a:rPr lang="en-US" altLang="en-US"/>
              <a:pPr/>
              <a:t>4</a:t>
            </a:fld>
            <a:endParaRPr lang="en-US" alt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F9B448-053A-41A4-88CC-7DC0BAA6D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604119"/>
              </p:ext>
            </p:extLst>
          </p:nvPr>
        </p:nvGraphicFramePr>
        <p:xfrm>
          <a:off x="501706" y="1166556"/>
          <a:ext cx="8124404" cy="379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914">
                  <a:extLst>
                    <a:ext uri="{9D8B030D-6E8A-4147-A177-3AD203B41FA5}">
                      <a16:colId xmlns:a16="http://schemas.microsoft.com/office/drawing/2014/main" val="67839707"/>
                    </a:ext>
                  </a:extLst>
                </a:gridCol>
                <a:gridCol w="1164914">
                  <a:extLst>
                    <a:ext uri="{9D8B030D-6E8A-4147-A177-3AD203B41FA5}">
                      <a16:colId xmlns:a16="http://schemas.microsoft.com/office/drawing/2014/main" val="199088354"/>
                    </a:ext>
                  </a:extLst>
                </a:gridCol>
                <a:gridCol w="848435">
                  <a:extLst>
                    <a:ext uri="{9D8B030D-6E8A-4147-A177-3AD203B41FA5}">
                      <a16:colId xmlns:a16="http://schemas.microsoft.com/office/drawing/2014/main" val="3302292357"/>
                    </a:ext>
                  </a:extLst>
                </a:gridCol>
                <a:gridCol w="1003307">
                  <a:extLst>
                    <a:ext uri="{9D8B030D-6E8A-4147-A177-3AD203B41FA5}">
                      <a16:colId xmlns:a16="http://schemas.microsoft.com/office/drawing/2014/main" val="147713200"/>
                    </a:ext>
                  </a:extLst>
                </a:gridCol>
                <a:gridCol w="1017631">
                  <a:extLst>
                    <a:ext uri="{9D8B030D-6E8A-4147-A177-3AD203B41FA5}">
                      <a16:colId xmlns:a16="http://schemas.microsoft.com/office/drawing/2014/main" val="2024764019"/>
                    </a:ext>
                  </a:extLst>
                </a:gridCol>
                <a:gridCol w="786973">
                  <a:extLst>
                    <a:ext uri="{9D8B030D-6E8A-4147-A177-3AD203B41FA5}">
                      <a16:colId xmlns:a16="http://schemas.microsoft.com/office/drawing/2014/main" val="634618304"/>
                    </a:ext>
                  </a:extLst>
                </a:gridCol>
                <a:gridCol w="996574">
                  <a:extLst>
                    <a:ext uri="{9D8B030D-6E8A-4147-A177-3AD203B41FA5}">
                      <a16:colId xmlns:a16="http://schemas.microsoft.com/office/drawing/2014/main" val="3988064553"/>
                    </a:ext>
                  </a:extLst>
                </a:gridCol>
                <a:gridCol w="1141656">
                  <a:extLst>
                    <a:ext uri="{9D8B030D-6E8A-4147-A177-3AD203B41FA5}">
                      <a16:colId xmlns:a16="http://schemas.microsoft.com/office/drawing/2014/main" val="3247179848"/>
                    </a:ext>
                  </a:extLst>
                </a:gridCol>
              </a:tblGrid>
              <a:tr h="2365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1-Sided Alpha</a:t>
                      </a: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Placebo EFS at 2 </a:t>
                      </a:r>
                      <a:r>
                        <a:rPr lang="en-US" sz="9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Yrs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HR</a:t>
                      </a: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Dropout at 2 </a:t>
                      </a:r>
                      <a:r>
                        <a:rPr lang="en-US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Yrs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Total Sample Size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Accrual (</a:t>
                      </a:r>
                      <a:r>
                        <a:rPr lang="en-US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yr</a:t>
                      </a:r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Study Duration (</a:t>
                      </a:r>
                      <a:r>
                        <a:rPr lang="en-US" sz="9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yr</a:t>
                      </a:r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Expected # of Events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7" marR="5657" marT="5657" marB="0" anchor="ctr"/>
                </a:tc>
                <a:extLst>
                  <a:ext uri="{0D108BD9-81ED-4DB2-BD59-A6C34878D82A}">
                    <a16:rowId xmlns:a16="http://schemas.microsoft.com/office/drawing/2014/main" val="2769217968"/>
                  </a:ext>
                </a:extLst>
              </a:tr>
              <a:tr h="144231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8664101"/>
                  </a:ext>
                </a:extLst>
              </a:tr>
              <a:tr h="1442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1398629"/>
                  </a:ext>
                </a:extLst>
              </a:tr>
              <a:tr h="1442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9667975"/>
                  </a:ext>
                </a:extLst>
              </a:tr>
              <a:tr h="1442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8726452"/>
                  </a:ext>
                </a:extLst>
              </a:tr>
              <a:tr h="182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2723498"/>
                  </a:ext>
                </a:extLst>
              </a:tr>
              <a:tr h="1442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1324928"/>
                  </a:ext>
                </a:extLst>
              </a:tr>
              <a:tr h="144231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3823578"/>
                  </a:ext>
                </a:extLst>
              </a:tr>
              <a:tr h="1442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0429381"/>
                  </a:ext>
                </a:extLst>
              </a:tr>
              <a:tr h="1442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0161506"/>
                  </a:ext>
                </a:extLst>
              </a:tr>
              <a:tr h="1442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7565507"/>
                  </a:ext>
                </a:extLst>
              </a:tr>
              <a:tr h="1442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8093929"/>
                  </a:ext>
                </a:extLst>
              </a:tr>
              <a:tr h="1270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3397537"/>
                  </a:ext>
                </a:extLst>
              </a:tr>
              <a:tr h="127002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</a:t>
                      </a:r>
                    </a:p>
                  </a:txBody>
                  <a:tcPr marL="9525" marR="9525" marT="9525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8117818"/>
                  </a:ext>
                </a:extLst>
              </a:tr>
              <a:tr h="127002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8151388"/>
                  </a:ext>
                </a:extLst>
              </a:tr>
              <a:tr h="127002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4968760"/>
                  </a:ext>
                </a:extLst>
              </a:tr>
              <a:tr h="127002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8587092"/>
                  </a:ext>
                </a:extLst>
              </a:tr>
              <a:tr h="127002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8389334"/>
                  </a:ext>
                </a:extLst>
              </a:tr>
              <a:tr h="127002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4745547"/>
                  </a:ext>
                </a:extLst>
              </a:tr>
              <a:tr h="127002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0300738"/>
                  </a:ext>
                </a:extLst>
              </a:tr>
              <a:tr h="127002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1319615"/>
                  </a:ext>
                </a:extLst>
              </a:tr>
              <a:tr h="127002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1491902"/>
                  </a:ext>
                </a:extLst>
              </a:tr>
              <a:tr h="127002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4988673"/>
                  </a:ext>
                </a:extLst>
              </a:tr>
              <a:tr h="127002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3440402"/>
                  </a:ext>
                </a:extLst>
              </a:tr>
              <a:tr h="127002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16439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93A7B8C-BE18-4F28-88D9-0ABD0D4CBD12}"/>
              </a:ext>
            </a:extLst>
          </p:cNvPr>
          <p:cNvSpPr/>
          <p:nvPr/>
        </p:nvSpPr>
        <p:spPr>
          <a:xfrm>
            <a:off x="4683682" y="1166556"/>
            <a:ext cx="1019104" cy="3792919"/>
          </a:xfrm>
          <a:prstGeom prst="rect">
            <a:avLst/>
          </a:prstGeom>
          <a:noFill/>
          <a:ln w="15875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FDA08E-20D7-4203-B90A-A5DF8DFB739C}"/>
              </a:ext>
            </a:extLst>
          </p:cNvPr>
          <p:cNvSpPr/>
          <p:nvPr/>
        </p:nvSpPr>
        <p:spPr>
          <a:xfrm>
            <a:off x="7482724" y="1166556"/>
            <a:ext cx="1143386" cy="3792919"/>
          </a:xfrm>
          <a:prstGeom prst="rect">
            <a:avLst/>
          </a:prstGeom>
          <a:noFill/>
          <a:ln w="15875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51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246063"/>
            <a:ext cx="8426450" cy="590550"/>
          </a:xfrm>
          <a:noFill/>
        </p:spPr>
        <p:txBody>
          <a:bodyPr/>
          <a:lstStyle/>
          <a:p>
            <a:pPr defTabSz="685366"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rgbClr val="C00000"/>
                </a:solidFill>
              </a:rPr>
              <a:t>Primary Endpoint 2: EFS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(accrual rate 400/</a:t>
            </a:r>
            <a:r>
              <a:rPr lang="en-US" sz="1600" dirty="0" err="1">
                <a:solidFill>
                  <a:srgbClr val="C00000"/>
                </a:solidFill>
              </a:rPr>
              <a:t>yr</a:t>
            </a:r>
            <a:r>
              <a:rPr lang="en-US" sz="1600" dirty="0">
                <a:solidFill>
                  <a:srgbClr val="C00000"/>
                </a:solidFill>
              </a:rPr>
              <a:t>, FU till LPFV + 5 </a:t>
            </a:r>
            <a:r>
              <a:rPr lang="en-US" sz="1600" dirty="0" err="1">
                <a:solidFill>
                  <a:srgbClr val="C00000"/>
                </a:solidFill>
              </a:rPr>
              <a:t>yr</a:t>
            </a:r>
            <a:r>
              <a:rPr lang="en-US" sz="1600" dirty="0">
                <a:solidFill>
                  <a:srgbClr val="C00000"/>
                </a:solidFill>
              </a:rPr>
              <a:t>)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902750"/>
            <a:ext cx="8426450" cy="230832"/>
          </a:xfrm>
          <a:noFill/>
        </p:spPr>
        <p:txBody>
          <a:bodyPr>
            <a:spAutoFit/>
          </a:bodyPr>
          <a:lstStyle/>
          <a:p>
            <a:pPr marL="0" indent="0">
              <a:spcBef>
                <a:spcPts val="450"/>
              </a:spcBef>
              <a:spcAft>
                <a:spcPts val="0"/>
              </a:spcAft>
              <a:buClr>
                <a:srgbClr val="C00000"/>
              </a:buClr>
              <a:buNone/>
              <a:defRPr/>
            </a:pPr>
            <a:r>
              <a:rPr lang="en-US" sz="1000" dirty="0"/>
              <a:t>3:2 randomization, Power = 80%, </a:t>
            </a:r>
            <a:r>
              <a:rPr lang="en-US" sz="1000" dirty="0" err="1"/>
              <a:t>Logrank</a:t>
            </a:r>
            <a:r>
              <a:rPr lang="en-US" sz="1000" dirty="0"/>
              <a:t> test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5F299A-EB3D-4B87-AA0D-4370D3C4E2F6}" type="slidenum">
              <a:rPr lang="en-US" altLang="en-US"/>
              <a:pPr/>
              <a:t>5</a:t>
            </a:fld>
            <a:endParaRPr lang="en-US" alt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F9B448-053A-41A4-88CC-7DC0BAA6D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396216"/>
              </p:ext>
            </p:extLst>
          </p:nvPr>
        </p:nvGraphicFramePr>
        <p:xfrm>
          <a:off x="501706" y="1166556"/>
          <a:ext cx="8124404" cy="379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914">
                  <a:extLst>
                    <a:ext uri="{9D8B030D-6E8A-4147-A177-3AD203B41FA5}">
                      <a16:colId xmlns:a16="http://schemas.microsoft.com/office/drawing/2014/main" val="67839707"/>
                    </a:ext>
                  </a:extLst>
                </a:gridCol>
                <a:gridCol w="1164914">
                  <a:extLst>
                    <a:ext uri="{9D8B030D-6E8A-4147-A177-3AD203B41FA5}">
                      <a16:colId xmlns:a16="http://schemas.microsoft.com/office/drawing/2014/main" val="199088354"/>
                    </a:ext>
                  </a:extLst>
                </a:gridCol>
                <a:gridCol w="848435">
                  <a:extLst>
                    <a:ext uri="{9D8B030D-6E8A-4147-A177-3AD203B41FA5}">
                      <a16:colId xmlns:a16="http://schemas.microsoft.com/office/drawing/2014/main" val="3302292357"/>
                    </a:ext>
                  </a:extLst>
                </a:gridCol>
                <a:gridCol w="1003307">
                  <a:extLst>
                    <a:ext uri="{9D8B030D-6E8A-4147-A177-3AD203B41FA5}">
                      <a16:colId xmlns:a16="http://schemas.microsoft.com/office/drawing/2014/main" val="147713200"/>
                    </a:ext>
                  </a:extLst>
                </a:gridCol>
                <a:gridCol w="1017631">
                  <a:extLst>
                    <a:ext uri="{9D8B030D-6E8A-4147-A177-3AD203B41FA5}">
                      <a16:colId xmlns:a16="http://schemas.microsoft.com/office/drawing/2014/main" val="2024764019"/>
                    </a:ext>
                  </a:extLst>
                </a:gridCol>
                <a:gridCol w="786973">
                  <a:extLst>
                    <a:ext uri="{9D8B030D-6E8A-4147-A177-3AD203B41FA5}">
                      <a16:colId xmlns:a16="http://schemas.microsoft.com/office/drawing/2014/main" val="634618304"/>
                    </a:ext>
                  </a:extLst>
                </a:gridCol>
                <a:gridCol w="996574">
                  <a:extLst>
                    <a:ext uri="{9D8B030D-6E8A-4147-A177-3AD203B41FA5}">
                      <a16:colId xmlns:a16="http://schemas.microsoft.com/office/drawing/2014/main" val="3988064553"/>
                    </a:ext>
                  </a:extLst>
                </a:gridCol>
                <a:gridCol w="1141656">
                  <a:extLst>
                    <a:ext uri="{9D8B030D-6E8A-4147-A177-3AD203B41FA5}">
                      <a16:colId xmlns:a16="http://schemas.microsoft.com/office/drawing/2014/main" val="3247179848"/>
                    </a:ext>
                  </a:extLst>
                </a:gridCol>
              </a:tblGrid>
              <a:tr h="2365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1-Sided Alpha</a:t>
                      </a: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Placebo EFS at 2 </a:t>
                      </a:r>
                      <a:r>
                        <a:rPr lang="en-US" sz="9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Yrs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HR</a:t>
                      </a: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Dropout at 2 </a:t>
                      </a:r>
                      <a:r>
                        <a:rPr lang="en-US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Yrs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Total Sample Size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Accrual (</a:t>
                      </a:r>
                      <a:r>
                        <a:rPr lang="en-US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yr</a:t>
                      </a:r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Study Duration (</a:t>
                      </a:r>
                      <a:r>
                        <a:rPr lang="en-US" sz="9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yr</a:t>
                      </a:r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Expected # of Events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7" marR="5657" marT="5657" marB="0" anchor="ctr"/>
                </a:tc>
                <a:extLst>
                  <a:ext uri="{0D108BD9-81ED-4DB2-BD59-A6C34878D82A}">
                    <a16:rowId xmlns:a16="http://schemas.microsoft.com/office/drawing/2014/main" val="2769217968"/>
                  </a:ext>
                </a:extLst>
              </a:tr>
              <a:tr h="144231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8664101"/>
                  </a:ext>
                </a:extLst>
              </a:tr>
              <a:tr h="1442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1398629"/>
                  </a:ext>
                </a:extLst>
              </a:tr>
              <a:tr h="1442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9667975"/>
                  </a:ext>
                </a:extLst>
              </a:tr>
              <a:tr h="1442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8726452"/>
                  </a:ext>
                </a:extLst>
              </a:tr>
              <a:tr h="182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2723498"/>
                  </a:ext>
                </a:extLst>
              </a:tr>
              <a:tr h="1442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1324928"/>
                  </a:ext>
                </a:extLst>
              </a:tr>
              <a:tr h="144231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3823578"/>
                  </a:ext>
                </a:extLst>
              </a:tr>
              <a:tr h="1442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0429381"/>
                  </a:ext>
                </a:extLst>
              </a:tr>
              <a:tr h="1442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0161506"/>
                  </a:ext>
                </a:extLst>
              </a:tr>
              <a:tr h="1442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7565507"/>
                  </a:ext>
                </a:extLst>
              </a:tr>
              <a:tr h="1442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8093929"/>
                  </a:ext>
                </a:extLst>
              </a:tr>
              <a:tr h="1270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3397537"/>
                  </a:ext>
                </a:extLst>
              </a:tr>
              <a:tr h="127002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</a:t>
                      </a:r>
                    </a:p>
                  </a:txBody>
                  <a:tcPr marL="9525" marR="9525" marT="9525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8117818"/>
                  </a:ext>
                </a:extLst>
              </a:tr>
              <a:tr h="127002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8151388"/>
                  </a:ext>
                </a:extLst>
              </a:tr>
              <a:tr h="127002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4968760"/>
                  </a:ext>
                </a:extLst>
              </a:tr>
              <a:tr h="127002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8587092"/>
                  </a:ext>
                </a:extLst>
              </a:tr>
              <a:tr h="127002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8389334"/>
                  </a:ext>
                </a:extLst>
              </a:tr>
              <a:tr h="127002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4745547"/>
                  </a:ext>
                </a:extLst>
              </a:tr>
              <a:tr h="127002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0300738"/>
                  </a:ext>
                </a:extLst>
              </a:tr>
              <a:tr h="127002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1319615"/>
                  </a:ext>
                </a:extLst>
              </a:tr>
              <a:tr h="127002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1491902"/>
                  </a:ext>
                </a:extLst>
              </a:tr>
              <a:tr h="127002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4988673"/>
                  </a:ext>
                </a:extLst>
              </a:tr>
              <a:tr h="127002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3440402"/>
                  </a:ext>
                </a:extLst>
              </a:tr>
              <a:tr h="127002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16439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93A7B8C-BE18-4F28-88D9-0ABD0D4CBD12}"/>
              </a:ext>
            </a:extLst>
          </p:cNvPr>
          <p:cNvSpPr/>
          <p:nvPr/>
        </p:nvSpPr>
        <p:spPr>
          <a:xfrm>
            <a:off x="4683682" y="1166556"/>
            <a:ext cx="1019104" cy="3792919"/>
          </a:xfrm>
          <a:prstGeom prst="rect">
            <a:avLst/>
          </a:prstGeom>
          <a:noFill/>
          <a:ln w="15875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FDA08E-20D7-4203-B90A-A5DF8DFB739C}"/>
              </a:ext>
            </a:extLst>
          </p:cNvPr>
          <p:cNvSpPr/>
          <p:nvPr/>
        </p:nvSpPr>
        <p:spPr>
          <a:xfrm>
            <a:off x="7482724" y="1166556"/>
            <a:ext cx="1143386" cy="3792919"/>
          </a:xfrm>
          <a:prstGeom prst="rect">
            <a:avLst/>
          </a:prstGeom>
          <a:noFill/>
          <a:ln w="15875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893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51" y="2276475"/>
            <a:ext cx="8426450" cy="590550"/>
          </a:xfrm>
        </p:spPr>
        <p:txBody>
          <a:bodyPr/>
          <a:lstStyle/>
          <a:p>
            <a:pPr algn="ctr" defTabSz="685349" fontAlgn="auto">
              <a:spcAft>
                <a:spcPts val="0"/>
              </a:spcAft>
              <a:defRPr/>
            </a:pPr>
            <a:r>
              <a:rPr lang="en-US" sz="2797" dirty="0"/>
              <a:t>Back Up</a:t>
            </a:r>
            <a:endParaRPr lang="en-US" sz="2000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5F299A-EB3D-4B87-AA0D-4370D3C4E2F6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1593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1EA79-7DB0-0D50-387D-A79135E4DE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B8F889-1994-4244-85D0-407CA0EEF67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40E065-4A49-9872-53AC-3B5A8FD08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28" y="0"/>
            <a:ext cx="79665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0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1EA79-7DB0-0D50-387D-A79135E4DE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B8F889-1994-4244-85D0-407CA0EEF67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5F8942-DF8C-BE2C-DF5B-841AF1669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08" y="0"/>
            <a:ext cx="798258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12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246063"/>
            <a:ext cx="8426450" cy="590550"/>
          </a:xfrm>
        </p:spPr>
        <p:txBody>
          <a:bodyPr/>
          <a:lstStyle/>
          <a:p>
            <a:pPr defTabSz="685366" eaLnBrk="1" fontAlgn="auto" hangingPunct="1">
              <a:spcAft>
                <a:spcPts val="0"/>
              </a:spcAft>
              <a:defRPr/>
            </a:pPr>
            <a:r>
              <a:rPr lang="en-US" sz="2400" dirty="0"/>
              <a:t>Ph3 Sample Size for Fibrosis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637" y="4673749"/>
            <a:ext cx="6992726" cy="230832"/>
          </a:xfrm>
        </p:spPr>
        <p:txBody>
          <a:bodyPr wrap="square">
            <a:spAutoFit/>
          </a:bodyPr>
          <a:lstStyle/>
          <a:p>
            <a:pPr marL="0" indent="0" algn="ctr" eaLnBrk="1" hangingPunct="1">
              <a:lnSpc>
                <a:spcPct val="100000"/>
              </a:lnSpc>
              <a:spcBef>
                <a:spcPts val="1800"/>
              </a:spcBef>
              <a:buClr>
                <a:srgbClr val="C00000"/>
              </a:buClr>
              <a:buNone/>
            </a:pPr>
            <a:r>
              <a:rPr lang="en-US" altLang="en-US" sz="900" dirty="0"/>
              <a:t>3:2 randomization; Missing data imputed with </a:t>
            </a:r>
            <a:r>
              <a:rPr lang="en-US" altLang="en-US" sz="900" dirty="0">
                <a:highlight>
                  <a:srgbClr val="FFFF00"/>
                </a:highlight>
              </a:rPr>
              <a:t>reference-based imputation method (RBI)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5F299A-EB3D-4B87-AA0D-4370D3C4E2F6}" type="slidenum">
              <a:rPr lang="en-US" altLang="en-US"/>
              <a:pPr/>
              <a:t>9</a:t>
            </a:fld>
            <a:endParaRPr lang="en-US" altLang="en-US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A557B88-FEFB-4458-BF09-8B979BE88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579014"/>
              </p:ext>
            </p:extLst>
          </p:nvPr>
        </p:nvGraphicFramePr>
        <p:xfrm>
          <a:off x="1698736" y="1186404"/>
          <a:ext cx="5768753" cy="3047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933">
                  <a:extLst>
                    <a:ext uri="{9D8B030D-6E8A-4147-A177-3AD203B41FA5}">
                      <a16:colId xmlns:a16="http://schemas.microsoft.com/office/drawing/2014/main" val="3458765317"/>
                    </a:ext>
                  </a:extLst>
                </a:gridCol>
                <a:gridCol w="544933">
                  <a:extLst>
                    <a:ext uri="{9D8B030D-6E8A-4147-A177-3AD203B41FA5}">
                      <a16:colId xmlns:a16="http://schemas.microsoft.com/office/drawing/2014/main" val="1316471927"/>
                    </a:ext>
                  </a:extLst>
                </a:gridCol>
                <a:gridCol w="637502">
                  <a:extLst>
                    <a:ext uri="{9D8B030D-6E8A-4147-A177-3AD203B41FA5}">
                      <a16:colId xmlns:a16="http://schemas.microsoft.com/office/drawing/2014/main" val="3409398801"/>
                    </a:ext>
                  </a:extLst>
                </a:gridCol>
                <a:gridCol w="439798">
                  <a:extLst>
                    <a:ext uri="{9D8B030D-6E8A-4147-A177-3AD203B41FA5}">
                      <a16:colId xmlns:a16="http://schemas.microsoft.com/office/drawing/2014/main" val="1740361579"/>
                    </a:ext>
                  </a:extLst>
                </a:gridCol>
                <a:gridCol w="439798">
                  <a:extLst>
                    <a:ext uri="{9D8B030D-6E8A-4147-A177-3AD203B41FA5}">
                      <a16:colId xmlns:a16="http://schemas.microsoft.com/office/drawing/2014/main" val="1993747585"/>
                    </a:ext>
                  </a:extLst>
                </a:gridCol>
                <a:gridCol w="439798">
                  <a:extLst>
                    <a:ext uri="{9D8B030D-6E8A-4147-A177-3AD203B41FA5}">
                      <a16:colId xmlns:a16="http://schemas.microsoft.com/office/drawing/2014/main" val="1652667255"/>
                    </a:ext>
                  </a:extLst>
                </a:gridCol>
                <a:gridCol w="439798">
                  <a:extLst>
                    <a:ext uri="{9D8B030D-6E8A-4147-A177-3AD203B41FA5}">
                      <a16:colId xmlns:a16="http://schemas.microsoft.com/office/drawing/2014/main" val="291708676"/>
                    </a:ext>
                  </a:extLst>
                </a:gridCol>
                <a:gridCol w="439798">
                  <a:extLst>
                    <a:ext uri="{9D8B030D-6E8A-4147-A177-3AD203B41FA5}">
                      <a16:colId xmlns:a16="http://schemas.microsoft.com/office/drawing/2014/main" val="4067087130"/>
                    </a:ext>
                  </a:extLst>
                </a:gridCol>
                <a:gridCol w="439798">
                  <a:extLst>
                    <a:ext uri="{9D8B030D-6E8A-4147-A177-3AD203B41FA5}">
                      <a16:colId xmlns:a16="http://schemas.microsoft.com/office/drawing/2014/main" val="3043652990"/>
                    </a:ext>
                  </a:extLst>
                </a:gridCol>
                <a:gridCol w="439798">
                  <a:extLst>
                    <a:ext uri="{9D8B030D-6E8A-4147-A177-3AD203B41FA5}">
                      <a16:colId xmlns:a16="http://schemas.microsoft.com/office/drawing/2014/main" val="686593984"/>
                    </a:ext>
                  </a:extLst>
                </a:gridCol>
                <a:gridCol w="439798">
                  <a:extLst>
                    <a:ext uri="{9D8B030D-6E8A-4147-A177-3AD203B41FA5}">
                      <a16:colId xmlns:a16="http://schemas.microsoft.com/office/drawing/2014/main" val="2050135662"/>
                    </a:ext>
                  </a:extLst>
                </a:gridCol>
                <a:gridCol w="523001">
                  <a:extLst>
                    <a:ext uri="{9D8B030D-6E8A-4147-A177-3AD203B41FA5}">
                      <a16:colId xmlns:a16="http://schemas.microsoft.com/office/drawing/2014/main" val="171330265"/>
                    </a:ext>
                  </a:extLst>
                </a:gridCol>
              </a:tblGrid>
              <a:tr h="3130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Placebo Rate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Dropouts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True Tx Effect</a:t>
                      </a: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1-Sided Alpha = 0.025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1-Sided Alpha = 0.005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1-Sided Alpha = 0.0005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129755"/>
                  </a:ext>
                </a:extLst>
              </a:tr>
              <a:tr h="2722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Placebo Rate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80%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47A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85%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47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47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80%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47A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47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47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80%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47A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47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47A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077611"/>
                  </a:ext>
                </a:extLst>
              </a:tr>
              <a:tr h="205193">
                <a:tc rowSpan="4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703031"/>
                  </a:ext>
                </a:extLst>
              </a:tr>
              <a:tr h="2051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1669873"/>
                  </a:ext>
                </a:extLst>
              </a:tr>
              <a:tr h="205193">
                <a:tc vMerge="1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3272673"/>
                  </a:ext>
                </a:extLst>
              </a:tr>
              <a:tr h="2051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346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1195690"/>
                  </a:ext>
                </a:extLst>
              </a:tr>
              <a:tr h="205193">
                <a:tc rowSpan="4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1842936"/>
                  </a:ext>
                </a:extLst>
              </a:tr>
              <a:tr h="205193">
                <a:tc vMerge="1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1694180"/>
                  </a:ext>
                </a:extLst>
              </a:tr>
              <a:tr h="205193">
                <a:tc vMerge="1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6237622"/>
                  </a:ext>
                </a:extLst>
              </a:tr>
              <a:tr h="205193">
                <a:tc vMerge="1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43657"/>
                  </a:ext>
                </a:extLst>
              </a:tr>
              <a:tr h="205193">
                <a:tc rowSpan="4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28%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2911251"/>
                  </a:ext>
                </a:extLst>
              </a:tr>
              <a:tr h="205193">
                <a:tc vMerge="1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7176261"/>
                  </a:ext>
                </a:extLst>
              </a:tr>
              <a:tr h="205193">
                <a:tc vMerge="1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3664151"/>
                  </a:ext>
                </a:extLst>
              </a:tr>
              <a:tr h="205193">
                <a:tc vMerge="1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2000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718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REPORTCONTROLSVISIBLE" val="Empty"/>
  <p:tag name="_AMO_UNIQUEIDENTIFIER" val="46957255-9029-4fe5-90a7-22681a11874b"/>
</p:tagLst>
</file>

<file path=ppt/theme/theme1.xml><?xml version="1.0" encoding="utf-8"?>
<a:theme xmlns:a="http://schemas.openxmlformats.org/drawingml/2006/main" name="GileadTheme1">
  <a:themeElements>
    <a:clrScheme name="Custom 1">
      <a:dk1>
        <a:srgbClr val="000000"/>
      </a:dk1>
      <a:lt1>
        <a:srgbClr val="FFFFFF"/>
      </a:lt1>
      <a:dk2>
        <a:srgbClr val="D11241"/>
      </a:dk2>
      <a:lt2>
        <a:srgbClr val="E7E6E6"/>
      </a:lt2>
      <a:accent1>
        <a:srgbClr val="D11241"/>
      </a:accent1>
      <a:accent2>
        <a:srgbClr val="0000CC"/>
      </a:accent2>
      <a:accent3>
        <a:srgbClr val="0064A8"/>
      </a:accent3>
      <a:accent4>
        <a:srgbClr val="8DC1C5"/>
      </a:accent4>
      <a:accent5>
        <a:srgbClr val="688C38"/>
      </a:accent5>
      <a:accent6>
        <a:srgbClr val="3C587F"/>
      </a:accent6>
      <a:hlink>
        <a:srgbClr val="D11241"/>
      </a:hlink>
      <a:folHlink>
        <a:srgbClr val="5F5F5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sz="1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ileadTheme1" id="{A92E9EFC-61DD-406B-8442-3E98D23D69DD}" vid="{7438F03A-BAEB-499E-B98A-5033D0CE4BBA}"/>
    </a:ext>
  </a:extLst>
</a:theme>
</file>

<file path=ppt/theme/theme2.xml><?xml version="1.0" encoding="utf-8"?>
<a:theme xmlns:a="http://schemas.openxmlformats.org/drawingml/2006/main" name="CWP_STATS_update_jun2017_v2">
  <a:themeElements>
    <a:clrScheme name="PMO Color Theme">
      <a:dk1>
        <a:srgbClr val="000000"/>
      </a:dk1>
      <a:lt1>
        <a:srgbClr val="FFFFFF"/>
      </a:lt1>
      <a:dk2>
        <a:srgbClr val="54565B"/>
      </a:dk2>
      <a:lt2>
        <a:srgbClr val="8484FF"/>
      </a:lt2>
      <a:accent1>
        <a:srgbClr val="D8D8D8"/>
      </a:accent1>
      <a:accent2>
        <a:srgbClr val="79A2B3"/>
      </a:accent2>
      <a:accent3>
        <a:srgbClr val="0000CC"/>
      </a:accent3>
      <a:accent4>
        <a:srgbClr val="624C79"/>
      </a:accent4>
      <a:accent5>
        <a:srgbClr val="A50021"/>
      </a:accent5>
      <a:accent6>
        <a:srgbClr val="C50F3C"/>
      </a:accent6>
      <a:hlink>
        <a:srgbClr val="000066"/>
      </a:hlink>
      <a:folHlink>
        <a:srgbClr val="8484FF"/>
      </a:folHlink>
    </a:clrScheme>
    <a:fontScheme name="PMO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53975">
          <a:solidFill>
            <a:srgbClr val="999999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79a3f7b5-05d2-49ee-af7e-f6c06e9003db" xsi:nil="true"/>
    <Display_x0020_Order xmlns="79a3f7b5-05d2-49ee-af7e-f6c06e9003db" xsi:nil="true"/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haredContentType xmlns="Microsoft.SharePoint.Taxonomy.ContentTypeSync" SourceId="c2f875ff-20bd-4758-bb3f-3226c8545cda" ContentTypeId="0x01" PreviousValue="false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E51EBF99D13C4380AA49EB64DFCC79" ma:contentTypeVersion="3" ma:contentTypeDescription="Create a new document." ma:contentTypeScope="" ma:versionID="7b842f6614264c75bf4291623fecba40">
  <xsd:schema xmlns:xsd="http://www.w3.org/2001/XMLSchema" xmlns:xs="http://www.w3.org/2001/XMLSchema" xmlns:p="http://schemas.microsoft.com/office/2006/metadata/properties" xmlns:ns1="http://schemas.microsoft.com/sharepoint/v3" xmlns:ns2="79a3f7b5-05d2-49ee-af7e-f6c06e9003db" targetNamespace="http://schemas.microsoft.com/office/2006/metadata/properties" ma:root="true" ma:fieldsID="b8fe13d527f4a719e86d5e2679609a9a" ns1:_="" ns2:_="">
    <xsd:import namespace="http://schemas.microsoft.com/sharepoint/v3"/>
    <xsd:import namespace="79a3f7b5-05d2-49ee-af7e-f6c06e9003db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Category" minOccurs="0"/>
                <xsd:element ref="ns2:Display_x0020_Ord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a3f7b5-05d2-49ee-af7e-f6c06e9003db" elementFormDefault="qualified">
    <xsd:import namespace="http://schemas.microsoft.com/office/2006/documentManagement/types"/>
    <xsd:import namespace="http://schemas.microsoft.com/office/infopath/2007/PartnerControls"/>
    <xsd:element name="Category" ma:index="10" nillable="true" ma:displayName="Category" ma:internalName="Category">
      <xsd:simpleType>
        <xsd:restriction base="dms:Text">
          <xsd:maxLength value="255"/>
        </xsd:restriction>
      </xsd:simpleType>
    </xsd:element>
    <xsd:element name="Display_x0020_Order" ma:index="11" nillable="true" ma:displayName="Display Order" ma:internalName="Display_x0020_Order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9059A7-5B87-4BEB-886E-359920A2840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79a3f7b5-05d2-49ee-af7e-f6c06e9003db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FB6B2F3-2DF4-423F-BD27-3A7A6F3AE3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18D426-DDA0-45B8-9AF8-6879D57A5884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D7751E7B-DF2E-4073-BAB8-F5CD33027C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9a3f7b5-05d2-49ee-af7e-f6c06e9003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43896</TotalTime>
  <Words>1354</Words>
  <Application>Microsoft Office PowerPoint</Application>
  <PresentationFormat>On-screen Show (16:9)</PresentationFormat>
  <Paragraphs>930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Wingdings</vt:lpstr>
      <vt:lpstr>GileadTheme1</vt:lpstr>
      <vt:lpstr>CWP_STATS_update_jun2017_v2</vt:lpstr>
      <vt:lpstr>PowerPoint Presentation</vt:lpstr>
      <vt:lpstr>Ph3 NASH F4 Design</vt:lpstr>
      <vt:lpstr>Primary Endpoint 1: Fibrosis Improvement</vt:lpstr>
      <vt:lpstr>Primary Endpoint 2: EFS (accrual rate 400/yr, FU till LPFV + 4 yr)</vt:lpstr>
      <vt:lpstr>Primary Endpoint 2: EFS (accrual rate 400/yr, FU till LPFV + 5 yr)</vt:lpstr>
      <vt:lpstr>Back Up</vt:lpstr>
      <vt:lpstr>PowerPoint Presentation</vt:lpstr>
      <vt:lpstr>PowerPoint Presentation</vt:lpstr>
      <vt:lpstr>Ph3 Sample Size for Fibrosis Improvement</vt:lpstr>
      <vt:lpstr>PowerPoint Presentation</vt:lpstr>
      <vt:lpstr>PowerPoint Presentation</vt:lpstr>
      <vt:lpstr>Primary Endpoint 2: EFS (accrual rate 800/yr, FU till LPFV + 4 yr)</vt:lpstr>
      <vt:lpstr>Primary Endpoint 2: EFS (accrual rate 800/yr, FU till LPFV + 5 yr)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sherry wachter</dc:creator>
  <cp:lastModifiedBy>Xiaomin Lu</cp:lastModifiedBy>
  <cp:revision>1253</cp:revision>
  <cp:lastPrinted>2019-01-30T16:56:54Z</cp:lastPrinted>
  <dcterms:created xsi:type="dcterms:W3CDTF">2016-12-11T19:16:39Z</dcterms:created>
  <dcterms:modified xsi:type="dcterms:W3CDTF">2023-11-13T04:21:47Z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0x01010095E51EBF99D13C4380AA49EB64DFCC79</vt:lpwstr>
  </property>
  <property fmtid="{D5CDD505-2E9C-101B-9397-08002B2CF9AE}" pid="3" name="MSIP_Label_418c1083-8924-401d-97ae-40f5eed0fcd8_Enabled">
    <vt:lpwstr>true</vt:lpwstr>
  </property>
  <property fmtid="{D5CDD505-2E9C-101B-9397-08002B2CF9AE}" pid="4" name="MSIP_Label_418c1083-8924-401d-97ae-40f5eed0fcd8_SetDate">
    <vt:lpwstr>2021-05-09T00:43:23Z</vt:lpwstr>
  </property>
  <property fmtid="{D5CDD505-2E9C-101B-9397-08002B2CF9AE}" pid="5" name="MSIP_Label_418c1083-8924-401d-97ae-40f5eed0fcd8_Method">
    <vt:lpwstr>Privileged</vt:lpwstr>
  </property>
  <property fmtid="{D5CDD505-2E9C-101B-9397-08002B2CF9AE}" pid="6" name="MSIP_Label_418c1083-8924-401d-97ae-40f5eed0fcd8_Name">
    <vt:lpwstr>418c1083-8924-401d-97ae-40f5eed0fcd8</vt:lpwstr>
  </property>
  <property fmtid="{D5CDD505-2E9C-101B-9397-08002B2CF9AE}" pid="7" name="MSIP_Label_418c1083-8924-401d-97ae-40f5eed0fcd8_SiteId">
    <vt:lpwstr>a5a8bcaa-3292-41e6-b735-5e8b21f4dbfd</vt:lpwstr>
  </property>
  <property fmtid="{D5CDD505-2E9C-101B-9397-08002B2CF9AE}" pid="8" name="MSIP_Label_418c1083-8924-401d-97ae-40f5eed0fcd8_ActionId">
    <vt:lpwstr>f7d719f1-1823-476a-a26e-1e551322cedc</vt:lpwstr>
  </property>
  <property fmtid="{D5CDD505-2E9C-101B-9397-08002B2CF9AE}" pid="9" name="MSIP_Label_418c1083-8924-401d-97ae-40f5eed0fcd8_ContentBits">
    <vt:lpwstr>0</vt:lpwstr>
  </property>
</Properties>
</file>